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</p:sldIdLst>
  <p:sldSz cx="9906000" cy="6858000" type="A4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  <p15:guide id="3" pos="312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LPH HATEM" initials="RH" lastIdx="2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894" autoAdjust="0"/>
    <p:restoredTop sz="99229" autoAdjust="0"/>
  </p:normalViewPr>
  <p:slideViewPr>
    <p:cSldViewPr snapToGrid="0">
      <p:cViewPr varScale="1">
        <p:scale>
          <a:sx n="80" d="100"/>
          <a:sy n="80" d="100"/>
        </p:scale>
        <p:origin x="1038" y="60"/>
      </p:cViewPr>
      <p:guideLst>
        <p:guide orient="horz" pos="2160"/>
        <p:guide pos="384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75" d="100"/>
        <a:sy n="7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3408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3408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r">
              <a:defRPr sz="1200"/>
            </a:lvl1pPr>
          </a:lstStyle>
          <a:p>
            <a:fld id="{178B27BB-22A4-4EBF-9C11-995A6CCCE0BC}" type="datetimeFigureOut">
              <a:rPr lang="en-CA" smtClean="0"/>
              <a:t>12/08/2014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4125" y="1154113"/>
            <a:ext cx="4502150" cy="31178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30" tIns="46415" rIns="92830" bIns="46415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44861"/>
            <a:ext cx="5608320" cy="3636705"/>
          </a:xfrm>
          <a:prstGeom prst="rect">
            <a:avLst/>
          </a:prstGeom>
        </p:spPr>
        <p:txBody>
          <a:bodyPr vert="horz" lIns="92830" tIns="46415" rIns="92830" bIns="46415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9"/>
            <a:ext cx="3037840" cy="463407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772669"/>
            <a:ext cx="3037840" cy="463407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r">
              <a:defRPr sz="1200"/>
            </a:lvl1pPr>
          </a:lstStyle>
          <a:p>
            <a:fld id="{71561920-0BB8-4090-B3B4-9EEC021298E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89266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0022946" cy="6858000"/>
          </a:xfrm>
          <a:prstGeom prst="rect">
            <a:avLst/>
          </a:prstGeom>
          <a:solidFill>
            <a:srgbClr val="00673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>
              <a:solidFill>
                <a:schemeClr val="tx2"/>
              </a:solidFill>
            </a:endParaRPr>
          </a:p>
        </p:txBody>
      </p:sp>
      <p:pic>
        <p:nvPicPr>
          <p:cNvPr id="5" name="Picture 11" descr="White Algonquin College logo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8962" y="517528"/>
            <a:ext cx="3133461" cy="608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2" descr="The AC icon illustrates the Algonquin's connectivity theme.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137" b="2940"/>
          <a:stretch>
            <a:fillRect/>
          </a:stretch>
        </p:blipFill>
        <p:spPr bwMode="auto">
          <a:xfrm>
            <a:off x="1" y="2060578"/>
            <a:ext cx="4965039" cy="4797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17778" y="3861048"/>
            <a:ext cx="4305122" cy="1368152"/>
          </a:xfrm>
        </p:spPr>
        <p:txBody>
          <a:bodyPr lIns="0" tIns="0" rIns="0"/>
          <a:lstStyle>
            <a:lvl1pPr marL="0" indent="0" algn="r">
              <a:buNone/>
              <a:defRPr sz="2000" b="1">
                <a:solidFill>
                  <a:schemeClr val="bg1"/>
                </a:solidFill>
                <a:latin typeface="Candara" panose="020E0502030303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11544" y="1995317"/>
            <a:ext cx="4302597" cy="1807920"/>
          </a:xfrm>
          <a:noFill/>
        </p:spPr>
        <p:txBody>
          <a:bodyPr lIns="0" tIns="0" rIns="0"/>
          <a:lstStyle>
            <a:lvl1pPr algn="r">
              <a:lnSpc>
                <a:spcPct val="90000"/>
              </a:lnSpc>
              <a:defRPr sz="3200" b="1" i="0" cap="all" baseline="0">
                <a:solidFill>
                  <a:srgbClr val="FFFFFF"/>
                </a:solidFill>
                <a:latin typeface="Candara" panose="020E0502030303020204" pitchFamily="34" charset="0"/>
                <a:cs typeface="Arial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85490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ndara" panose="020E0502030303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342" y="1354138"/>
            <a:ext cx="8891323" cy="4349750"/>
          </a:xfr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9CEEABB-25C1-43A5-8C33-B4B5CD47E319}" type="datetimeFigureOut">
              <a:rPr lang="en-US" smtClean="0"/>
              <a:t>8/12/2014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412423" y="6537328"/>
            <a:ext cx="491861" cy="212725"/>
          </a:xfrm>
        </p:spPr>
        <p:txBody>
          <a:bodyPr/>
          <a:lstStyle>
            <a:lvl1pPr>
              <a:defRPr smtClean="0"/>
            </a:lvl1pPr>
          </a:lstStyle>
          <a:p>
            <a:fld id="{49C9BACB-C559-42E9-9AD9-70ACAC4459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5873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3"/>
            <a:ext cx="9906000" cy="6092825"/>
          </a:xfrm>
          <a:prstGeom prst="rect">
            <a:avLst/>
          </a:prstGeom>
          <a:solidFill>
            <a:srgbClr val="00673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3"/>
            <a:ext cx="8420100" cy="1362075"/>
          </a:xfrm>
        </p:spPr>
        <p:txBody>
          <a:bodyPr/>
          <a:lstStyle>
            <a:lvl1pPr algn="l">
              <a:defRPr sz="4000" b="1" cap="all">
                <a:solidFill>
                  <a:schemeClr val="bg1"/>
                </a:solidFill>
                <a:latin typeface="Candara" panose="020E0502030303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4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bg1"/>
                </a:solidFill>
                <a:latin typeface="Candara" panose="020E0502030303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9CEEABB-25C1-43A5-8C33-B4B5CD47E319}" type="datetimeFigureOut">
              <a:rPr lang="en-US" smtClean="0"/>
              <a:t>8/12/2014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3655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ndara" panose="020E0502030303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455741"/>
            <a:ext cx="4375150" cy="4421535"/>
          </a:xfrm>
        </p:spPr>
        <p:txBody>
          <a:bodyPr/>
          <a:lstStyle>
            <a:lvl1pPr>
              <a:defRPr sz="2800">
                <a:latin typeface="+mn-lt"/>
              </a:defRPr>
            </a:lvl1pPr>
            <a:lvl2pPr>
              <a:defRPr sz="2400">
                <a:latin typeface="+mn-lt"/>
              </a:defRPr>
            </a:lvl2pPr>
            <a:lvl3pPr>
              <a:defRPr sz="2000">
                <a:latin typeface="+mn-lt"/>
              </a:defRPr>
            </a:lvl3pPr>
            <a:lvl4pPr>
              <a:defRPr sz="1800">
                <a:latin typeface="+mn-lt"/>
              </a:defRPr>
            </a:lvl4pPr>
            <a:lvl5pPr>
              <a:defRPr sz="1800">
                <a:latin typeface="+mn-lt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455742"/>
            <a:ext cx="4375150" cy="4421533"/>
          </a:xfrm>
        </p:spPr>
        <p:txBody>
          <a:bodyPr/>
          <a:lstStyle>
            <a:lvl1pPr>
              <a:defRPr sz="2800">
                <a:latin typeface="+mn-lt"/>
              </a:defRPr>
            </a:lvl1pPr>
            <a:lvl2pPr>
              <a:defRPr sz="2400">
                <a:latin typeface="+mn-lt"/>
              </a:defRPr>
            </a:lvl2pPr>
            <a:lvl3pPr>
              <a:defRPr sz="2000">
                <a:latin typeface="+mn-lt"/>
              </a:defRPr>
            </a:lvl3pPr>
            <a:lvl4pPr>
              <a:defRPr sz="1800">
                <a:latin typeface="+mn-lt"/>
              </a:defRPr>
            </a:lvl4pPr>
            <a:lvl5pPr>
              <a:defRPr sz="1800">
                <a:latin typeface="+mn-lt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9CEEABB-25C1-43A5-8C33-B4B5CD47E319}" type="datetimeFigureOut">
              <a:rPr lang="en-US" smtClean="0"/>
              <a:t>8/12/2014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C9BACB-C559-42E9-9AD9-70ACAC4459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6530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ndara" panose="020E0502030303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9CEEABB-25C1-43A5-8C33-B4B5CD47E319}" type="datetimeFigureOut">
              <a:rPr lang="en-US" smtClean="0"/>
              <a:t>8/12/2014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C9BACB-C559-42E9-9AD9-70ACAC4459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4559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9CEEABB-25C1-43A5-8C33-B4B5CD47E319}" type="datetimeFigureOut">
              <a:rPr lang="en-US" smtClean="0"/>
              <a:t>8/12/2014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C9BACB-C559-42E9-9AD9-70ACAC4459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40777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9CEEABB-25C1-43A5-8C33-B4B5CD47E319}" type="datetimeFigureOut">
              <a:rPr lang="en-US" smtClean="0"/>
              <a:t>8/12/2014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49C9BACB-C559-42E9-9AD9-70ACAC4459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1575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ndara" panose="020E0502030303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4"/>
            <a:ext cx="4376870" cy="639762"/>
          </a:xfrm>
        </p:spPr>
        <p:txBody>
          <a:bodyPr anchor="b"/>
          <a:lstStyle>
            <a:lvl1pPr marL="0" indent="0">
              <a:buNone/>
              <a:defRPr sz="2400" b="1"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6"/>
            <a:ext cx="4376870" cy="3951288"/>
          </a:xfrm>
        </p:spPr>
        <p:txBody>
          <a:bodyPr/>
          <a:lstStyle>
            <a:lvl1pPr>
              <a:defRPr sz="2400">
                <a:latin typeface="+mn-lt"/>
              </a:defRPr>
            </a:lvl1pPr>
            <a:lvl2pPr>
              <a:defRPr sz="2000">
                <a:latin typeface="+mn-lt"/>
              </a:defRPr>
            </a:lvl2pPr>
            <a:lvl3pPr>
              <a:defRPr sz="1800">
                <a:latin typeface="+mn-lt"/>
              </a:defRPr>
            </a:lvl3pPr>
            <a:lvl4pPr>
              <a:defRPr sz="1600">
                <a:latin typeface="+mn-lt"/>
              </a:defRPr>
            </a:lvl4pPr>
            <a:lvl5pPr>
              <a:defRPr sz="1600">
                <a:latin typeface="+mn-lt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4" y="1535114"/>
            <a:ext cx="4378589" cy="639762"/>
          </a:xfrm>
        </p:spPr>
        <p:txBody>
          <a:bodyPr anchor="b"/>
          <a:lstStyle>
            <a:lvl1pPr marL="0" indent="0">
              <a:buNone/>
              <a:defRPr sz="2400" b="1"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4" y="2174876"/>
            <a:ext cx="4378589" cy="3951288"/>
          </a:xfrm>
        </p:spPr>
        <p:txBody>
          <a:bodyPr/>
          <a:lstStyle>
            <a:lvl1pPr>
              <a:defRPr sz="2400">
                <a:latin typeface="+mn-lt"/>
              </a:defRPr>
            </a:lvl1pPr>
            <a:lvl2pPr>
              <a:defRPr sz="2000">
                <a:latin typeface="+mn-lt"/>
              </a:defRPr>
            </a:lvl2pPr>
            <a:lvl3pPr>
              <a:defRPr sz="1800">
                <a:latin typeface="+mn-lt"/>
              </a:defRPr>
            </a:lvl3pPr>
            <a:lvl4pPr>
              <a:defRPr sz="1600">
                <a:latin typeface="+mn-lt"/>
              </a:defRPr>
            </a:lvl4pPr>
            <a:lvl5pPr>
              <a:defRPr sz="1600">
                <a:latin typeface="+mn-lt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8314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062666"/>
            <a:ext cx="9906000" cy="79533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07342" y="1455738"/>
            <a:ext cx="8891323" cy="434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85900" y="6545264"/>
            <a:ext cx="2311400" cy="220662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fld id="{F9CEEABB-25C1-43A5-8C33-B4B5CD47E319}" type="datetimeFigureOut">
              <a:rPr lang="en-US" smtClean="0"/>
              <a:t>8/12/2014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85900" y="6218238"/>
            <a:ext cx="3136900" cy="215900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300" b="1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12423" y="6554791"/>
            <a:ext cx="491861" cy="211137"/>
          </a:xfrm>
          <a:prstGeom prst="rect">
            <a:avLst/>
          </a:prstGeom>
        </p:spPr>
        <p:txBody>
          <a:bodyPr vert="horz" wrap="square" lIns="0" tIns="0" rIns="91440" bIns="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63666A"/>
                </a:solidFill>
                <a:cs typeface="Arial" charset="0"/>
              </a:defRPr>
            </a:lvl1pPr>
          </a:lstStyle>
          <a:p>
            <a:fld id="{49C9BACB-C559-42E9-9AD9-70ACAC445957}" type="slidenum">
              <a:rPr lang="en-US" smtClean="0"/>
              <a:t>‹#›</a:t>
            </a:fld>
            <a:endParaRPr lang="en-US"/>
          </a:p>
        </p:txBody>
      </p:sp>
      <p:sp>
        <p:nvSpPr>
          <p:cNvPr id="1031" name="Title Placeholder 1"/>
          <p:cNvSpPr>
            <a:spLocks noGrp="1"/>
          </p:cNvSpPr>
          <p:nvPr>
            <p:ph type="title"/>
          </p:nvPr>
        </p:nvSpPr>
        <p:spPr bwMode="auto">
          <a:xfrm>
            <a:off x="507342" y="146050"/>
            <a:ext cx="8891323" cy="1195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</a:t>
            </a:r>
            <a:br>
              <a:rPr lang="en-US" smtClean="0"/>
            </a:br>
            <a:r>
              <a:rPr lang="en-US" smtClean="0"/>
              <a:t>title style</a:t>
            </a:r>
          </a:p>
        </p:txBody>
      </p:sp>
      <p:pic>
        <p:nvPicPr>
          <p:cNvPr id="1032" name="Picture 1" descr="Algonquin College Logo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0638" y="6218238"/>
            <a:ext cx="2418027" cy="468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10" descr="Algonquin College Icon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779" t="5165" b="5138"/>
          <a:stretch>
            <a:fillRect/>
          </a:stretch>
        </p:blipFill>
        <p:spPr bwMode="auto">
          <a:xfrm>
            <a:off x="0" y="6061078"/>
            <a:ext cx="1129904" cy="79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843035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b="1" kern="1200">
          <a:solidFill>
            <a:schemeClr val="tx2"/>
          </a:solidFill>
          <a:latin typeface="Candara" panose="020E0502030303020204" pitchFamily="34" charset="0"/>
          <a:ea typeface="+mj-ea"/>
          <a:cs typeface="Arial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Candara" panose="020E0502030303020204" pitchFamily="34" charset="0"/>
          <a:cs typeface="Arial" panose="020B0604020202020204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Candara" panose="020E0502030303020204" pitchFamily="34" charset="0"/>
          <a:cs typeface="Arial" panose="020B0604020202020204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Candara" panose="020E0502030303020204" pitchFamily="34" charset="0"/>
          <a:cs typeface="Arial" panose="020B0604020202020204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Candara" panose="020E0502030303020204" pitchFamily="34" charset="0"/>
          <a:cs typeface="Arial" panose="020B060402020202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339933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339933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339933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339933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•"/>
        <a:defRPr sz="3200" kern="1200">
          <a:solidFill>
            <a:srgbClr val="63666A"/>
          </a:solidFill>
          <a:latin typeface="+mn-lt"/>
          <a:ea typeface="+mn-ea"/>
          <a:cs typeface="Arial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•"/>
        <a:defRPr sz="2800" kern="1200">
          <a:solidFill>
            <a:srgbClr val="63666A"/>
          </a:solidFill>
          <a:latin typeface="+mn-lt"/>
          <a:ea typeface="+mn-ea"/>
          <a:cs typeface="Arial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•"/>
        <a:defRPr sz="2400" kern="1200">
          <a:solidFill>
            <a:srgbClr val="63666A"/>
          </a:solidFill>
          <a:latin typeface="+mn-lt"/>
          <a:ea typeface="+mn-ea"/>
          <a:cs typeface="Arial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•"/>
        <a:defRPr sz="2000" kern="1200">
          <a:solidFill>
            <a:srgbClr val="63666A"/>
          </a:solidFill>
          <a:latin typeface="+mn-lt"/>
          <a:ea typeface="+mn-ea"/>
          <a:cs typeface="Arial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•"/>
        <a:defRPr sz="2000" kern="1200">
          <a:solidFill>
            <a:srgbClr val="63666A"/>
          </a:solidFill>
          <a:latin typeface="+mn-lt"/>
          <a:ea typeface="+mn-ea"/>
          <a:cs typeface="Arial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5435778" y="6159500"/>
            <a:ext cx="4305122" cy="590550"/>
          </a:xfrm>
        </p:spPr>
        <p:txBody>
          <a:bodyPr/>
          <a:lstStyle/>
          <a:p>
            <a:r>
              <a:rPr lang="en-US" dirty="0" smtClean="0"/>
              <a:t>August 2014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5073444" y="2076450"/>
            <a:ext cx="4832556" cy="1365250"/>
          </a:xfrm>
        </p:spPr>
        <p:txBody>
          <a:bodyPr/>
          <a:lstStyle/>
          <a:p>
            <a:pPr algn="ctr"/>
            <a:r>
              <a:rPr lang="en-US" cap="none" dirty="0" smtClean="0"/>
              <a:t>PART TIME COMPENSATION AND </a:t>
            </a:r>
            <a:br>
              <a:rPr lang="en-US" cap="none" dirty="0" smtClean="0"/>
            </a:br>
            <a:r>
              <a:rPr lang="en-US" cap="none" dirty="0" smtClean="0"/>
              <a:t>CLASSIFICATION PROCESS</a:t>
            </a:r>
            <a:endParaRPr lang="en-US" sz="2400" cap="none" dirty="0" smtClean="0"/>
          </a:p>
        </p:txBody>
      </p:sp>
      <p:sp>
        <p:nvSpPr>
          <p:cNvPr id="5" name="Title 2"/>
          <p:cNvSpPr txBox="1">
            <a:spLocks/>
          </p:cNvSpPr>
          <p:nvPr/>
        </p:nvSpPr>
        <p:spPr bwMode="auto">
          <a:xfrm>
            <a:off x="5073444" y="3949700"/>
            <a:ext cx="4832556" cy="1365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45720" numCol="1" anchor="t" anchorCtr="0" compatLnSpc="1">
            <a:prstTxWarp prst="textNoShape">
              <a:avLst/>
            </a:prstTxWarp>
          </a:bodyPr>
          <a:lstStyle>
            <a:lvl1pPr algn="r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 i="0" kern="1200" cap="all" baseline="0">
                <a:solidFill>
                  <a:srgbClr val="FFFFFF"/>
                </a:solidFill>
                <a:latin typeface="Candara" panose="020E0502030303020204" pitchFamily="34" charset="0"/>
                <a:ea typeface="+mj-ea"/>
                <a:cs typeface="Arial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rgbClr val="339933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rgbClr val="339933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rgbClr val="339933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rgbClr val="339933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US" cap="none" dirty="0" smtClean="0"/>
              <a:t>Module 2</a:t>
            </a:r>
          </a:p>
          <a:p>
            <a:pPr algn="ctr"/>
            <a:r>
              <a:rPr lang="en-US" sz="2400" cap="none" dirty="0" smtClean="0"/>
              <a:t>Technical Process</a:t>
            </a:r>
          </a:p>
        </p:txBody>
      </p:sp>
    </p:spTree>
    <p:extLst>
      <p:ext uri="{BB962C8B-B14F-4D97-AF65-F5344CB8AC3E}">
        <p14:creationId xmlns:p14="http://schemas.microsoft.com/office/powerpoint/2010/main" val="33156448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Entering Information on HRIS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342" y="1354138"/>
            <a:ext cx="8891323" cy="1960562"/>
          </a:xfrm>
        </p:spPr>
        <p:txBody>
          <a:bodyPr/>
          <a:lstStyle/>
          <a:p>
            <a:r>
              <a:rPr lang="en-US" dirty="0"/>
              <a:t>It is imperative that the proper Sub-Object Code </a:t>
            </a:r>
            <a:r>
              <a:rPr lang="en-US" dirty="0" smtClean="0"/>
              <a:t>is entered </a:t>
            </a:r>
            <a:r>
              <a:rPr lang="en-US" dirty="0"/>
              <a:t>correctly to ensure accuracy. Sub- Object </a:t>
            </a:r>
            <a:r>
              <a:rPr lang="en-US" dirty="0" smtClean="0"/>
              <a:t>Codes used </a:t>
            </a:r>
            <a:r>
              <a:rPr lang="en-US" dirty="0"/>
              <a:t>for teaching assignments are as follows:</a:t>
            </a:r>
          </a:p>
        </p:txBody>
      </p:sp>
      <p:sp>
        <p:nvSpPr>
          <p:cNvPr id="4" name="Rectangle 3"/>
          <p:cNvSpPr/>
          <p:nvPr/>
        </p:nvSpPr>
        <p:spPr>
          <a:xfrm>
            <a:off x="419100" y="3513941"/>
            <a:ext cx="4953000" cy="224676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000" dirty="0">
                <a:solidFill>
                  <a:srgbClr val="63666A"/>
                </a:solidFill>
                <a:cs typeface="Arial"/>
              </a:rPr>
              <a:t>00 Regular Duties </a:t>
            </a:r>
          </a:p>
          <a:p>
            <a:r>
              <a:rPr lang="en-US" sz="2000" dirty="0">
                <a:solidFill>
                  <a:srgbClr val="63666A"/>
                </a:solidFill>
                <a:cs typeface="Arial"/>
              </a:rPr>
              <a:t>02 Short Term Assignment </a:t>
            </a:r>
          </a:p>
          <a:p>
            <a:r>
              <a:rPr lang="en-US" sz="2000" dirty="0">
                <a:solidFill>
                  <a:srgbClr val="63666A"/>
                </a:solidFill>
                <a:cs typeface="Arial"/>
              </a:rPr>
              <a:t>04 Sick Leave Replacement </a:t>
            </a:r>
          </a:p>
          <a:p>
            <a:r>
              <a:rPr lang="en-US" sz="2000" dirty="0">
                <a:solidFill>
                  <a:srgbClr val="63666A"/>
                </a:solidFill>
                <a:cs typeface="Arial"/>
              </a:rPr>
              <a:t>05 Maternity Leave Replacement </a:t>
            </a:r>
          </a:p>
          <a:p>
            <a:r>
              <a:rPr lang="en-US" sz="2000" dirty="0">
                <a:solidFill>
                  <a:srgbClr val="63666A"/>
                </a:solidFill>
                <a:cs typeface="Arial"/>
              </a:rPr>
              <a:t>06 Parental Leave Replacement </a:t>
            </a:r>
          </a:p>
          <a:p>
            <a:r>
              <a:rPr lang="en-US" sz="2000" dirty="0">
                <a:solidFill>
                  <a:srgbClr val="63666A"/>
                </a:solidFill>
                <a:cs typeface="Arial"/>
              </a:rPr>
              <a:t>07 Professional Leave </a:t>
            </a:r>
            <a:r>
              <a:rPr lang="en-US" sz="2000" dirty="0" smtClean="0">
                <a:solidFill>
                  <a:srgbClr val="63666A"/>
                </a:solidFill>
                <a:cs typeface="Arial"/>
              </a:rPr>
              <a:t>Replacement</a:t>
            </a:r>
          </a:p>
          <a:p>
            <a:r>
              <a:rPr lang="en-US" sz="2000" dirty="0">
                <a:solidFill>
                  <a:srgbClr val="63666A"/>
                </a:solidFill>
                <a:cs typeface="Arial"/>
              </a:rPr>
              <a:t>08 Vacation Replacement </a:t>
            </a:r>
          </a:p>
        </p:txBody>
      </p:sp>
      <p:sp>
        <p:nvSpPr>
          <p:cNvPr id="5" name="Rectangle 4"/>
          <p:cNvSpPr/>
          <p:nvPr/>
        </p:nvSpPr>
        <p:spPr>
          <a:xfrm>
            <a:off x="4686300" y="3513941"/>
            <a:ext cx="4953000" cy="224676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000" dirty="0" smtClean="0">
                <a:solidFill>
                  <a:srgbClr val="63666A"/>
                </a:solidFill>
                <a:cs typeface="Arial"/>
              </a:rPr>
              <a:t>09 </a:t>
            </a:r>
            <a:r>
              <a:rPr lang="en-US" sz="2000" dirty="0" err="1">
                <a:solidFill>
                  <a:srgbClr val="63666A"/>
                </a:solidFill>
                <a:cs typeface="Arial"/>
              </a:rPr>
              <a:t>Secondment</a:t>
            </a:r>
            <a:r>
              <a:rPr lang="en-US" sz="2000" dirty="0">
                <a:solidFill>
                  <a:srgbClr val="63666A"/>
                </a:solidFill>
                <a:cs typeface="Arial"/>
              </a:rPr>
              <a:t> Replacement</a:t>
            </a:r>
          </a:p>
          <a:p>
            <a:r>
              <a:rPr lang="en-US" sz="2000" dirty="0">
                <a:solidFill>
                  <a:srgbClr val="63666A"/>
                </a:solidFill>
                <a:cs typeface="Arial"/>
              </a:rPr>
              <a:t>10 Leave of Absence Replacement</a:t>
            </a:r>
          </a:p>
          <a:p>
            <a:r>
              <a:rPr lang="en-US" sz="2000" dirty="0">
                <a:solidFill>
                  <a:srgbClr val="63666A"/>
                </a:solidFill>
                <a:cs typeface="Arial"/>
              </a:rPr>
              <a:t>11 Vacancy Replacement</a:t>
            </a:r>
          </a:p>
          <a:p>
            <a:r>
              <a:rPr lang="en-US" sz="2000" dirty="0">
                <a:solidFill>
                  <a:srgbClr val="63666A"/>
                </a:solidFill>
                <a:cs typeface="Arial"/>
              </a:rPr>
              <a:t>12 Other Replacement</a:t>
            </a:r>
          </a:p>
          <a:p>
            <a:r>
              <a:rPr lang="en-US" sz="2000" dirty="0">
                <a:solidFill>
                  <a:srgbClr val="63666A"/>
                </a:solidFill>
                <a:cs typeface="Arial"/>
              </a:rPr>
              <a:t>14 Curriculum Development Replacement</a:t>
            </a:r>
          </a:p>
          <a:p>
            <a:r>
              <a:rPr lang="en-US" sz="2000" dirty="0">
                <a:solidFill>
                  <a:srgbClr val="63666A"/>
                </a:solidFill>
                <a:cs typeface="Arial"/>
              </a:rPr>
              <a:t>15 Release Time/Union Business Replacement</a:t>
            </a:r>
          </a:p>
          <a:p>
            <a:r>
              <a:rPr lang="en-US" sz="2000" dirty="0">
                <a:solidFill>
                  <a:srgbClr val="63666A"/>
                </a:solidFill>
                <a:cs typeface="Arial"/>
              </a:rPr>
              <a:t>17 Field Work Supervision Non-replacement</a:t>
            </a:r>
          </a:p>
        </p:txBody>
      </p:sp>
    </p:spTree>
    <p:extLst>
      <p:ext uri="{BB962C8B-B14F-4D97-AF65-F5344CB8AC3E}">
        <p14:creationId xmlns:p14="http://schemas.microsoft.com/office/powerpoint/2010/main" val="23781667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Entering Information on HRIS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ensure the proper Course Code, Section and hours per course is entered </a:t>
            </a:r>
          </a:p>
          <a:p>
            <a:r>
              <a:rPr lang="en-US" dirty="0"/>
              <a:t>hours per course refers to the number of hours taught each week, and not the total hours for the course.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98172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Entering Information on HRIS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2100" y="1125538"/>
            <a:ext cx="9410700" cy="4349750"/>
          </a:xfrm>
        </p:spPr>
        <p:txBody>
          <a:bodyPr/>
          <a:lstStyle/>
          <a:p>
            <a:r>
              <a:rPr lang="en-US" sz="2800" dirty="0"/>
              <a:t>Non-Teaching Assignments</a:t>
            </a:r>
          </a:p>
          <a:p>
            <a:pPr lvl="1"/>
            <a:r>
              <a:rPr lang="en-US" sz="2400" dirty="0" smtClean="0"/>
              <a:t>Ensure </a:t>
            </a:r>
            <a:r>
              <a:rPr lang="en-US" sz="2400" dirty="0"/>
              <a:t>that the authorizations do not reflect any teaching duties</a:t>
            </a:r>
          </a:p>
          <a:p>
            <a:pPr lvl="1"/>
            <a:r>
              <a:rPr lang="en-US" sz="2400" dirty="0" smtClean="0"/>
              <a:t>The </a:t>
            </a:r>
            <a:r>
              <a:rPr lang="en-US" sz="2400" dirty="0"/>
              <a:t>Sub-Object Codes for non-teaching assignments are as follows:</a:t>
            </a:r>
          </a:p>
          <a:p>
            <a:pPr lvl="2"/>
            <a:r>
              <a:rPr lang="en-US" sz="1800" dirty="0" smtClean="0"/>
              <a:t>41200 </a:t>
            </a:r>
            <a:r>
              <a:rPr lang="en-US" sz="1800" dirty="0"/>
              <a:t>Part Time Academic (Librarians &amp; Counsellors and Non-Teaching)</a:t>
            </a:r>
          </a:p>
          <a:p>
            <a:pPr lvl="2"/>
            <a:r>
              <a:rPr lang="en-US" sz="1800" dirty="0" smtClean="0"/>
              <a:t>40501 </a:t>
            </a:r>
            <a:r>
              <a:rPr lang="en-US" sz="1800" dirty="0"/>
              <a:t>Part Time Coordinator</a:t>
            </a:r>
          </a:p>
          <a:p>
            <a:pPr lvl="1"/>
            <a:r>
              <a:rPr lang="en-US" sz="2400" dirty="0"/>
              <a:t> Sub-Object codes that can be used for non-teaching assignments are as </a:t>
            </a:r>
          </a:p>
          <a:p>
            <a:pPr lvl="1"/>
            <a:r>
              <a:rPr lang="en-US" sz="2400" dirty="0"/>
              <a:t>follows:</a:t>
            </a:r>
          </a:p>
          <a:p>
            <a:pPr lvl="2"/>
            <a:r>
              <a:rPr lang="en-US" sz="1800" dirty="0" smtClean="0"/>
              <a:t>00 </a:t>
            </a:r>
            <a:r>
              <a:rPr lang="en-US" sz="1800" dirty="0"/>
              <a:t>Regular Duties</a:t>
            </a:r>
          </a:p>
          <a:p>
            <a:pPr lvl="2"/>
            <a:r>
              <a:rPr lang="en-US" sz="1800" dirty="0" smtClean="0"/>
              <a:t>02 </a:t>
            </a:r>
            <a:r>
              <a:rPr lang="en-US" sz="1800" dirty="0"/>
              <a:t>Short Term Assignment</a:t>
            </a:r>
          </a:p>
          <a:p>
            <a:pPr lvl="2"/>
            <a:r>
              <a:rPr lang="en-US" sz="1800" dirty="0" smtClean="0"/>
              <a:t>03 </a:t>
            </a:r>
            <a:r>
              <a:rPr lang="en-US" sz="1800" dirty="0"/>
              <a:t>Special Project</a:t>
            </a:r>
          </a:p>
          <a:p>
            <a:pPr lvl="2"/>
            <a:r>
              <a:rPr lang="en-US" sz="1800" dirty="0" smtClean="0"/>
              <a:t>18 </a:t>
            </a:r>
            <a:r>
              <a:rPr lang="en-US" sz="1800" dirty="0"/>
              <a:t>Distance Learning, Non-Teaching</a:t>
            </a:r>
          </a:p>
          <a:p>
            <a:pPr lvl="2"/>
            <a:r>
              <a:rPr lang="en-US" sz="1800" dirty="0" smtClean="0"/>
              <a:t>20 </a:t>
            </a:r>
            <a:r>
              <a:rPr lang="en-US" sz="1800" dirty="0"/>
              <a:t>Non-Teaching, Non-Replacement</a:t>
            </a:r>
          </a:p>
        </p:txBody>
      </p:sp>
    </p:spTree>
    <p:extLst>
      <p:ext uri="{BB962C8B-B14F-4D97-AF65-F5344CB8AC3E}">
        <p14:creationId xmlns:p14="http://schemas.microsoft.com/office/powerpoint/2010/main" val="5334895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Entering Information on HRIS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7800" y="960438"/>
            <a:ext cx="9512300" cy="4349750"/>
          </a:xfrm>
        </p:spPr>
        <p:txBody>
          <a:bodyPr/>
          <a:lstStyle/>
          <a:p>
            <a:r>
              <a:rPr lang="en-US" sz="2300" dirty="0"/>
              <a:t>Prior to entering a new authorization on the system, ensure that you have </a:t>
            </a:r>
            <a:r>
              <a:rPr lang="en-US" sz="2300" dirty="0" smtClean="0"/>
              <a:t>the </a:t>
            </a:r>
            <a:r>
              <a:rPr lang="en-US" sz="2300" dirty="0"/>
              <a:t>proper classification code and rate that will be assigned to the </a:t>
            </a:r>
            <a:r>
              <a:rPr lang="en-US" sz="2300" dirty="0" smtClean="0"/>
              <a:t>employee</a:t>
            </a:r>
            <a:endParaRPr lang="en-US" sz="2300" dirty="0"/>
          </a:p>
          <a:p>
            <a:r>
              <a:rPr lang="en-US" sz="2300" dirty="0" smtClean="0"/>
              <a:t>The </a:t>
            </a:r>
            <a:r>
              <a:rPr lang="en-US" sz="2300" dirty="0"/>
              <a:t>object code for any Part time Support authorization is 42500</a:t>
            </a:r>
          </a:p>
          <a:p>
            <a:r>
              <a:rPr lang="en-US" sz="2300" dirty="0" smtClean="0"/>
              <a:t>It </a:t>
            </a:r>
            <a:r>
              <a:rPr lang="en-US" sz="2300" dirty="0"/>
              <a:t>is imperative that the proper Sub-Object Code is entered correctly to </a:t>
            </a:r>
            <a:r>
              <a:rPr lang="en-US" sz="2300" dirty="0" smtClean="0"/>
              <a:t>ensure </a:t>
            </a:r>
            <a:r>
              <a:rPr lang="en-US" sz="2300" dirty="0"/>
              <a:t>accuracy. Sub- Object Codes used for Part time support </a:t>
            </a:r>
            <a:r>
              <a:rPr lang="en-US" sz="2300" dirty="0" smtClean="0"/>
              <a:t>assignments </a:t>
            </a:r>
            <a:r>
              <a:rPr lang="en-US" sz="2300" dirty="0"/>
              <a:t>are as follows:</a:t>
            </a:r>
          </a:p>
          <a:p>
            <a:endParaRPr lang="en-US" sz="2300" dirty="0"/>
          </a:p>
        </p:txBody>
      </p:sp>
      <p:sp>
        <p:nvSpPr>
          <p:cNvPr id="4" name="Rectangle 3"/>
          <p:cNvSpPr/>
          <p:nvPr/>
        </p:nvSpPr>
        <p:spPr>
          <a:xfrm>
            <a:off x="419100" y="3552041"/>
            <a:ext cx="4953000" cy="255454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000" dirty="0">
                <a:solidFill>
                  <a:srgbClr val="63666A"/>
                </a:solidFill>
                <a:cs typeface="Arial"/>
              </a:rPr>
              <a:t>00 Regular Duties </a:t>
            </a:r>
          </a:p>
          <a:p>
            <a:r>
              <a:rPr lang="en-US" sz="2000" dirty="0">
                <a:solidFill>
                  <a:srgbClr val="63666A"/>
                </a:solidFill>
                <a:cs typeface="Arial"/>
              </a:rPr>
              <a:t>02 Short Term Assignment </a:t>
            </a:r>
            <a:endParaRPr lang="en-US" sz="2000" dirty="0" smtClean="0">
              <a:solidFill>
                <a:srgbClr val="63666A"/>
              </a:solidFill>
              <a:cs typeface="Arial"/>
            </a:endParaRPr>
          </a:p>
          <a:p>
            <a:r>
              <a:rPr lang="en-US" sz="2000" dirty="0" smtClean="0">
                <a:solidFill>
                  <a:srgbClr val="63666A"/>
                </a:solidFill>
                <a:cs typeface="Arial"/>
              </a:rPr>
              <a:t>03 Special Project</a:t>
            </a:r>
            <a:endParaRPr lang="en-US" sz="2000" dirty="0">
              <a:solidFill>
                <a:srgbClr val="63666A"/>
              </a:solidFill>
              <a:cs typeface="Arial"/>
            </a:endParaRPr>
          </a:p>
          <a:p>
            <a:r>
              <a:rPr lang="en-US" sz="2000" dirty="0">
                <a:solidFill>
                  <a:srgbClr val="63666A"/>
                </a:solidFill>
                <a:cs typeface="Arial"/>
              </a:rPr>
              <a:t>04 Sick Leave Replacement </a:t>
            </a:r>
          </a:p>
          <a:p>
            <a:r>
              <a:rPr lang="en-US" sz="2000" dirty="0">
                <a:solidFill>
                  <a:srgbClr val="63666A"/>
                </a:solidFill>
                <a:cs typeface="Arial"/>
              </a:rPr>
              <a:t>05 Maternity Leave Replacement </a:t>
            </a:r>
          </a:p>
          <a:p>
            <a:r>
              <a:rPr lang="en-US" sz="2000" dirty="0">
                <a:solidFill>
                  <a:srgbClr val="63666A"/>
                </a:solidFill>
                <a:cs typeface="Arial"/>
              </a:rPr>
              <a:t>06 Parental Leave Replacement </a:t>
            </a:r>
          </a:p>
          <a:p>
            <a:r>
              <a:rPr lang="en-US" sz="2000" dirty="0">
                <a:solidFill>
                  <a:srgbClr val="63666A"/>
                </a:solidFill>
                <a:cs typeface="Arial"/>
              </a:rPr>
              <a:t>07 Professional Leave </a:t>
            </a:r>
            <a:r>
              <a:rPr lang="en-US" sz="2000" dirty="0" smtClean="0">
                <a:solidFill>
                  <a:srgbClr val="63666A"/>
                </a:solidFill>
                <a:cs typeface="Arial"/>
              </a:rPr>
              <a:t>Replacement</a:t>
            </a:r>
          </a:p>
          <a:p>
            <a:r>
              <a:rPr lang="en-US" sz="2000" dirty="0">
                <a:solidFill>
                  <a:srgbClr val="63666A"/>
                </a:solidFill>
                <a:cs typeface="Arial"/>
              </a:rPr>
              <a:t>08 Vacation Replacement </a:t>
            </a:r>
          </a:p>
        </p:txBody>
      </p:sp>
      <p:sp>
        <p:nvSpPr>
          <p:cNvPr id="5" name="Rectangle 4"/>
          <p:cNvSpPr/>
          <p:nvPr/>
        </p:nvSpPr>
        <p:spPr>
          <a:xfrm>
            <a:off x="4673600" y="3539341"/>
            <a:ext cx="4953000" cy="255454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000" dirty="0" smtClean="0">
                <a:solidFill>
                  <a:srgbClr val="63666A"/>
                </a:solidFill>
                <a:cs typeface="Arial"/>
              </a:rPr>
              <a:t>09 </a:t>
            </a:r>
            <a:r>
              <a:rPr lang="en-US" sz="2000" dirty="0" err="1">
                <a:solidFill>
                  <a:srgbClr val="63666A"/>
                </a:solidFill>
                <a:cs typeface="Arial"/>
              </a:rPr>
              <a:t>Secondment</a:t>
            </a:r>
            <a:r>
              <a:rPr lang="en-US" sz="2000" dirty="0">
                <a:solidFill>
                  <a:srgbClr val="63666A"/>
                </a:solidFill>
                <a:cs typeface="Arial"/>
              </a:rPr>
              <a:t> Replacement</a:t>
            </a:r>
          </a:p>
          <a:p>
            <a:r>
              <a:rPr lang="en-US" sz="2000" dirty="0">
                <a:solidFill>
                  <a:srgbClr val="63666A"/>
                </a:solidFill>
                <a:cs typeface="Arial"/>
              </a:rPr>
              <a:t>10 Leave of Absence Replacement</a:t>
            </a:r>
          </a:p>
          <a:p>
            <a:r>
              <a:rPr lang="en-US" sz="2000" dirty="0">
                <a:solidFill>
                  <a:srgbClr val="63666A"/>
                </a:solidFill>
                <a:cs typeface="Arial"/>
              </a:rPr>
              <a:t>11 Vacancy Replacement</a:t>
            </a:r>
          </a:p>
          <a:p>
            <a:r>
              <a:rPr lang="en-US" sz="2000" dirty="0" smtClean="0">
                <a:solidFill>
                  <a:srgbClr val="63666A"/>
                </a:solidFill>
                <a:cs typeface="Arial"/>
              </a:rPr>
              <a:t>15 </a:t>
            </a:r>
            <a:r>
              <a:rPr lang="en-US" sz="2000" dirty="0">
                <a:solidFill>
                  <a:srgbClr val="63666A"/>
                </a:solidFill>
                <a:cs typeface="Arial"/>
              </a:rPr>
              <a:t>Release Time/Union Business </a:t>
            </a:r>
            <a:r>
              <a:rPr lang="en-US" sz="2000" dirty="0" smtClean="0">
                <a:solidFill>
                  <a:srgbClr val="63666A"/>
                </a:solidFill>
                <a:cs typeface="Arial"/>
              </a:rPr>
              <a:t>Replacement</a:t>
            </a:r>
          </a:p>
          <a:p>
            <a:r>
              <a:rPr lang="en-US" sz="2000" dirty="0" smtClean="0">
                <a:solidFill>
                  <a:srgbClr val="63666A"/>
                </a:solidFill>
                <a:cs typeface="Arial"/>
              </a:rPr>
              <a:t>16 Project of a Non-Recurring Time</a:t>
            </a:r>
            <a:endParaRPr lang="en-US" sz="2000" dirty="0">
              <a:solidFill>
                <a:srgbClr val="63666A"/>
              </a:solidFill>
              <a:cs typeface="Arial"/>
            </a:endParaRPr>
          </a:p>
          <a:p>
            <a:r>
              <a:rPr lang="en-US" sz="2000" dirty="0">
                <a:solidFill>
                  <a:srgbClr val="63666A"/>
                </a:solidFill>
                <a:cs typeface="Arial"/>
              </a:rPr>
              <a:t>17 Field Work Supervision </a:t>
            </a:r>
            <a:r>
              <a:rPr lang="en-US" sz="2000" dirty="0" smtClean="0">
                <a:solidFill>
                  <a:srgbClr val="63666A"/>
                </a:solidFill>
                <a:cs typeface="Arial"/>
              </a:rPr>
              <a:t>Non-replacement</a:t>
            </a:r>
          </a:p>
          <a:p>
            <a:r>
              <a:rPr lang="en-US" sz="2000" dirty="0" smtClean="0">
                <a:solidFill>
                  <a:srgbClr val="63666A"/>
                </a:solidFill>
                <a:cs typeface="Arial"/>
              </a:rPr>
              <a:t>19 More than 44 hours per week</a:t>
            </a:r>
          </a:p>
          <a:p>
            <a:r>
              <a:rPr lang="en-US" sz="2000" dirty="0" smtClean="0">
                <a:solidFill>
                  <a:srgbClr val="63666A"/>
                </a:solidFill>
                <a:cs typeface="Arial"/>
              </a:rPr>
              <a:t>21 Overtime, Appendix D only</a:t>
            </a:r>
            <a:endParaRPr lang="en-US" sz="2000" dirty="0">
              <a:solidFill>
                <a:srgbClr val="63666A"/>
              </a:solidFill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384745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Entering Information on HRIS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100" dirty="0"/>
              <a:t>Any assignments that are authorized to replace a full </a:t>
            </a:r>
            <a:r>
              <a:rPr lang="en-US" sz="3100" dirty="0" smtClean="0"/>
              <a:t>time support </a:t>
            </a:r>
            <a:r>
              <a:rPr lang="en-US" sz="3100" dirty="0"/>
              <a:t>staff, it is recommended to use sub-objects 04 to</a:t>
            </a:r>
          </a:p>
          <a:p>
            <a:r>
              <a:rPr lang="en-US" sz="3100" dirty="0"/>
              <a:t>10 and 15 which are considered Appendix </a:t>
            </a:r>
            <a:r>
              <a:rPr lang="en-US" sz="3100" dirty="0" smtClean="0"/>
              <a:t>D authorizations </a:t>
            </a:r>
            <a:r>
              <a:rPr lang="en-US" sz="3100" dirty="0"/>
              <a:t>ensure that the correct position number is entered for the employee being replaced</a:t>
            </a:r>
          </a:p>
          <a:p>
            <a:r>
              <a:rPr lang="en-US" sz="3100" dirty="0"/>
              <a:t>Vacancy Replacement (Sub-object 11) it’s not </a:t>
            </a:r>
            <a:r>
              <a:rPr lang="en-US" sz="3100" dirty="0" smtClean="0"/>
              <a:t>considered Appendix </a:t>
            </a:r>
            <a:r>
              <a:rPr lang="en-US" sz="3100" dirty="0"/>
              <a:t>D</a:t>
            </a:r>
          </a:p>
          <a:p>
            <a:endParaRPr lang="en-US" sz="3100" dirty="0"/>
          </a:p>
        </p:txBody>
      </p:sp>
    </p:spTree>
    <p:extLst>
      <p:ext uri="{BB962C8B-B14F-4D97-AF65-F5344CB8AC3E}">
        <p14:creationId xmlns:p14="http://schemas.microsoft.com/office/powerpoint/2010/main" val="29468692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Entering Information on HRIS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342" y="1277938"/>
            <a:ext cx="8891323" cy="4349750"/>
          </a:xfrm>
        </p:spPr>
        <p:txBody>
          <a:bodyPr/>
          <a:lstStyle/>
          <a:p>
            <a:r>
              <a:rPr lang="en-US" sz="2400" dirty="0"/>
              <a:t>Sub-object 00 (Regular duties) is used where there’s no full time </a:t>
            </a:r>
            <a:r>
              <a:rPr lang="en-US" sz="2400" dirty="0" smtClean="0"/>
              <a:t>support </a:t>
            </a:r>
            <a:r>
              <a:rPr lang="en-US" sz="2400" dirty="0"/>
              <a:t>staff assigned and the hours are the product of those </a:t>
            </a:r>
            <a:r>
              <a:rPr lang="en-US" sz="2400" dirty="0" smtClean="0"/>
              <a:t>unfilled </a:t>
            </a:r>
            <a:r>
              <a:rPr lang="en-US" sz="2400" dirty="0"/>
              <a:t>by full time support </a:t>
            </a:r>
            <a:r>
              <a:rPr lang="en-US" sz="2400" dirty="0" smtClean="0"/>
              <a:t>staff  </a:t>
            </a:r>
          </a:p>
          <a:p>
            <a:r>
              <a:rPr lang="en-US" sz="2400" dirty="0" smtClean="0"/>
              <a:t>Sub-object </a:t>
            </a:r>
            <a:r>
              <a:rPr lang="en-US" sz="2400" dirty="0"/>
              <a:t>02 is used for assignments where there’s no </a:t>
            </a:r>
            <a:r>
              <a:rPr lang="en-US" sz="2400" dirty="0" smtClean="0"/>
              <a:t>replacement </a:t>
            </a:r>
            <a:r>
              <a:rPr lang="en-US" sz="2400" dirty="0"/>
              <a:t>and is also not the product </a:t>
            </a:r>
            <a:r>
              <a:rPr lang="en-US" sz="2400" dirty="0" smtClean="0"/>
              <a:t>of </a:t>
            </a:r>
            <a:r>
              <a:rPr lang="en-US" sz="2400" dirty="0"/>
              <a:t>hours left unfilled by </a:t>
            </a:r>
            <a:r>
              <a:rPr lang="en-US" sz="2400" dirty="0" smtClean="0"/>
              <a:t>full </a:t>
            </a:r>
            <a:r>
              <a:rPr lang="en-US" sz="2400" dirty="0"/>
              <a:t>time support staff.</a:t>
            </a:r>
          </a:p>
          <a:p>
            <a:r>
              <a:rPr lang="en-US" sz="2400" dirty="0"/>
              <a:t> Sub-object 03 (special project) is used for assignments where the </a:t>
            </a:r>
            <a:r>
              <a:rPr lang="en-US" sz="2400" dirty="0" smtClean="0"/>
              <a:t>special </a:t>
            </a:r>
            <a:r>
              <a:rPr lang="en-US" sz="2400" dirty="0"/>
              <a:t>project involves duties that are normally performed on a </a:t>
            </a:r>
            <a:r>
              <a:rPr lang="en-US" sz="2400" dirty="0" smtClean="0"/>
              <a:t>regular </a:t>
            </a:r>
            <a:r>
              <a:rPr lang="en-US" sz="2400" dirty="0"/>
              <a:t>basis in the </a:t>
            </a:r>
            <a:r>
              <a:rPr lang="en-US" sz="2400" dirty="0" smtClean="0"/>
              <a:t>College </a:t>
            </a:r>
          </a:p>
          <a:p>
            <a:r>
              <a:rPr lang="en-US" sz="2400" dirty="0" smtClean="0"/>
              <a:t>Sub-object </a:t>
            </a:r>
            <a:r>
              <a:rPr lang="en-US" sz="2400" dirty="0"/>
              <a:t>16 (Project of a non-recurring kind) is used for </a:t>
            </a:r>
            <a:r>
              <a:rPr lang="en-US" sz="2400" dirty="0" smtClean="0"/>
              <a:t>assignments </a:t>
            </a:r>
            <a:r>
              <a:rPr lang="en-US" sz="2400" dirty="0"/>
              <a:t>where the nature of the project is not performed on </a:t>
            </a:r>
            <a:r>
              <a:rPr lang="en-US" sz="2400" dirty="0" smtClean="0"/>
              <a:t>a </a:t>
            </a:r>
            <a:r>
              <a:rPr lang="en-US" sz="2400" dirty="0"/>
              <a:t>regular basis in the </a:t>
            </a:r>
            <a:r>
              <a:rPr lang="en-US" sz="2400" dirty="0" smtClean="0"/>
              <a:t>College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630877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Entering Information on HRIS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342" y="1125538"/>
            <a:ext cx="8891323" cy="4349750"/>
          </a:xfrm>
        </p:spPr>
        <p:txBody>
          <a:bodyPr/>
          <a:lstStyle/>
          <a:p>
            <a:r>
              <a:rPr lang="en-US" sz="2800" dirty="0"/>
              <a:t>Part time Student Authorizations</a:t>
            </a:r>
          </a:p>
          <a:p>
            <a:r>
              <a:rPr lang="en-US" sz="2800" dirty="0" smtClean="0"/>
              <a:t>ensure </a:t>
            </a:r>
            <a:r>
              <a:rPr lang="en-US" sz="2800" dirty="0"/>
              <a:t>that the proper category is chosen</a:t>
            </a:r>
          </a:p>
          <a:p>
            <a:r>
              <a:rPr lang="en-US" sz="2800" dirty="0" smtClean="0"/>
              <a:t>groups </a:t>
            </a:r>
            <a:r>
              <a:rPr lang="en-US" sz="2800" dirty="0"/>
              <a:t>8 and E you will need to enter a student </a:t>
            </a:r>
            <a:r>
              <a:rPr lang="en-US" sz="2800" dirty="0" smtClean="0"/>
              <a:t>number</a:t>
            </a:r>
            <a:endParaRPr lang="en-US" sz="2800" dirty="0"/>
          </a:p>
          <a:p>
            <a:r>
              <a:rPr lang="en-US" sz="2800" dirty="0" smtClean="0"/>
              <a:t>Group </a:t>
            </a:r>
            <a:r>
              <a:rPr lang="en-US" sz="2800" dirty="0"/>
              <a:t>S can only be used from May 1 to August 31.</a:t>
            </a:r>
          </a:p>
          <a:p>
            <a:r>
              <a:rPr lang="en-US" sz="2800" dirty="0" smtClean="0"/>
              <a:t>The </a:t>
            </a:r>
            <a:r>
              <a:rPr lang="en-US" sz="2800" dirty="0"/>
              <a:t>Sub-Object code used for students is 42501</a:t>
            </a:r>
          </a:p>
          <a:p>
            <a:r>
              <a:rPr lang="en-US" sz="2800" dirty="0" smtClean="0"/>
              <a:t>The </a:t>
            </a:r>
            <a:r>
              <a:rPr lang="en-US" sz="2800" dirty="0"/>
              <a:t>sub-objects that can be used for student </a:t>
            </a:r>
          </a:p>
          <a:p>
            <a:r>
              <a:rPr lang="en-US" sz="2800" dirty="0"/>
              <a:t>assignments are as follows:</a:t>
            </a:r>
          </a:p>
          <a:p>
            <a:pPr lvl="1"/>
            <a:r>
              <a:rPr lang="en-US" sz="2400" dirty="0" smtClean="0"/>
              <a:t>00 </a:t>
            </a:r>
            <a:r>
              <a:rPr lang="en-US" sz="2400" dirty="0"/>
              <a:t>Regular Duties</a:t>
            </a:r>
          </a:p>
          <a:p>
            <a:pPr lvl="1"/>
            <a:r>
              <a:rPr lang="en-US" sz="2400" dirty="0" smtClean="0"/>
              <a:t>02 </a:t>
            </a:r>
            <a:r>
              <a:rPr lang="en-US" sz="2400" dirty="0"/>
              <a:t>Short Term Assignment</a:t>
            </a:r>
          </a:p>
          <a:p>
            <a:pPr lvl="1"/>
            <a:r>
              <a:rPr lang="en-US" sz="2400" dirty="0" smtClean="0"/>
              <a:t>03 </a:t>
            </a:r>
            <a:r>
              <a:rPr lang="en-US" sz="2400" dirty="0"/>
              <a:t>Special </a:t>
            </a:r>
            <a:r>
              <a:rPr lang="en-US" sz="2400" dirty="0" smtClean="0"/>
              <a:t>Project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1171506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Where to Get More Information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HR </a:t>
            </a:r>
            <a:r>
              <a:rPr lang="en-US" dirty="0"/>
              <a:t>Website </a:t>
            </a:r>
            <a:r>
              <a:rPr lang="en-US" dirty="0" smtClean="0"/>
              <a:t>: www3.algonquincollege.com/hr</a:t>
            </a:r>
            <a:r>
              <a:rPr lang="en-US" dirty="0"/>
              <a:t>/</a:t>
            </a:r>
            <a:endParaRPr lang="en-US" dirty="0"/>
          </a:p>
          <a:p>
            <a:r>
              <a:rPr lang="en-US" dirty="0" smtClean="0"/>
              <a:t>Ruben </a:t>
            </a:r>
            <a:r>
              <a:rPr lang="en-US" dirty="0"/>
              <a:t>A. Sanchez at ext. 5220 or </a:t>
            </a:r>
          </a:p>
          <a:p>
            <a:pPr marL="457200" lvl="1" indent="0">
              <a:buNone/>
            </a:pPr>
            <a:r>
              <a:rPr lang="en-US" sz="3200" dirty="0"/>
              <a:t>sancher@algonquincollege.com</a:t>
            </a:r>
          </a:p>
          <a:p>
            <a:r>
              <a:rPr lang="en-US" dirty="0" smtClean="0"/>
              <a:t>Virginia McLaughlin at ext. 7660 or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mclaugv@algonquincollege.com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92793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11500" dirty="0" smtClean="0"/>
              <a:t>IT’S NOT JUST PAYROLL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221576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 time Academic Group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5243" y="1062038"/>
            <a:ext cx="4445658" cy="4349750"/>
          </a:xfrm>
        </p:spPr>
        <p:txBody>
          <a:bodyPr/>
          <a:lstStyle/>
          <a:p>
            <a:r>
              <a:rPr lang="en-US" sz="3600" dirty="0" smtClean="0"/>
              <a:t>Myths</a:t>
            </a:r>
          </a:p>
          <a:p>
            <a:pPr lvl="1"/>
            <a:r>
              <a:rPr lang="en-US" sz="2500" dirty="0" smtClean="0"/>
              <a:t>As long as we get them paid is all it matters</a:t>
            </a:r>
          </a:p>
          <a:p>
            <a:pPr lvl="1"/>
            <a:r>
              <a:rPr lang="en-US" sz="2500" dirty="0" smtClean="0"/>
              <a:t>Once the Authorization finishes, it will be forgotten</a:t>
            </a:r>
          </a:p>
          <a:p>
            <a:pPr lvl="1"/>
            <a:r>
              <a:rPr lang="en-US" sz="2500" dirty="0" smtClean="0"/>
              <a:t>Other than full time employees are not unionized, therefore unions don’t use that data</a:t>
            </a:r>
            <a:endParaRPr lang="en-US" sz="25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4356099" y="1062038"/>
            <a:ext cx="5194301" cy="434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•"/>
              <a:defRPr sz="3200" kern="1200">
                <a:solidFill>
                  <a:srgbClr val="63666A"/>
                </a:solidFill>
                <a:latin typeface="+mn-lt"/>
                <a:ea typeface="+mn-ea"/>
                <a:cs typeface="Arial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•"/>
              <a:defRPr sz="2800" kern="1200">
                <a:solidFill>
                  <a:srgbClr val="63666A"/>
                </a:solidFill>
                <a:latin typeface="+mn-lt"/>
                <a:ea typeface="+mn-ea"/>
                <a:cs typeface="Arial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•"/>
              <a:defRPr sz="2400" kern="1200">
                <a:solidFill>
                  <a:srgbClr val="63666A"/>
                </a:solidFill>
                <a:latin typeface="+mn-lt"/>
                <a:ea typeface="+mn-ea"/>
                <a:cs typeface="Arial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•"/>
              <a:defRPr sz="2000" kern="1200">
                <a:solidFill>
                  <a:srgbClr val="63666A"/>
                </a:solidFill>
                <a:latin typeface="+mn-lt"/>
                <a:ea typeface="+mn-ea"/>
                <a:cs typeface="Arial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•"/>
              <a:defRPr sz="2000" kern="1200">
                <a:solidFill>
                  <a:srgbClr val="63666A"/>
                </a:solidFill>
                <a:latin typeface="+mn-lt"/>
                <a:ea typeface="+mn-ea"/>
                <a:cs typeface="Arial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dirty="0" smtClean="0"/>
              <a:t>Facts</a:t>
            </a:r>
          </a:p>
          <a:p>
            <a:pPr lvl="1"/>
            <a:r>
              <a:rPr lang="en-US" sz="2500" dirty="0" smtClean="0"/>
              <a:t>Incorrectly classifying an employee creates liability to the College in terms of Pay Equity</a:t>
            </a:r>
          </a:p>
          <a:p>
            <a:pPr lvl="1"/>
            <a:r>
              <a:rPr lang="en-US" sz="2500" dirty="0" smtClean="0"/>
              <a:t>Any information stored in the HRIS is used to create reports that are analyzed for workforce and budget planning</a:t>
            </a:r>
          </a:p>
          <a:p>
            <a:pPr lvl="1"/>
            <a:r>
              <a:rPr lang="en-US" sz="2500" dirty="0" smtClean="0"/>
              <a:t>The College provides a wide range of reports to the Unions based on information entered on the HRIS</a:t>
            </a: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3988398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Institutional </a:t>
            </a:r>
            <a:r>
              <a:rPr lang="en-US" dirty="0"/>
              <a:t>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College resource</a:t>
            </a:r>
          </a:p>
          <a:p>
            <a:r>
              <a:rPr lang="en-US" dirty="0"/>
              <a:t>Used and relied upon by many users (Unions, </a:t>
            </a:r>
            <a:r>
              <a:rPr lang="en-US" dirty="0" smtClean="0"/>
              <a:t>PC, </a:t>
            </a:r>
            <a:r>
              <a:rPr lang="en-US" dirty="0"/>
              <a:t>Ministry, etc.)</a:t>
            </a:r>
          </a:p>
          <a:p>
            <a:r>
              <a:rPr lang="en-US" dirty="0"/>
              <a:t>Accurate, consistent and timely</a:t>
            </a:r>
          </a:p>
          <a:p>
            <a:r>
              <a:rPr lang="en-US" dirty="0"/>
              <a:t>Begins with person or office creating the data</a:t>
            </a:r>
          </a:p>
          <a:p>
            <a:r>
              <a:rPr lang="en-US" dirty="0"/>
              <a:t>Continuous responsibility of all who subsequently access it and use it</a:t>
            </a:r>
          </a:p>
        </p:txBody>
      </p:sp>
    </p:spTree>
    <p:extLst>
      <p:ext uri="{BB962C8B-B14F-4D97-AF65-F5344CB8AC3E}">
        <p14:creationId xmlns:p14="http://schemas.microsoft.com/office/powerpoint/2010/main" val="13091758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Daily Use of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Increased investment and attention to data handling and analysis is a necessity for nearly all businesses.</a:t>
            </a:r>
          </a:p>
        </p:txBody>
      </p:sp>
    </p:spTree>
    <p:extLst>
      <p:ext uri="{BB962C8B-B14F-4D97-AF65-F5344CB8AC3E}">
        <p14:creationId xmlns:p14="http://schemas.microsoft.com/office/powerpoint/2010/main" val="35776397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Entering Information on HRIS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4642" y="1176338"/>
            <a:ext cx="8891323" cy="4349750"/>
          </a:xfrm>
        </p:spPr>
        <p:txBody>
          <a:bodyPr/>
          <a:lstStyle/>
          <a:p>
            <a:r>
              <a:rPr lang="en-US" sz="2800" dirty="0"/>
              <a:t>Use screen HRU209 </a:t>
            </a:r>
          </a:p>
          <a:p>
            <a:pPr lvl="1"/>
            <a:r>
              <a:rPr lang="en-US" sz="2400" dirty="0"/>
              <a:t>8 different types of authorizations </a:t>
            </a:r>
          </a:p>
          <a:p>
            <a:pPr lvl="1"/>
            <a:r>
              <a:rPr lang="en-US" sz="2400" dirty="0"/>
              <a:t>5 is used for Part Time Administrator</a:t>
            </a:r>
          </a:p>
          <a:p>
            <a:pPr lvl="1"/>
            <a:r>
              <a:rPr lang="en-US" sz="2400" dirty="0"/>
              <a:t>6 is used for Part Time Support</a:t>
            </a:r>
          </a:p>
          <a:p>
            <a:pPr lvl="1"/>
            <a:r>
              <a:rPr lang="en-US" sz="2400" dirty="0"/>
              <a:t>7 is used for Part Time Academic</a:t>
            </a:r>
          </a:p>
          <a:p>
            <a:pPr lvl="1"/>
            <a:r>
              <a:rPr lang="en-US" sz="2400" dirty="0"/>
              <a:t>8 is used for Regular Part Time Student (Student number is </a:t>
            </a:r>
          </a:p>
          <a:p>
            <a:pPr lvl="1"/>
            <a:r>
              <a:rPr lang="en-US" sz="2400" dirty="0"/>
              <a:t>required)</a:t>
            </a:r>
          </a:p>
          <a:p>
            <a:pPr lvl="1"/>
            <a:r>
              <a:rPr lang="en-US" sz="2400" dirty="0"/>
              <a:t>E is used for CSEP students</a:t>
            </a:r>
          </a:p>
          <a:p>
            <a:pPr lvl="1"/>
            <a:r>
              <a:rPr lang="en-US" sz="2400" dirty="0"/>
              <a:t>L is used for ELC worker (only available for Early Learning Centre)</a:t>
            </a:r>
          </a:p>
          <a:p>
            <a:pPr lvl="1"/>
            <a:r>
              <a:rPr lang="en-US" sz="2400" dirty="0"/>
              <a:t>S is used for Summer Student Appendix G (May 1 to August </a:t>
            </a:r>
            <a:r>
              <a:rPr lang="en-US" sz="2400" dirty="0" smtClean="0"/>
              <a:t>31</a:t>
            </a:r>
            <a:r>
              <a:rPr lang="en-US" sz="24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2502431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Entering Information on </a:t>
            </a:r>
            <a:r>
              <a:rPr lang="en-US" dirty="0" smtClean="0"/>
              <a:t>HRIS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6 different types of codes to differentiate Part Time </a:t>
            </a:r>
          </a:p>
          <a:p>
            <a:pPr lvl="1"/>
            <a:r>
              <a:rPr lang="en-US" dirty="0"/>
              <a:t>Academic employees:</a:t>
            </a:r>
          </a:p>
          <a:p>
            <a:pPr lvl="1"/>
            <a:r>
              <a:rPr lang="en-US" dirty="0"/>
              <a:t>P is used for Professors</a:t>
            </a:r>
          </a:p>
          <a:p>
            <a:pPr lvl="1"/>
            <a:r>
              <a:rPr lang="en-US" dirty="0"/>
              <a:t>I is used for Instructors</a:t>
            </a:r>
          </a:p>
          <a:p>
            <a:pPr lvl="1"/>
            <a:r>
              <a:rPr lang="en-US" dirty="0"/>
              <a:t>X is used for coordinators</a:t>
            </a:r>
          </a:p>
          <a:p>
            <a:pPr lvl="1"/>
            <a:r>
              <a:rPr lang="en-US" dirty="0"/>
              <a:t>N is used for Non-Teaching</a:t>
            </a:r>
          </a:p>
          <a:p>
            <a:pPr lvl="1"/>
            <a:r>
              <a:rPr lang="en-US" dirty="0"/>
              <a:t>L is used for Librarian</a:t>
            </a:r>
          </a:p>
          <a:p>
            <a:pPr lvl="1"/>
            <a:r>
              <a:rPr lang="en-US" dirty="0"/>
              <a:t>C is used for Counsellor</a:t>
            </a:r>
          </a:p>
        </p:txBody>
      </p:sp>
    </p:spTree>
    <p:extLst>
      <p:ext uri="{BB962C8B-B14F-4D97-AF65-F5344CB8AC3E}">
        <p14:creationId xmlns:p14="http://schemas.microsoft.com/office/powerpoint/2010/main" val="3298142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Entering Information on HRIS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Teaching assignments</a:t>
            </a:r>
          </a:p>
          <a:p>
            <a:pPr lvl="1"/>
            <a:r>
              <a:rPr lang="en-US" dirty="0"/>
              <a:t>The Object Codes for teaching assignments are as follows:</a:t>
            </a:r>
          </a:p>
          <a:p>
            <a:pPr lvl="2"/>
            <a:r>
              <a:rPr lang="en-US" sz="2800" dirty="0"/>
              <a:t>41200 Part Time Academic</a:t>
            </a:r>
          </a:p>
          <a:p>
            <a:pPr lvl="2"/>
            <a:r>
              <a:rPr lang="en-US" sz="2800" dirty="0"/>
              <a:t>41100 Regular Partial Load Academic</a:t>
            </a:r>
          </a:p>
          <a:p>
            <a:pPr lvl="2"/>
            <a:r>
              <a:rPr lang="en-US" sz="2800" dirty="0"/>
              <a:t>41101 Short Term Partial Load Academic (Irregular)</a:t>
            </a:r>
          </a:p>
          <a:p>
            <a:pPr lvl="2"/>
            <a:r>
              <a:rPr lang="en-US" sz="2800" dirty="0"/>
              <a:t>41300 Sessional</a:t>
            </a:r>
          </a:p>
        </p:txBody>
      </p:sp>
    </p:spTree>
    <p:extLst>
      <p:ext uri="{BB962C8B-B14F-4D97-AF65-F5344CB8AC3E}">
        <p14:creationId xmlns:p14="http://schemas.microsoft.com/office/powerpoint/2010/main" val="7261565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Entering Information on HRIS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Any assignments that are authorized to replace a full time faculty, it is recommended to use sub-objects 04 to 10 and 12, 14 and 15</a:t>
            </a:r>
          </a:p>
          <a:p>
            <a:r>
              <a:rPr lang="en-US" sz="2800" dirty="0"/>
              <a:t>Sub-object 00 (Regular duties) is used where there’s no full time faculty assigned and the hours are the product of those unfilled by full time faculty </a:t>
            </a:r>
          </a:p>
          <a:p>
            <a:r>
              <a:rPr lang="en-US" sz="2800" dirty="0"/>
              <a:t>Sub-object 02 is used for assignments where there’s no replacement and is also not the product of hours left unfilled by full time faculty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07180425"/>
      </p:ext>
    </p:extLst>
  </p:cSld>
  <p:clrMapOvr>
    <a:masterClrMapping/>
  </p:clrMapOvr>
</p:sld>
</file>

<file path=ppt/theme/theme1.xml><?xml version="1.0" encoding="utf-8"?>
<a:theme xmlns:a="http://schemas.openxmlformats.org/drawingml/2006/main" name="AC_Master_final_ver1">
  <a:themeElements>
    <a:clrScheme name="Algonquin College">
      <a:dk1>
        <a:sysClr val="windowText" lastClr="000000"/>
      </a:dk1>
      <a:lt1>
        <a:sysClr val="window" lastClr="FFFFFF"/>
      </a:lt1>
      <a:dk2>
        <a:srgbClr val="00673E"/>
      </a:dk2>
      <a:lt2>
        <a:srgbClr val="A0C93C"/>
      </a:lt2>
      <a:accent1>
        <a:srgbClr val="00675A"/>
      </a:accent1>
      <a:accent2>
        <a:srgbClr val="009AA6"/>
      </a:accent2>
      <a:accent3>
        <a:srgbClr val="007096"/>
      </a:accent3>
      <a:accent4>
        <a:srgbClr val="EAAB00"/>
      </a:accent4>
      <a:accent5>
        <a:srgbClr val="63666A"/>
      </a:accent5>
      <a:accent6>
        <a:srgbClr val="63666A"/>
      </a:accent6>
      <a:hlink>
        <a:srgbClr val="009AA6"/>
      </a:hlink>
      <a:folHlink>
        <a:srgbClr val="63666A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Algonquin College">
    <a:dk1>
      <a:sysClr val="windowText" lastClr="000000"/>
    </a:dk1>
    <a:lt1>
      <a:sysClr val="window" lastClr="FFFFFF"/>
    </a:lt1>
    <a:dk2>
      <a:srgbClr val="00673E"/>
    </a:dk2>
    <a:lt2>
      <a:srgbClr val="A0C93C"/>
    </a:lt2>
    <a:accent1>
      <a:srgbClr val="00675A"/>
    </a:accent1>
    <a:accent2>
      <a:srgbClr val="009AA6"/>
    </a:accent2>
    <a:accent3>
      <a:srgbClr val="007096"/>
    </a:accent3>
    <a:accent4>
      <a:srgbClr val="EAAB00"/>
    </a:accent4>
    <a:accent5>
      <a:srgbClr val="63666A"/>
    </a:accent5>
    <a:accent6>
      <a:srgbClr val="63666A"/>
    </a:accent6>
    <a:hlink>
      <a:srgbClr val="009AA6"/>
    </a:hlink>
    <a:folHlink>
      <a:srgbClr val="63666A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2386</TotalTime>
  <Words>1060</Words>
  <Application>Microsoft Office PowerPoint</Application>
  <PresentationFormat>A4 Paper (210x297 mm)</PresentationFormat>
  <Paragraphs>132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Candara</vt:lpstr>
      <vt:lpstr>AC_Master_final_ver1</vt:lpstr>
      <vt:lpstr>PART TIME COMPENSATION AND  CLASSIFICATION PROCESS</vt:lpstr>
      <vt:lpstr>Introduction </vt:lpstr>
      <vt:lpstr>Part time Academic Group</vt:lpstr>
      <vt:lpstr>Institutional Data</vt:lpstr>
      <vt:lpstr>Daily Use of Data</vt:lpstr>
      <vt:lpstr>Entering Information on HRIS</vt:lpstr>
      <vt:lpstr>Entering Information on HRIS (cont.)</vt:lpstr>
      <vt:lpstr>Entering Information on HRIS (cont.)</vt:lpstr>
      <vt:lpstr>Entering Information on HRIS (cont.)</vt:lpstr>
      <vt:lpstr>Entering Information on HRIS (cont.)</vt:lpstr>
      <vt:lpstr>Entering Information on HRIS (cont.)</vt:lpstr>
      <vt:lpstr>Entering Information on HRIS (cont.)</vt:lpstr>
      <vt:lpstr>Entering Information on HRIS (cont.)</vt:lpstr>
      <vt:lpstr>Entering Information on HRIS (cont.)</vt:lpstr>
      <vt:lpstr>Entering Information on HRIS (cont.)</vt:lpstr>
      <vt:lpstr>Entering Information on HRIS (cont.)</vt:lpstr>
      <vt:lpstr>Where to Get More Information</vt:lpstr>
    </vt:vector>
  </TitlesOfParts>
  <Company>Algonquin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Hr website Analysis &amp; Insights</dc:title>
  <dc:creator>RALPH HATEM</dc:creator>
  <cp:lastModifiedBy>Ruben Sanchez</cp:lastModifiedBy>
  <cp:revision>182</cp:revision>
  <cp:lastPrinted>2014-07-30T14:35:43Z</cp:lastPrinted>
  <dcterms:created xsi:type="dcterms:W3CDTF">2013-08-08T19:20:33Z</dcterms:created>
  <dcterms:modified xsi:type="dcterms:W3CDTF">2014-08-12T18:51:42Z</dcterms:modified>
</cp:coreProperties>
</file>