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tags/tag8.xml" ContentType="application/vnd.openxmlformats-officedocument.presentationml.tags+xml"/>
  <Override PartName="/ppt/diagrams/drawing2.xml" ContentType="application/vnd.ms-office.drawingml.diagramDrawing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ags/tag4.xml" ContentType="application/vnd.openxmlformats-officedocument.presentationml.tags+xml"/>
  <Override PartName="/ppt/diagrams/quickStyle2.xml" ContentType="application/vnd.openxmlformats-officedocument.drawingml.diagramStyl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charts/chart17.xml" ContentType="application/vnd.openxmlformats-officedocument.drawingml.chart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charts/chart13.xml" ContentType="application/vnd.openxmlformats-officedocument.drawingml.chart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tags/tag16.xml" ContentType="application/vnd.openxmlformats-officedocument.presentationml.tags+xml"/>
  <Override PartName="/ppt/tags/tag27.xml" ContentType="application/vnd.openxmlformats-officedocument.presentationml.tags+xml"/>
  <Override PartName="/docProps/custom.xml" ContentType="application/vnd.openxmlformats-officedocument.custom-properties+xml"/>
  <Override PartName="/ppt/charts/chart7.xml" ContentType="application/vnd.openxmlformats-officedocument.drawingml.chart+xml"/>
  <Default Extension="xlsx" ContentType="application/vnd.openxmlformats-officedocument.spreadsheetml.sheet"/>
  <Override PartName="/ppt/diagrams/layout1.xml" ContentType="application/vnd.openxmlformats-officedocument.drawingml.diagramLayout+xml"/>
  <Override PartName="/ppt/charts/chart3.xml" ContentType="application/vnd.openxmlformats-officedocument.drawingml.chart+xml"/>
  <Override PartName="/ppt/tags/tag12.xml" ContentType="application/vnd.openxmlformats-officedocument.presentationml.tags+xml"/>
  <Override PartName="/ppt/tags/tag23.xml" ContentType="application/vnd.openxmlformats-officedocument.presentationml.tags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21.xml" ContentType="application/vnd.openxmlformats-officedocument.presentationml.tags+xml"/>
  <Override PartName="/ppt/diagrams/colors4.xml" ContentType="application/vnd.openxmlformats-officedocument.drawingml.diagramColors+xml"/>
  <Override PartName="/ppt/tags/tag30.xml" ContentType="application/vnd.openxmlformats-officedocument.presentationml.tag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tags/tag7.xml" ContentType="application/vnd.openxmlformats-officedocument.presentationml.tags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diagrams/drawing1.xml" ContentType="application/vnd.ms-office.drawingml.diagramDrawing+xml"/>
  <Override PartName="/ppt/drawings/drawing1.xml" ContentType="application/vnd.openxmlformats-officedocument.drawingml.chartshapes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tags/tag3.xml" ContentType="application/vnd.openxmlformats-officedocument.presentationml.tags+xml"/>
  <Override PartName="/ppt/diagrams/quickStyle1.xml" ContentType="application/vnd.openxmlformats-officedocument.drawingml.diagramStyle+xml"/>
  <Override PartName="/ppt/charts/chart16.xml" ContentType="application/vnd.openxmlformats-officedocument.drawingml.char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tags/tag19.xml" ContentType="application/vnd.openxmlformats-officedocument.presentationml.tags+xml"/>
  <Override PartName="/ppt/charts/chart14.xml" ContentType="application/vnd.openxmlformats-officedocument.drawingml.chart+xml"/>
  <Override PartName="/ppt/tags/tag28.xml" ContentType="application/vnd.openxmlformats-officedocument.presentationml.tags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tags/tag17.xml" ContentType="application/vnd.openxmlformats-officedocument.presentationml.tags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tags/tag26.xml" ContentType="application/vnd.openxmlformats-officedocument.presentationml.tags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Default Extension="gif" ContentType="image/gif"/>
  <Override PartName="/ppt/charts/chart6.xml" ContentType="application/vnd.openxmlformats-officedocument.drawingml.chart+xml"/>
  <Override PartName="/ppt/tags/tag15.xml" ContentType="application/vnd.openxmlformats-officedocument.presentationml.tags+xml"/>
  <Override PartName="/ppt/charts/chart10.xml" ContentType="application/vnd.openxmlformats-officedocument.drawingml.chart+xml"/>
  <Override PartName="/ppt/tags/tag24.xml" ContentType="application/vnd.openxmlformats-officedocument.presentationml.tags+xml"/>
  <Override PartName="/ppt/diagrams/layout2.xml" ContentType="application/vnd.openxmlformats-officedocument.drawingml.diagramLayout+xml"/>
  <Override PartName="/ppt/charts/chart4.xml" ContentType="application/vnd.openxmlformats-officedocument.drawingml.chart+xml"/>
  <Override PartName="/ppt/tags/tag13.xml" ContentType="application/vnd.openxmlformats-officedocument.presentationml.tags+xml"/>
  <Override PartName="/ppt/tags/tag22.xml" ContentType="application/vnd.openxmlformats-officedocument.presentationml.tags+xml"/>
  <Override PartName="/ppt/diagrams/data3.xml" ContentType="application/vnd.openxmlformats-officedocument.drawingml.diagramData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charts/chart2.xml" ContentType="application/vnd.openxmlformats-officedocument.drawingml.chart+xml"/>
  <Override PartName="/ppt/diagrams/data1.xml" ContentType="application/vnd.openxmlformats-officedocument.drawingml.diagramData+xml"/>
  <Override PartName="/ppt/tags/tag11.xml" ContentType="application/vnd.openxmlformats-officedocument.presentationml.tags+xml"/>
  <Override PartName="/ppt/tags/tag20.xml" ContentType="application/vnd.openxmlformats-officedocument.presentationml.tags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Layouts/slideLayout15.xml" ContentType="application/vnd.openxmlformats-officedocument.presentationml.slideLayout+xml"/>
  <Override PartName="/ppt/tags/tag2.xml" ContentType="application/vnd.openxmlformats-officedocument.presentationml.tags+xml"/>
  <Default Extension="rels" ContentType="application/vnd.openxmlformats-package.relationships+xml"/>
  <Override PartName="/ppt/slides/slide23.xml" ContentType="application/vnd.openxmlformats-officedocument.presentationml.slide+xml"/>
  <Override PartName="/ppt/charts/chart15.xml" ContentType="application/vnd.openxmlformats-officedocument.drawingml.chart+xml"/>
  <Override PartName="/ppt/tags/tag29.xml" ContentType="application/vnd.openxmlformats-officedocument.presentationml.tags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tags/tag18.xml" ContentType="application/vnd.openxmlformats-officedocument.presentationml.tags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ommentAuthors.xml" ContentType="application/vnd.openxmlformats-officedocument.presentationml.commentAuthors+xml"/>
  <Override PartName="/ppt/tags/tag14.xml" ContentType="application/vnd.openxmlformats-officedocument.presentationml.tags+xml"/>
  <Override PartName="/ppt/tags/tag25.xml" ContentType="application/vnd.openxmlformats-officedocument.presentationml.tags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charts/chart5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1"/>
  </p:sldMasterIdLst>
  <p:notesMasterIdLst>
    <p:notesMasterId r:id="rId31"/>
  </p:notesMasterIdLst>
  <p:handoutMasterIdLst>
    <p:handoutMasterId r:id="rId32"/>
  </p:handoutMasterIdLst>
  <p:sldIdLst>
    <p:sldId id="395" r:id="rId2"/>
    <p:sldId id="363" r:id="rId3"/>
    <p:sldId id="364" r:id="rId4"/>
    <p:sldId id="366" r:id="rId5"/>
    <p:sldId id="367" r:id="rId6"/>
    <p:sldId id="396" r:id="rId7"/>
    <p:sldId id="397" r:id="rId8"/>
    <p:sldId id="398" r:id="rId9"/>
    <p:sldId id="376" r:id="rId10"/>
    <p:sldId id="368" r:id="rId11"/>
    <p:sldId id="377" r:id="rId12"/>
    <p:sldId id="378" r:id="rId13"/>
    <p:sldId id="379" r:id="rId14"/>
    <p:sldId id="380" r:id="rId15"/>
    <p:sldId id="381" r:id="rId16"/>
    <p:sldId id="382" r:id="rId17"/>
    <p:sldId id="383" r:id="rId18"/>
    <p:sldId id="384" r:id="rId19"/>
    <p:sldId id="385" r:id="rId20"/>
    <p:sldId id="386" r:id="rId21"/>
    <p:sldId id="387" r:id="rId22"/>
    <p:sldId id="388" r:id="rId23"/>
    <p:sldId id="389" r:id="rId24"/>
    <p:sldId id="390" r:id="rId25"/>
    <p:sldId id="391" r:id="rId26"/>
    <p:sldId id="392" r:id="rId27"/>
    <p:sldId id="393" r:id="rId28"/>
    <p:sldId id="394" r:id="rId29"/>
    <p:sldId id="359" r:id="rId30"/>
  </p:sldIdLst>
  <p:sldSz cx="9144000" cy="6858000" type="screen4x3"/>
  <p:notesSz cx="7053263" cy="9356725"/>
  <p:custDataLst>
    <p:tags r:id="rId33"/>
  </p:custDataLst>
  <p:defaultTextStyle>
    <a:lvl1pPr marL="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  <a:extLst/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404E2"/>
    <a:srgbClr val="FFFF66"/>
    <a:srgbClr val="6D6D6D"/>
    <a:srgbClr val="515151"/>
    <a:srgbClr val="CF1717"/>
    <a:srgbClr val="FFCCFF"/>
    <a:srgbClr val="FFFFCC"/>
    <a:srgbClr val="8C4040"/>
    <a:srgbClr val="5F7C50"/>
    <a:srgbClr val="7BD026"/>
  </p:clrMru>
</p:presentationPr>
</file>

<file path=ppt/tableStyles.xml><?xml version="1.0" encoding="utf-8"?>
<a:tblStyleLst xmlns:a="http://schemas.openxmlformats.org/drawingml/2006/main" def="{B301B821-A1FF-4177-AEE7-76D212191A09}">
  <a:tblStyle styleId="{B301B821-A1FF-4177-AEE7-76D212191A09}" styleName="Medium Style 9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9DCAF9ED-07DC-4A11-8D7F-57B35C25682E}" styleName="Medium Style 10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793D81CF-94F2-401A-BA57-92F5A7B2D0C5}" styleName="Medium Style 8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5FD0F851-EC5A-4D38-B0AD-8093EC10F338}" styleName="Light Style 6">
    <a:wholeTbl>
      <a:tcTxStyle>
        <a:fontRef idx="minor">
          <a:scrgbClr r="0" g="0" b="0"/>
        </a:fontRef>
        <a:schemeClr val="accent5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seCell>
      <a:tcStyle>
        <a:tcBdr/>
      </a:tcStyle>
    </a:seCell>
    <a:swCell>
      <a:tcStyle>
        <a:tcBdr/>
      </a:tcStyle>
    </a:swCell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  <a:neCell>
      <a:tcStyle>
        <a:tcBdr/>
      </a:tcStyle>
    </a:neCell>
    <a:nwCell>
      <a:tcStyle>
        <a:tcBdr/>
      </a:tcStyle>
    </a:nwCell>
  </a:tblStyle>
  <a:tblStyle styleId="{1FECB4D8-DB02-4DC6-A0A2-4F2EBAE1DC90}" styleName="Medium Style 1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3B4B98B0-60AC-42C2-AFA5-B58CD77FA1E5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seCell>
      <a:tcStyle>
        <a:tcBdr/>
      </a:tcStyle>
    </a:seCell>
    <a:swCell>
      <a:tcStyle>
        <a:tcBdr/>
      </a:tcStyle>
    </a:swCell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  <a:neCell>
      <a:tcStyle>
        <a:tcBdr/>
      </a:tcStyle>
    </a:neCell>
    <a:nwCell>
      <a:tcStyle>
        <a:tcBdr/>
      </a:tcStyle>
    </a:nwCell>
  </a:tblStyle>
  <a:tblStyle styleId="{0E3FDE45-AF77-4B5C-9715-49D594BDF05E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seCell>
      <a:tcStyle>
        <a:tcBdr/>
      </a:tcStyle>
    </a:seCell>
    <a:swCell>
      <a:tcStyle>
        <a:tcBdr/>
      </a:tcStyle>
    </a:swCell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  <a:neCell>
      <a:tcStyle>
        <a:tcBdr/>
      </a:tcStyle>
    </a:neCell>
    <a:nwCell>
      <a:tcStyle>
        <a:tcBdr/>
      </a:tcStyle>
    </a:nwCel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4615" autoAdjust="0"/>
    <p:restoredTop sz="64604" autoAdjust="0"/>
  </p:normalViewPr>
  <p:slideViewPr>
    <p:cSldViewPr>
      <p:cViewPr varScale="1">
        <p:scale>
          <a:sx n="87" d="100"/>
          <a:sy n="87" d="100"/>
        </p:scale>
        <p:origin x="-518" y="-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58" y="1166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3" d="100"/>
          <a:sy n="63" d="100"/>
        </p:scale>
        <p:origin x="-3072" y="-72"/>
      </p:cViewPr>
      <p:guideLst>
        <p:guide orient="horz" pos="2947"/>
        <p:guide pos="2222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gs" Target="tags/tag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2007_Workbook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2007_Workbook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2007_Workbook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2007_Workbook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2007_Workbook13.xlsx"/></Relationships>
</file>

<file path=ppt/charts/_rels/chart1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Office_Excel_2007_Workbook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2007_Workbook15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2007_Workbook16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2007_Workbook17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2007_Workbook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2007_Workbook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2007_Workbook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2007_Workbook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2007_Workbook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2007_Workbook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2007_Workbook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2007_Workbook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CA"/>
  <c:style val="24"/>
  <c:chart>
    <c:autoTitleDeleted val="1"/>
    <c:plotArea>
      <c:layout>
        <c:manualLayout>
          <c:layoutTarget val="inner"/>
          <c:xMode val="edge"/>
          <c:yMode val="edge"/>
          <c:x val="0.12078904199475066"/>
          <c:y val="8.6917314542257387E-2"/>
          <c:w val="0.59040277777777772"/>
          <c:h val="0.85565068824033352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In general, how much more (in dollars) would you be willing to spend on a $100 product if you could purchase a version produced by a company that was being socially responsible? (n=1,001, weighted)</c:v>
                </c:pt>
              </c:strCache>
            </c:strRef>
          </c:tx>
          <c:dLbls>
            <c:showPercent val="1"/>
            <c:showLeaderLines val="1"/>
          </c:dLbls>
          <c:cat>
            <c:strRef>
              <c:f>Sheet1!$A$2:$A$5</c:f>
              <c:strCache>
                <c:ptCount val="4"/>
                <c:pt idx="0">
                  <c:v>Over $10</c:v>
                </c:pt>
                <c:pt idx="1">
                  <c:v>$5 to $10</c:v>
                </c:pt>
                <c:pt idx="2">
                  <c:v>Less than $5</c:v>
                </c:pt>
                <c:pt idx="3">
                  <c:v>None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0.19000000000000003</c:v>
                </c:pt>
                <c:pt idx="1">
                  <c:v>0.18000000000000005</c:v>
                </c:pt>
                <c:pt idx="2">
                  <c:v>0.25</c:v>
                </c:pt>
                <c:pt idx="3">
                  <c:v>0.38000000000000012</c:v>
                </c:pt>
              </c:numCache>
            </c:numRef>
          </c:val>
        </c:ser>
        <c:dLbls>
          <c:showPercent val="1"/>
        </c:dLbls>
        <c:firstSliceAng val="0"/>
        <c:holeSize val="50"/>
      </c:doughnut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CA"/>
  <c:style val="24"/>
  <c:chart>
    <c:title>
      <c:tx>
        <c:rich>
          <a:bodyPr/>
          <a:lstStyle/>
          <a:p>
            <a:pPr>
              <a:defRPr sz="1500"/>
            </a:pPr>
            <a:r>
              <a:rPr lang="en-US" sz="1500"/>
              <a:t>Do you have a favourable or unfavourable opinion of these protests, or do you not know enough about the protests to have an opinion?</a:t>
            </a:r>
          </a:p>
          <a:p>
            <a:pPr>
              <a:defRPr sz="1500"/>
            </a:pPr>
            <a:r>
              <a:rPr lang="en-US" sz="1500"/>
              <a:t>(n=996, weighted)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dLbls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dLblPos val="ctr"/>
            <c:showVal val="1"/>
          </c:dLbls>
          <c:cat>
            <c:strRef>
              <c:f>Sheet1!$A$2:$A$7</c:f>
              <c:strCache>
                <c:ptCount val="6"/>
                <c:pt idx="0">
                  <c:v>Very favourable</c:v>
                </c:pt>
                <c:pt idx="1">
                  <c:v>Somewhat favourable</c:v>
                </c:pt>
                <c:pt idx="2">
                  <c:v>Neither favourable nor unfavourable</c:v>
                </c:pt>
                <c:pt idx="3">
                  <c:v>Somewhat unfavourable</c:v>
                </c:pt>
                <c:pt idx="4">
                  <c:v>Very unfavourable</c:v>
                </c:pt>
                <c:pt idx="5">
                  <c:v>Don't know enough to have an opinion</c:v>
                </c:pt>
              </c:strCache>
            </c:strRef>
          </c:cat>
          <c:val>
            <c:numRef>
              <c:f>Sheet1!$B$2:$B$7</c:f>
              <c:numCache>
                <c:formatCode>0%</c:formatCode>
                <c:ptCount val="6"/>
                <c:pt idx="0">
                  <c:v>0.19</c:v>
                </c:pt>
                <c:pt idx="1">
                  <c:v>0.22</c:v>
                </c:pt>
                <c:pt idx="2">
                  <c:v>0.18000000000000016</c:v>
                </c:pt>
                <c:pt idx="3">
                  <c:v>0.11</c:v>
                </c:pt>
                <c:pt idx="4">
                  <c:v>0.11</c:v>
                </c:pt>
                <c:pt idx="5">
                  <c:v>0.18000000000000016</c:v>
                </c:pt>
              </c:numCache>
            </c:numRef>
          </c:val>
        </c:ser>
        <c:dLbls>
          <c:showVal val="1"/>
        </c:dLbls>
        <c:axId val="124464512"/>
        <c:axId val="124466304"/>
      </c:barChart>
      <c:catAx>
        <c:axId val="124464512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124466304"/>
        <c:crosses val="autoZero"/>
        <c:auto val="1"/>
        <c:lblAlgn val="ctr"/>
        <c:lblOffset val="100"/>
      </c:catAx>
      <c:valAx>
        <c:axId val="124466304"/>
        <c:scaling>
          <c:orientation val="minMax"/>
        </c:scaling>
        <c:axPos val="l"/>
        <c:majorGridlines/>
        <c:numFmt formatCode="0%" sourceLinked="1"/>
        <c:tickLblPos val="nextTo"/>
        <c:txPr>
          <a:bodyPr/>
          <a:lstStyle/>
          <a:p>
            <a:pPr>
              <a:defRPr sz="1500"/>
            </a:pPr>
            <a:endParaRPr lang="en-US"/>
          </a:p>
        </c:txPr>
        <c:crossAx val="124464512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CA"/>
  <c:style val="24"/>
  <c:chart>
    <c:title>
      <c:tx>
        <c:rich>
          <a:bodyPr/>
          <a:lstStyle/>
          <a:p>
            <a:pPr>
              <a:defRPr/>
            </a:pPr>
            <a:r>
              <a:rPr lang="en-CA" sz="1500" dirty="0"/>
              <a:t>In your opinion, will these protests have a positive, negative, or no impact on Canadian politics today? </a:t>
            </a:r>
          </a:p>
          <a:p>
            <a:pPr>
              <a:defRPr/>
            </a:pPr>
            <a:r>
              <a:rPr lang="en-CA" sz="1500" dirty="0"/>
              <a:t>(n=996, weighted) </a:t>
            </a:r>
          </a:p>
        </c:rich>
      </c:tx>
      <c:layout/>
    </c:title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dLbls>
            <c:showPercent val="1"/>
            <c:showLeaderLines val="1"/>
          </c:dLbls>
          <c:cat>
            <c:strRef>
              <c:f>Sheet1!$A$2:$A$5</c:f>
              <c:strCache>
                <c:ptCount val="4"/>
                <c:pt idx="0">
                  <c:v>No impact, 59%</c:v>
                </c:pt>
                <c:pt idx="1">
                  <c:v>Negative, 7%</c:v>
                </c:pt>
                <c:pt idx="2">
                  <c:v>Unsure, 16%</c:v>
                </c:pt>
                <c:pt idx="3">
                  <c:v>Positive, 18%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0.59</c:v>
                </c:pt>
                <c:pt idx="1">
                  <c:v>7.0000000000000021E-2</c:v>
                </c:pt>
                <c:pt idx="2">
                  <c:v>0.16</c:v>
                </c:pt>
                <c:pt idx="3">
                  <c:v>0.18000000000000016</c:v>
                </c:pt>
              </c:numCache>
            </c:numRef>
          </c:val>
        </c:ser>
        <c:dLbls>
          <c:showPercent val="1"/>
        </c:dLbls>
        <c:firstSliceAng val="0"/>
        <c:holeSize val="50"/>
      </c:doughnut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CA"/>
  <c:style val="24"/>
  <c:chart>
    <c:title>
      <c:tx>
        <c:rich>
          <a:bodyPr/>
          <a:lstStyle/>
          <a:p>
            <a:pPr>
              <a:defRPr/>
            </a:pPr>
            <a:r>
              <a:rPr lang="en-CA" sz="1500" dirty="0" smtClean="0"/>
              <a:t>Do you think the wealth gap between the rich and the poor in Canada is larger,</a:t>
            </a:r>
            <a:r>
              <a:rPr lang="en-CA" sz="1500" baseline="0" dirty="0" smtClean="0"/>
              <a:t> small, or about the same as in the United States?</a:t>
            </a:r>
            <a:endParaRPr lang="en-CA" sz="1500" dirty="0"/>
          </a:p>
          <a:p>
            <a:pPr>
              <a:defRPr/>
            </a:pPr>
            <a:r>
              <a:rPr lang="en-CA" sz="1500" dirty="0"/>
              <a:t>(n=996, weighted) </a:t>
            </a:r>
          </a:p>
        </c:rich>
      </c:tx>
      <c:layout/>
    </c:title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dLbls>
            <c:showPercent val="1"/>
            <c:showLeaderLines val="1"/>
          </c:dLbls>
          <c:cat>
            <c:strRef>
              <c:f>Sheet1!$A$2:$A$5</c:f>
              <c:strCache>
                <c:ptCount val="4"/>
                <c:pt idx="0">
                  <c:v>Unsure, 7%</c:v>
                </c:pt>
                <c:pt idx="1">
                  <c:v>Smaller, 43%</c:v>
                </c:pt>
                <c:pt idx="2">
                  <c:v>About the Same, 36%</c:v>
                </c:pt>
                <c:pt idx="3">
                  <c:v>Larger, 13%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7.0000000000000021E-2</c:v>
                </c:pt>
                <c:pt idx="1">
                  <c:v>0.4300000000000001</c:v>
                </c:pt>
                <c:pt idx="2">
                  <c:v>0.3600000000000001</c:v>
                </c:pt>
                <c:pt idx="3">
                  <c:v>0.13</c:v>
                </c:pt>
              </c:numCache>
            </c:numRef>
          </c:val>
        </c:ser>
        <c:dLbls>
          <c:showPercent val="1"/>
        </c:dLbls>
        <c:firstSliceAng val="0"/>
        <c:holeSize val="50"/>
      </c:doughnut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CA"/>
  <c:style val="24"/>
  <c:chart>
    <c:title>
      <c:tx>
        <c:rich>
          <a:bodyPr/>
          <a:lstStyle/>
          <a:p>
            <a:pPr>
              <a:defRPr sz="1500"/>
            </a:pPr>
            <a:r>
              <a:rPr lang="en-CA" sz="1500"/>
              <a:t>Do you agree or disagree with the statements below?</a:t>
            </a:r>
          </a:p>
          <a:p>
            <a:pPr>
              <a:defRPr sz="1500"/>
            </a:pPr>
            <a:r>
              <a:rPr lang="en-CA" sz="1500"/>
              <a:t>(n=996, weighted)</a:t>
            </a:r>
          </a:p>
        </c:rich>
      </c:tx>
      <c:layout/>
    </c:title>
    <c:plotArea>
      <c:layout/>
      <c:barChart>
        <c:barDir val="bar"/>
        <c:grouping val="stacked"/>
        <c:ser>
          <c:idx val="0"/>
          <c:order val="0"/>
          <c:tx>
            <c:strRef>
              <c:f>Sheet1!$B$1</c:f>
              <c:strCache>
                <c:ptCount val="1"/>
                <c:pt idx="0">
                  <c:v>Strongly agree</c:v>
                </c:pt>
              </c:strCache>
            </c:strRef>
          </c:tx>
          <c:dLbls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dLblPos val="ctr"/>
            <c:showVal val="1"/>
          </c:dLbls>
          <c:cat>
            <c:strRef>
              <c:f>Sheet1!$A$2:$A$6</c:f>
              <c:strCache>
                <c:ptCount val="5"/>
                <c:pt idx="0">
                  <c:v>Most large corporations in Canada are unethical</c:v>
                </c:pt>
                <c:pt idx="1">
                  <c:v>Canadian financial institutions have been reckless and greedy</c:v>
                </c:pt>
                <c:pt idx="2">
                  <c:v>Large corporations and the rich have too much influence on public policy and government in Canada</c:v>
                </c:pt>
                <c:pt idx="3">
                  <c:v>The gap between the rich and poor in Canada has grown too large</c:v>
                </c:pt>
                <c:pt idx="4">
                  <c:v>The rich in Canada should pay more taxes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0.2</c:v>
                </c:pt>
                <c:pt idx="1">
                  <c:v>0.3200000000000004</c:v>
                </c:pt>
                <c:pt idx="2">
                  <c:v>0.46</c:v>
                </c:pt>
                <c:pt idx="3">
                  <c:v>0.55000000000000004</c:v>
                </c:pt>
                <c:pt idx="4">
                  <c:v>0.55000000000000004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Somewhat agree</c:v>
                </c:pt>
              </c:strCache>
            </c:strRef>
          </c:tx>
          <c:dLbls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dLblPos val="ctr"/>
            <c:showVal val="1"/>
          </c:dLbls>
          <c:cat>
            <c:strRef>
              <c:f>Sheet1!$A$2:$A$6</c:f>
              <c:strCache>
                <c:ptCount val="5"/>
                <c:pt idx="0">
                  <c:v>Most large corporations in Canada are unethical</c:v>
                </c:pt>
                <c:pt idx="1">
                  <c:v>Canadian financial institutions have been reckless and greedy</c:v>
                </c:pt>
                <c:pt idx="2">
                  <c:v>Large corporations and the rich have too much influence on public policy and government in Canada</c:v>
                </c:pt>
                <c:pt idx="3">
                  <c:v>The gap between the rich and poor in Canada has grown too large</c:v>
                </c:pt>
                <c:pt idx="4">
                  <c:v>The rich in Canada should pay more taxes</c:v>
                </c:pt>
              </c:strCache>
            </c:strRef>
          </c:cat>
          <c:val>
            <c:numRef>
              <c:f>Sheet1!$C$2:$C$6</c:f>
              <c:numCache>
                <c:formatCode>0%</c:formatCode>
                <c:ptCount val="5"/>
                <c:pt idx="0">
                  <c:v>0.31000000000000033</c:v>
                </c:pt>
                <c:pt idx="1">
                  <c:v>0.3200000000000004</c:v>
                </c:pt>
                <c:pt idx="2">
                  <c:v>0.35000000000000031</c:v>
                </c:pt>
                <c:pt idx="3">
                  <c:v>0.26</c:v>
                </c:pt>
                <c:pt idx="4">
                  <c:v>0.25</c:v>
                </c:pt>
              </c:numCache>
            </c:numRef>
          </c:val>
        </c:ser>
        <c:dLbls>
          <c:showVal val="1"/>
        </c:dLbls>
        <c:overlap val="100"/>
        <c:axId val="126754816"/>
        <c:axId val="126756352"/>
      </c:barChart>
      <c:catAx>
        <c:axId val="126754816"/>
        <c:scaling>
          <c:orientation val="minMax"/>
        </c:scaling>
        <c:axPos val="l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126756352"/>
        <c:crosses val="autoZero"/>
        <c:auto val="1"/>
        <c:lblAlgn val="ctr"/>
        <c:lblOffset val="100"/>
      </c:catAx>
      <c:valAx>
        <c:axId val="126756352"/>
        <c:scaling>
          <c:orientation val="minMax"/>
        </c:scaling>
        <c:axPos val="b"/>
        <c:majorGridlines/>
        <c:numFmt formatCode="0%" sourceLinked="1"/>
        <c:tickLblPos val="nextTo"/>
        <c:txPr>
          <a:bodyPr/>
          <a:lstStyle/>
          <a:p>
            <a:pPr>
              <a:defRPr sz="1500"/>
            </a:pPr>
            <a:endParaRPr lang="en-US"/>
          </a:p>
        </c:txPr>
        <c:crossAx val="126754816"/>
        <c:crosses val="autoZero"/>
        <c:crossBetween val="between"/>
        <c:majorUnit val="0.25"/>
      </c:valAx>
    </c:plotArea>
    <c:legend>
      <c:legendPos val="b"/>
      <c:layout/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CA"/>
  <c:style val="16"/>
  <c:chart>
    <c:autoTitleDeleted val="1"/>
    <c:plotArea>
      <c:layout>
        <c:manualLayout>
          <c:layoutTarget val="inner"/>
          <c:xMode val="edge"/>
          <c:yMode val="edge"/>
          <c:x val="9.6965169959955966E-2"/>
          <c:y val="3.3102324642335625E-2"/>
          <c:w val="0.86859089976085269"/>
          <c:h val="0.82641403559326732"/>
        </c:manualLayout>
      </c:layout>
      <c:scatterChart>
        <c:scatterStyle val="lineMarker"/>
        <c:ser>
          <c:idx val="0"/>
          <c:order val="0"/>
          <c:tx>
            <c:strRef>
              <c:f>Sheet1!$B$1</c:f>
              <c:strCache>
                <c:ptCount val="1"/>
                <c:pt idx="0">
                  <c:v>Y-Values</c:v>
                </c:pt>
              </c:strCache>
            </c:strRef>
          </c:tx>
          <c:spPr>
            <a:ln w="47625">
              <a:noFill/>
            </a:ln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Pharmaceutical</a:t>
                    </a:r>
                  </a:p>
                </c:rich>
              </c:tx>
              <c:showSerName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/>
                      <a:t>Oil and Gas</a:t>
                    </a:r>
                  </a:p>
                </c:rich>
              </c:tx>
              <c:showSerName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/>
                      <a:t>Electricity Production</a:t>
                    </a:r>
                  </a:p>
                </c:rich>
              </c:tx>
              <c:showSerName val="1"/>
            </c:dLbl>
            <c:dLbl>
              <c:idx val="3"/>
              <c:layout>
                <c:manualLayout>
                  <c:x val="6.1699830325466698E-3"/>
                  <c:y val="-2.7557701922008441E-3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Food and beverage</a:t>
                    </a:r>
                  </a:p>
                </c:rich>
              </c:tx>
              <c:showSerName val="1"/>
            </c:dLbl>
            <c:dLbl>
              <c:idx val="4"/>
              <c:layout>
                <c:manualLayout>
                  <c:x val="1.3882461823230007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Vehicle manufacturers</a:t>
                    </a:r>
                  </a:p>
                </c:rich>
              </c:tx>
              <c:showSerName val="1"/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n-US"/>
                      <a:t>Shippers</a:t>
                    </a:r>
                  </a:p>
                </c:rich>
              </c:tx>
              <c:showSerName val="1"/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en-US"/>
                      <a:t>Home building supplies</a:t>
                    </a:r>
                  </a:p>
                </c:rich>
              </c:tx>
              <c:showSerName val="1"/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en-US"/>
                      <a:t>Telecom services</a:t>
                    </a:r>
                  </a:p>
                </c:rich>
              </c:tx>
              <c:showSerName val="1"/>
            </c:dLbl>
            <c:dLbl>
              <c:idx val="8"/>
              <c:layout/>
              <c:tx>
                <c:rich>
                  <a:bodyPr/>
                  <a:lstStyle/>
                  <a:p>
                    <a:r>
                      <a:rPr lang="en-US"/>
                      <a:t>Financial services</a:t>
                    </a:r>
                  </a:p>
                </c:rich>
              </c:tx>
              <c:showSerName val="1"/>
            </c:dLbl>
            <c:dLbl>
              <c:idx val="9"/>
              <c:layout>
                <c:manualLayout>
                  <c:x val="-2.1594940613913413E-2"/>
                  <c:y val="4.9603863459615732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Health services</a:t>
                    </a:r>
                  </a:p>
                </c:rich>
              </c:tx>
              <c:showSerName val="1"/>
            </c:dLbl>
            <c:dLbl>
              <c:idx val="10"/>
              <c:layout>
                <c:manualLayout>
                  <c:x val="6.1699830325466698E-3"/>
                  <c:y val="1.1023080768803505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Grocery</a:t>
                    </a:r>
                    <a:r>
                      <a:rPr lang="en-US" baseline="0"/>
                      <a:t> retailers</a:t>
                    </a:r>
                    <a:endParaRPr lang="en-US"/>
                  </a:p>
                </c:rich>
              </c:tx>
              <c:showSerName val="1"/>
            </c:dLbl>
            <c:showSerName val="1"/>
          </c:dLbls>
          <c:xVal>
            <c:numRef>
              <c:f>Sheet1!$A$2:$A$12</c:f>
              <c:numCache>
                <c:formatCode>General</c:formatCode>
                <c:ptCount val="11"/>
                <c:pt idx="0">
                  <c:v>9.2727272727274018E-2</c:v>
                </c:pt>
                <c:pt idx="1">
                  <c:v>6.2727272727273492E-2</c:v>
                </c:pt>
                <c:pt idx="2">
                  <c:v>4.2727272727272954E-2</c:v>
                </c:pt>
                <c:pt idx="3">
                  <c:v>-7.2727272727268919E-3</c:v>
                </c:pt>
                <c:pt idx="4">
                  <c:v>-7.2727272727268919E-3</c:v>
                </c:pt>
                <c:pt idx="5">
                  <c:v>-4.7272727272726994E-2</c:v>
                </c:pt>
                <c:pt idx="6">
                  <c:v>-0.11727272727272658</c:v>
                </c:pt>
                <c:pt idx="7">
                  <c:v>-0.15727272727272634</c:v>
                </c:pt>
                <c:pt idx="8">
                  <c:v>2.7272727272738052E-3</c:v>
                </c:pt>
                <c:pt idx="9">
                  <c:v>0.14272727272727387</c:v>
                </c:pt>
                <c:pt idx="10">
                  <c:v>-7.2727272727268919E-3</c:v>
                </c:pt>
              </c:numCache>
            </c:numRef>
          </c:xVal>
          <c:yVal>
            <c:numRef>
              <c:f>Sheet1!$B$2:$B$12</c:f>
              <c:numCache>
                <c:formatCode>General</c:formatCode>
                <c:ptCount val="11"/>
                <c:pt idx="0">
                  <c:v>3.9090909090909141E-2</c:v>
                </c:pt>
                <c:pt idx="1">
                  <c:v>-0.54090909090909245</c:v>
                </c:pt>
                <c:pt idx="2">
                  <c:v>-0.19090909090909133</c:v>
                </c:pt>
                <c:pt idx="3">
                  <c:v>0.17909090909090891</c:v>
                </c:pt>
                <c:pt idx="4">
                  <c:v>8.9090909090909151E-2</c:v>
                </c:pt>
                <c:pt idx="5">
                  <c:v>2.9090909090908834E-2</c:v>
                </c:pt>
                <c:pt idx="6">
                  <c:v>0.19909090909090896</c:v>
                </c:pt>
                <c:pt idx="7">
                  <c:v>-9.0909090909091508E-2</c:v>
                </c:pt>
                <c:pt idx="8">
                  <c:v>-6.0909090909091183E-2</c:v>
                </c:pt>
                <c:pt idx="9">
                  <c:v>-9.0909090909097458E-4</c:v>
                </c:pt>
                <c:pt idx="10">
                  <c:v>0.34909090909091017</c:v>
                </c:pt>
              </c:numCache>
            </c:numRef>
          </c:yVal>
        </c:ser>
        <c:dLbls>
          <c:showVal val="1"/>
        </c:dLbls>
        <c:axId val="126851328"/>
        <c:axId val="126689280"/>
      </c:scatterChart>
      <c:valAx>
        <c:axId val="126851328"/>
        <c:scaling>
          <c:orientation val="minMax"/>
        </c:scaling>
        <c:axPos val="b"/>
        <c:numFmt formatCode="General" sourceLinked="1"/>
        <c:tickLblPos val="none"/>
        <c:spPr>
          <a:ln w="22225">
            <a:solidFill>
              <a:srgbClr val="FFFFFF">
                <a:lumMod val="65000"/>
              </a:srgbClr>
            </a:solidFill>
          </a:ln>
        </c:spPr>
        <c:txPr>
          <a:bodyPr/>
          <a:lstStyle/>
          <a:p>
            <a:pPr>
              <a:defRPr sz="1000"/>
            </a:pPr>
            <a:endParaRPr lang="en-US"/>
          </a:p>
        </c:txPr>
        <c:crossAx val="126689280"/>
        <c:crosses val="autoZero"/>
        <c:crossBetween val="midCat"/>
      </c:valAx>
      <c:valAx>
        <c:axId val="126689280"/>
        <c:scaling>
          <c:orientation val="minMax"/>
        </c:scaling>
        <c:axPos val="l"/>
        <c:numFmt formatCode="General" sourceLinked="1"/>
        <c:tickLblPos val="none"/>
        <c:spPr>
          <a:ln w="22225">
            <a:solidFill>
              <a:schemeClr val="bg1">
                <a:lumMod val="65000"/>
              </a:schemeClr>
            </a:solidFill>
          </a:ln>
        </c:spPr>
        <c:txPr>
          <a:bodyPr/>
          <a:lstStyle/>
          <a:p>
            <a:pPr>
              <a:defRPr sz="1000"/>
            </a:pPr>
            <a:endParaRPr lang="en-US"/>
          </a:p>
        </c:txPr>
        <c:crossAx val="126851328"/>
        <c:crosses val="autoZero"/>
        <c:crossBetween val="midCat"/>
      </c:valAx>
    </c:plotArea>
    <c:plotVisOnly val="1"/>
  </c:chart>
  <c:txPr>
    <a:bodyPr/>
    <a:lstStyle/>
    <a:p>
      <a:pPr>
        <a:defRPr sz="1200"/>
      </a:pPr>
      <a:endParaRPr lang="en-US"/>
    </a:p>
  </c:txPr>
  <c:externalData r:id="rId1"/>
  <c:userShapes r:id="rId2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CA"/>
  <c:style val="24"/>
  <c:chart>
    <c:title>
      <c:tx>
        <c:rich>
          <a:bodyPr/>
          <a:lstStyle/>
          <a:p>
            <a:pPr>
              <a:defRPr/>
            </a:pPr>
            <a:r>
              <a:rPr lang="en-CA" sz="1500" b="1" dirty="0" smtClean="0"/>
              <a:t>If you had to select one cause to support, which is most important to you personally?</a:t>
            </a:r>
            <a:endParaRPr lang="en-CA" sz="1500" b="1" i="1" dirty="0" smtClean="0"/>
          </a:p>
          <a:p>
            <a:pPr>
              <a:defRPr/>
            </a:pPr>
            <a:r>
              <a:rPr lang="en-CA" sz="1500" b="1" dirty="0" smtClean="0"/>
              <a:t>(n=999, weighted)</a:t>
            </a:r>
            <a:endParaRPr lang="en-CA" sz="1500" dirty="0"/>
          </a:p>
        </c:rich>
      </c:tx>
      <c:layout/>
    </c:title>
    <c:plotArea>
      <c:layout>
        <c:manualLayout>
          <c:layoutTarget val="inner"/>
          <c:xMode val="edge"/>
          <c:yMode val="edge"/>
          <c:x val="0.2391213888888889"/>
          <c:y val="0.18424465811965818"/>
          <c:w val="0.71773510894304304"/>
          <c:h val="0.72172457264957346"/>
        </c:manualLayout>
      </c:layout>
      <c:barChart>
        <c:barDir val="bar"/>
        <c:grouping val="stacked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Lbls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dLblPos val="inBase"/>
            <c:showVal val="1"/>
          </c:dLbls>
          <c:cat>
            <c:strRef>
              <c:f>Sheet1!$A$2:$A$10</c:f>
              <c:strCache>
                <c:ptCount val="9"/>
                <c:pt idx="0">
                  <c:v>International development</c:v>
                </c:pt>
                <c:pt idx="1">
                  <c:v>Arts and culture</c:v>
                </c:pt>
                <c:pt idx="2">
                  <c:v>Amateur sport</c:v>
                </c:pt>
                <c:pt idx="3">
                  <c:v>Local community charities</c:v>
                </c:pt>
                <c:pt idx="4">
                  <c:v>Promoting active living</c:v>
                </c:pt>
                <c:pt idx="5">
                  <c:v>Children's health care</c:v>
                </c:pt>
                <c:pt idx="6">
                  <c:v>Environmental protection</c:v>
                </c:pt>
                <c:pt idx="7">
                  <c:v>Health research</c:v>
                </c:pt>
                <c:pt idx="8">
                  <c:v>Poverty reduction</c:v>
                </c:pt>
              </c:strCache>
            </c:strRef>
          </c:cat>
          <c:val>
            <c:numRef>
              <c:f>Sheet1!$B$2:$B$10</c:f>
              <c:numCache>
                <c:formatCode>0%</c:formatCode>
                <c:ptCount val="9"/>
                <c:pt idx="0">
                  <c:v>2.0000000000000011E-2</c:v>
                </c:pt>
                <c:pt idx="1">
                  <c:v>2.0000000000000011E-2</c:v>
                </c:pt>
                <c:pt idx="2">
                  <c:v>2.0000000000000011E-2</c:v>
                </c:pt>
                <c:pt idx="3">
                  <c:v>7.0000000000000021E-2</c:v>
                </c:pt>
                <c:pt idx="4">
                  <c:v>9.0000000000000024E-2</c:v>
                </c:pt>
                <c:pt idx="5">
                  <c:v>0.11</c:v>
                </c:pt>
                <c:pt idx="6">
                  <c:v>0.2</c:v>
                </c:pt>
                <c:pt idx="7">
                  <c:v>0.22</c:v>
                </c:pt>
                <c:pt idx="8">
                  <c:v>0.25</c:v>
                </c:pt>
              </c:numCache>
            </c:numRef>
          </c:val>
        </c:ser>
        <c:dLbls>
          <c:showVal val="1"/>
        </c:dLbls>
        <c:gapWidth val="38"/>
        <c:overlap val="100"/>
        <c:axId val="40743296"/>
        <c:axId val="127515264"/>
      </c:barChart>
      <c:valAx>
        <c:axId val="127515264"/>
        <c:scaling>
          <c:orientation val="minMax"/>
        </c:scaling>
        <c:axPos val="b"/>
        <c:majorGridlines/>
        <c:numFmt formatCode="0%" sourceLinked="1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40743296"/>
        <c:crosses val="autoZero"/>
        <c:crossBetween val="between"/>
      </c:valAx>
      <c:catAx>
        <c:axId val="40743296"/>
        <c:scaling>
          <c:orientation val="minMax"/>
        </c:scaling>
        <c:axPos val="l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127515264"/>
        <c:crosses val="autoZero"/>
        <c:auto val="1"/>
        <c:lblAlgn val="ctr"/>
        <c:lblOffset val="100"/>
      </c:catAx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CA"/>
  <c:style val="24"/>
  <c:chart>
    <c:title>
      <c:tx>
        <c:rich>
          <a:bodyPr/>
          <a:lstStyle/>
          <a:p>
            <a:pPr>
              <a:defRPr sz="1500"/>
            </a:pPr>
            <a:r>
              <a:rPr lang="en-CA" sz="1500" b="1" dirty="0" smtClean="0"/>
              <a:t>Have you ever purchased a product or service that promised to contribute a percentage of the profits to a cause or charity?</a:t>
            </a:r>
            <a:endParaRPr lang="en-CA" sz="1500" b="1" i="1" dirty="0" smtClean="0"/>
          </a:p>
          <a:p>
            <a:pPr>
              <a:defRPr sz="1500"/>
            </a:pPr>
            <a:r>
              <a:rPr lang="en-CA" sz="1500" b="1" dirty="0" smtClean="0"/>
              <a:t>(n=999, weighted)</a:t>
            </a:r>
            <a:endParaRPr lang="en-CA" sz="1500" dirty="0"/>
          </a:p>
        </c:rich>
      </c:tx>
      <c:layout/>
    </c:title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Lbls>
            <c:showPercent val="1"/>
            <c:showLeaderLines val="1"/>
          </c:dLbls>
          <c:cat>
            <c:strRef>
              <c:f>Sheet1!$A$2:$A$3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0.79</c:v>
                </c:pt>
                <c:pt idx="1">
                  <c:v>0.21000000000000021</c:v>
                </c:pt>
              </c:numCache>
            </c:numRef>
          </c:val>
        </c:ser>
        <c:dLbls>
          <c:showPercent val="1"/>
        </c:dLbls>
        <c:firstSliceAng val="0"/>
        <c:holeSize val="50"/>
      </c:doughnut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CA"/>
  <c:style val="24"/>
  <c:chart>
    <c:title>
      <c:tx>
        <c:rich>
          <a:bodyPr/>
          <a:lstStyle/>
          <a:p>
            <a:pPr>
              <a:defRPr/>
            </a:pPr>
            <a:r>
              <a:rPr lang="en-CA" sz="1500" b="1" dirty="0" smtClean="0"/>
              <a:t>How important was the contribution in influencing your decision to purchase the product?</a:t>
            </a:r>
            <a:endParaRPr lang="en-CA" sz="1500" b="1" i="1" dirty="0" smtClean="0"/>
          </a:p>
          <a:p>
            <a:pPr>
              <a:defRPr/>
            </a:pPr>
            <a:r>
              <a:rPr lang="en-CA" sz="1500" b="1" dirty="0" smtClean="0"/>
              <a:t>(n=789, weighted)</a:t>
            </a:r>
            <a:endParaRPr lang="en-CA" sz="1500" dirty="0"/>
          </a:p>
        </c:rich>
      </c:tx>
      <c:layout/>
    </c:title>
    <c:plotArea>
      <c:layout>
        <c:manualLayout>
          <c:layoutTarget val="inner"/>
          <c:xMode val="edge"/>
          <c:yMode val="edge"/>
          <c:x val="0.11105736679153036"/>
          <c:y val="0.24665918803418804"/>
          <c:w val="0.85057530295375983"/>
          <c:h val="0.61317756410256419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Lbls>
            <c:dLblPos val="inBase"/>
            <c:showVal val="1"/>
          </c:dLbls>
          <c:cat>
            <c:strRef>
              <c:f>Sheet1!$A$2:$A$5</c:f>
              <c:strCache>
                <c:ptCount val="4"/>
                <c:pt idx="0">
                  <c:v>Very important</c:v>
                </c:pt>
                <c:pt idx="1">
                  <c:v>Somewhat important</c:v>
                </c:pt>
                <c:pt idx="2">
                  <c:v>Not that important</c:v>
                </c:pt>
                <c:pt idx="3">
                  <c:v>Not at all important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0.15000000000000024</c:v>
                </c:pt>
                <c:pt idx="1">
                  <c:v>0.49000000000000032</c:v>
                </c:pt>
                <c:pt idx="2">
                  <c:v>0.26</c:v>
                </c:pt>
                <c:pt idx="3">
                  <c:v>9.0000000000000024E-2</c:v>
                </c:pt>
              </c:numCache>
            </c:numRef>
          </c:val>
        </c:ser>
        <c:dLbls>
          <c:showVal val="1"/>
        </c:dLbls>
        <c:gapWidth val="38"/>
        <c:axId val="41369984"/>
        <c:axId val="41360000"/>
      </c:barChart>
      <c:valAx>
        <c:axId val="41360000"/>
        <c:scaling>
          <c:orientation val="minMax"/>
        </c:scaling>
        <c:axPos val="l"/>
        <c:majorGridlines/>
        <c:numFmt formatCode="0%" sourceLinked="1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41369984"/>
        <c:crosses val="autoZero"/>
        <c:crossBetween val="between"/>
      </c:valAx>
      <c:catAx>
        <c:axId val="41369984"/>
        <c:scaling>
          <c:orientation val="minMax"/>
        </c:scaling>
        <c:axPos val="b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41360000"/>
        <c:crosses val="autoZero"/>
        <c:auto val="1"/>
        <c:lblAlgn val="ctr"/>
        <c:lblOffset val="100"/>
      </c:catAx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CA"/>
  <c:style val="24"/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An ethical consumer is someone who shops for products and services that they consider to be made ethically. Ie. with minimal harm to, or exploitation of, humans, animals, and/or the environment. Do you consider yourself an ethical consumer?(n=1,348, we2</c:v>
                </c:pt>
              </c:strCache>
            </c:strRef>
          </c:tx>
          <c:dLbls>
            <c:dLbl>
              <c:idx val="0"/>
              <c:layout>
                <c:manualLayout>
                  <c:x val="0.127"/>
                  <c:y val="-0.15532701384075015"/>
                </c:manualLayout>
              </c:layout>
              <c:showCatName val="1"/>
            </c:dLbl>
            <c:dLbl>
              <c:idx val="1"/>
              <c:layout>
                <c:manualLayout>
                  <c:x val="-0.1605138888888889"/>
                  <c:y val="-0.17375564260151702"/>
                </c:manualLayout>
              </c:layout>
              <c:showCatName val="1"/>
            </c:dLbl>
            <c:showCatName val="1"/>
            <c:showLeaderLines val="1"/>
          </c:dLbls>
          <c:cat>
            <c:strRef>
              <c:f>Sheet1!$A$2:$A$3</c:f>
              <c:strCache>
                <c:ptCount val="2"/>
                <c:pt idx="0">
                  <c:v>No, 42%</c:v>
                </c:pt>
                <c:pt idx="1">
                  <c:v>Yes, 58%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0.42000000000000032</c:v>
                </c:pt>
                <c:pt idx="1">
                  <c:v>0.58000000000000007</c:v>
                </c:pt>
              </c:numCache>
            </c:numRef>
          </c:val>
        </c:ser>
        <c:dLbls>
          <c:showPercent val="1"/>
        </c:dLbls>
        <c:firstSliceAng val="0"/>
        <c:holeSize val="50"/>
      </c:doughnutChart>
    </c:plotArea>
    <c:plotVisOnly val="1"/>
  </c:chart>
  <c:txPr>
    <a:bodyPr/>
    <a:lstStyle/>
    <a:p>
      <a:pPr>
        <a:defRPr sz="2400"/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CA"/>
  <c:style val="24"/>
  <c:chart>
    <c:autoTitleDeleted val="1"/>
    <c:plotArea>
      <c:layout>
        <c:manualLayout>
          <c:layoutTarget val="inner"/>
          <c:xMode val="edge"/>
          <c:yMode val="edge"/>
          <c:x val="0.11006013888888889"/>
          <c:y val="3.1976495726495732E-2"/>
          <c:w val="0.65576111111111124"/>
          <c:h val="0.92189102564102565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Figure 4.1: What percentage of your salary would you be willing to give up to work for a company or organization that is well known for being socially responsible? (n=1,001, weighted)</c:v>
                </c:pt>
              </c:strCache>
            </c:strRef>
          </c:tx>
          <c:dLbls>
            <c:showPercent val="1"/>
            <c:showLeaderLines val="1"/>
          </c:dLbls>
          <c:cat>
            <c:strRef>
              <c:f>Sheet1!$A$2:$A$5</c:f>
              <c:strCache>
                <c:ptCount val="4"/>
                <c:pt idx="0">
                  <c:v>Over 10%</c:v>
                </c:pt>
                <c:pt idx="1">
                  <c:v>5% to 10%,</c:v>
                </c:pt>
                <c:pt idx="2">
                  <c:v>Less than 5%</c:v>
                </c:pt>
                <c:pt idx="3">
                  <c:v>0% pay cut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8.0000000000000029E-2</c:v>
                </c:pt>
                <c:pt idx="1">
                  <c:v>0.15000000000000005</c:v>
                </c:pt>
                <c:pt idx="2">
                  <c:v>0.28000000000000008</c:v>
                </c:pt>
                <c:pt idx="3">
                  <c:v>0.5</c:v>
                </c:pt>
              </c:numCache>
            </c:numRef>
          </c:val>
        </c:ser>
        <c:dLbls>
          <c:showPercent val="1"/>
        </c:dLbls>
        <c:firstSliceAng val="0"/>
        <c:holeSize val="50"/>
      </c:doughnut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CA"/>
  <c:style val="24"/>
  <c:chart>
    <c:title>
      <c:tx>
        <c:rich>
          <a:bodyPr/>
          <a:lstStyle/>
          <a:p>
            <a:pPr>
              <a:defRPr/>
            </a:pPr>
            <a:r>
              <a:rPr lang="en-CA" sz="1500" dirty="0"/>
              <a:t>Rank the following factors from 1 to 5 in terms of what is most important to you in deciding where you would work. [rotate]</a:t>
            </a:r>
          </a:p>
          <a:p>
            <a:pPr>
              <a:defRPr/>
            </a:pPr>
            <a:r>
              <a:rPr lang="en-CA" sz="1500" dirty="0"/>
              <a:t> (n=1,105, weighted)</a:t>
            </a:r>
          </a:p>
        </c:rich>
      </c:tx>
      <c:layout/>
    </c:title>
    <c:plotArea>
      <c:layout>
        <c:manualLayout>
          <c:layoutTarget val="inner"/>
          <c:xMode val="edge"/>
          <c:yMode val="edge"/>
          <c:x val="0.48144222222222233"/>
          <c:y val="0.16124015499779307"/>
          <c:w val="0.46711888888888914"/>
          <c:h val="0.66756734236736459"/>
        </c:manualLayout>
      </c:layout>
      <c:barChart>
        <c:barDir val="bar"/>
        <c:grouping val="clustered"/>
        <c:ser>
          <c:idx val="0"/>
          <c:order val="0"/>
          <c:tx>
            <c:strRef>
              <c:f>Sheet1!$C$1</c:f>
              <c:strCache>
                <c:ptCount val="1"/>
                <c:pt idx="0">
                  <c:v>Ranked top 5</c:v>
                </c:pt>
              </c:strCache>
            </c:strRef>
          </c:tx>
          <c:dLbls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dLblPos val="outEnd"/>
            <c:showVal val="1"/>
          </c:dLbls>
          <c:cat>
            <c:strRef>
              <c:f>Sheet1!$A$2:$A$11</c:f>
              <c:strCache>
                <c:ptCount val="10"/>
                <c:pt idx="0">
                  <c:v>Number of employees in the company</c:v>
                </c:pt>
                <c:pt idx="1">
                  <c:v>Company sells products/services around the world</c:v>
                </c:pt>
                <c:pt idx="2">
                  <c:v>There is profit sharing or part ownership</c:v>
                </c:pt>
                <c:pt idx="3">
                  <c:v>Portable retirement plan contributions</c:v>
                </c:pt>
                <c:pt idx="4">
                  <c:v>Professional development and advancement opportunities</c:v>
                </c:pt>
                <c:pt idx="5">
                  <c:v>Company is ethical and considered to be socially responsible</c:v>
                </c:pt>
                <c:pt idx="6">
                  <c:v>Generous family oriented benefits (daycare, parental leave, paid sick days)</c:v>
                </c:pt>
                <c:pt idx="7">
                  <c:v>Company has a good reputation in the community</c:v>
                </c:pt>
                <c:pt idx="8">
                  <c:v>Job has flexible working hours and you can work from home</c:v>
                </c:pt>
                <c:pt idx="9">
                  <c:v>Company is profitable and stable</c:v>
                </c:pt>
              </c:strCache>
            </c:strRef>
          </c:cat>
          <c:val>
            <c:numRef>
              <c:f>Sheet1!$C$2:$C$11</c:f>
              <c:numCache>
                <c:formatCode>0%</c:formatCode>
                <c:ptCount val="10"/>
                <c:pt idx="0">
                  <c:v>0.12000000000000002</c:v>
                </c:pt>
                <c:pt idx="1">
                  <c:v>0.13</c:v>
                </c:pt>
                <c:pt idx="2">
                  <c:v>0.38000000000000039</c:v>
                </c:pt>
                <c:pt idx="3">
                  <c:v>0.44</c:v>
                </c:pt>
                <c:pt idx="4">
                  <c:v>0.59</c:v>
                </c:pt>
                <c:pt idx="5">
                  <c:v>0.48000000000000032</c:v>
                </c:pt>
                <c:pt idx="6">
                  <c:v>0.60000000000000064</c:v>
                </c:pt>
                <c:pt idx="7">
                  <c:v>0.56000000000000005</c:v>
                </c:pt>
                <c:pt idx="8">
                  <c:v>0.58000000000000007</c:v>
                </c:pt>
                <c:pt idx="9">
                  <c:v>0.70000000000000062</c:v>
                </c:pt>
              </c:numCache>
            </c:numRef>
          </c:val>
        </c:ser>
        <c:ser>
          <c:idx val="1"/>
          <c:order val="1"/>
          <c:tx>
            <c:strRef>
              <c:f>Sheet1!$B$1</c:f>
              <c:strCache>
                <c:ptCount val="1"/>
                <c:pt idx="0">
                  <c:v>Ranked 1st</c:v>
                </c:pt>
              </c:strCache>
            </c:strRef>
          </c:tx>
          <c:dLbls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dLblPos val="outEnd"/>
            <c:showVal val="1"/>
          </c:dLbls>
          <c:cat>
            <c:strRef>
              <c:f>Sheet1!$A$2:$A$11</c:f>
              <c:strCache>
                <c:ptCount val="10"/>
                <c:pt idx="0">
                  <c:v>Number of employees in the company</c:v>
                </c:pt>
                <c:pt idx="1">
                  <c:v>Company sells products/services around the world</c:v>
                </c:pt>
                <c:pt idx="2">
                  <c:v>There is profit sharing or part ownership</c:v>
                </c:pt>
                <c:pt idx="3">
                  <c:v>Portable retirement plan contributions</c:v>
                </c:pt>
                <c:pt idx="4">
                  <c:v>Professional development and advancement opportunities</c:v>
                </c:pt>
                <c:pt idx="5">
                  <c:v>Company is ethical and considered to be socially responsible</c:v>
                </c:pt>
                <c:pt idx="6">
                  <c:v>Generous family oriented benefits (daycare, parental leave, paid sick days)</c:v>
                </c:pt>
                <c:pt idx="7">
                  <c:v>Company has a good reputation in the community</c:v>
                </c:pt>
                <c:pt idx="8">
                  <c:v>Job has flexible working hours and you can work from home</c:v>
                </c:pt>
                <c:pt idx="9">
                  <c:v>Company is profitable and stable</c:v>
                </c:pt>
              </c:strCache>
            </c:strRef>
          </c:cat>
          <c:val>
            <c:numRef>
              <c:f>Sheet1!$B$2:$B$11</c:f>
              <c:numCache>
                <c:formatCode>0%</c:formatCode>
                <c:ptCount val="10"/>
                <c:pt idx="0">
                  <c:v>2.0000000000000011E-2</c:v>
                </c:pt>
                <c:pt idx="1">
                  <c:v>2.0000000000000011E-2</c:v>
                </c:pt>
                <c:pt idx="2">
                  <c:v>3.0000000000000002E-2</c:v>
                </c:pt>
                <c:pt idx="3">
                  <c:v>3.0000000000000002E-2</c:v>
                </c:pt>
                <c:pt idx="4">
                  <c:v>8.0000000000000043E-2</c:v>
                </c:pt>
                <c:pt idx="5">
                  <c:v>9.0000000000000024E-2</c:v>
                </c:pt>
                <c:pt idx="6">
                  <c:v>9.0000000000000024E-2</c:v>
                </c:pt>
                <c:pt idx="7">
                  <c:v>0.14000000000000001</c:v>
                </c:pt>
                <c:pt idx="8">
                  <c:v>0.17</c:v>
                </c:pt>
                <c:pt idx="9">
                  <c:v>0.27</c:v>
                </c:pt>
              </c:numCache>
            </c:numRef>
          </c:val>
        </c:ser>
        <c:dLbls>
          <c:showVal val="1"/>
        </c:dLbls>
        <c:gapWidth val="48"/>
        <c:axId val="119020160"/>
        <c:axId val="119030144"/>
      </c:barChart>
      <c:catAx>
        <c:axId val="119020160"/>
        <c:scaling>
          <c:orientation val="minMax"/>
        </c:scaling>
        <c:axPos val="l"/>
        <c:tickLblPos val="nextTo"/>
        <c:txPr>
          <a:bodyPr/>
          <a:lstStyle/>
          <a:p>
            <a:pPr>
              <a:defRPr sz="1100"/>
            </a:pPr>
            <a:endParaRPr lang="en-US"/>
          </a:p>
        </c:txPr>
        <c:crossAx val="119030144"/>
        <c:crosses val="autoZero"/>
        <c:auto val="1"/>
        <c:lblAlgn val="ctr"/>
        <c:lblOffset val="100"/>
      </c:catAx>
      <c:valAx>
        <c:axId val="119030144"/>
        <c:scaling>
          <c:orientation val="minMax"/>
        </c:scaling>
        <c:axPos val="b"/>
        <c:majorGridlines/>
        <c:numFmt formatCode="0%" sourceLinked="1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11902016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5.9360833333333383E-2"/>
          <c:y val="0.87817044352429352"/>
          <c:w val="0.7499134183993289"/>
          <c:h val="6.352908861818117E-2"/>
        </c:manualLayout>
      </c:layout>
      <c:txPr>
        <a:bodyPr/>
        <a:lstStyle/>
        <a:p>
          <a:pPr>
            <a:defRPr sz="1200"/>
          </a:pPr>
          <a:endParaRPr lang="en-US"/>
        </a:p>
      </c:txPr>
    </c:legend>
    <c:plotVisOnly val="1"/>
    <c:dispBlanksAs val="gap"/>
  </c:chart>
  <c:txPr>
    <a:bodyPr/>
    <a:lstStyle/>
    <a:p>
      <a:pPr>
        <a:defRPr sz="1800"/>
      </a:pPr>
      <a:endParaRPr lang="en-US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CA"/>
  <c:style val="24"/>
  <c:chart>
    <c:title>
      <c:tx>
        <c:rich>
          <a:bodyPr/>
          <a:lstStyle/>
          <a:p>
            <a:pPr>
              <a:defRPr/>
            </a:pPr>
            <a:r>
              <a:rPr lang="en-CA" sz="1500" dirty="0"/>
              <a:t>Would you describe the organization you work for or worked for as ethical based on the definition above? (n=1,348, weighted)</a:t>
            </a:r>
          </a:p>
        </c:rich>
      </c:tx>
      <c:layout/>
    </c:title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Would you describe the organization you work for or worked for as ethical based on the definition above? (n=1,348, weighted)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Yes, 67%</a:t>
                    </a:r>
                    <a:endParaRPr lang="en-US" dirty="0"/>
                  </a:p>
                </c:rich>
              </c:tx>
              <c:showPercent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No,</a:t>
                    </a:r>
                    <a:r>
                      <a:rPr lang="en-US" baseline="0" dirty="0" smtClean="0"/>
                      <a:t> 31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Percent val="1"/>
            </c:dLbl>
            <c:dLbl>
              <c:idx val="2"/>
              <c:tx>
                <c:rich>
                  <a:bodyPr/>
                  <a:lstStyle/>
                  <a:p>
                    <a:r>
                      <a:rPr lang="en-US" dirty="0" smtClean="0"/>
                      <a:t>$</a:t>
                    </a:r>
                    <a:r>
                      <a:rPr lang="en-US" dirty="0"/>
                      <a:t>5 to $</a:t>
                    </a:r>
                    <a:r>
                      <a:rPr lang="en-US" dirty="0" smtClean="0"/>
                      <a:t>10; </a:t>
                    </a:r>
                    <a:r>
                      <a:rPr lang="en-US" dirty="0"/>
                      <a:t>24%</a:t>
                    </a:r>
                  </a:p>
                </c:rich>
              </c:tx>
              <c:showPercent val="1"/>
            </c:dLbl>
            <c:dLbl>
              <c:idx val="3"/>
              <c:tx>
                <c:rich>
                  <a:bodyPr/>
                  <a:lstStyle/>
                  <a:p>
                    <a:r>
                      <a:rPr lang="en-US" dirty="0" smtClean="0"/>
                      <a:t>$</a:t>
                    </a:r>
                    <a:r>
                      <a:rPr lang="en-US" dirty="0"/>
                      <a:t>10 to $</a:t>
                    </a:r>
                    <a:r>
                      <a:rPr lang="en-US" dirty="0" smtClean="0"/>
                      <a:t>15; </a:t>
                    </a:r>
                    <a:r>
                      <a:rPr lang="en-US" dirty="0"/>
                      <a:t>5%</a:t>
                    </a:r>
                  </a:p>
                </c:rich>
              </c:tx>
              <c:showPercent val="1"/>
            </c:dLbl>
            <c:dLbl>
              <c:idx val="4"/>
              <c:tx>
                <c:rich>
                  <a:bodyPr/>
                  <a:lstStyle/>
                  <a:p>
                    <a:r>
                      <a:rPr lang="en-US" dirty="0" smtClean="0"/>
                      <a:t>$</a:t>
                    </a:r>
                    <a:r>
                      <a:rPr lang="en-US" dirty="0"/>
                      <a:t>15 to $</a:t>
                    </a:r>
                    <a:r>
                      <a:rPr lang="en-US" dirty="0" smtClean="0"/>
                      <a:t>20; </a:t>
                    </a:r>
                    <a:r>
                      <a:rPr lang="en-US" dirty="0"/>
                      <a:t>13%</a:t>
                    </a:r>
                  </a:p>
                </c:rich>
              </c:tx>
              <c:showPercent val="1"/>
            </c:dLbl>
            <c:dLbl>
              <c:idx val="5"/>
              <c:tx>
                <c:rich>
                  <a:bodyPr/>
                  <a:lstStyle/>
                  <a:p>
                    <a:r>
                      <a:rPr lang="en-US" dirty="0" smtClean="0"/>
                      <a:t>Over </a:t>
                    </a:r>
                    <a:r>
                      <a:rPr lang="en-US" dirty="0"/>
                      <a:t>$</a:t>
                    </a:r>
                    <a:r>
                      <a:rPr lang="en-US" dirty="0" smtClean="0"/>
                      <a:t>20; </a:t>
                    </a:r>
                    <a:r>
                      <a:rPr lang="en-US" dirty="0"/>
                      <a:t>16%</a:t>
                    </a:r>
                  </a:p>
                </c:rich>
              </c:tx>
              <c:showPercent val="1"/>
            </c:dLbl>
            <c:showPercent val="1"/>
          </c:dLbls>
          <c:cat>
            <c:strRef>
              <c:f>Sheet1!$A$2:$A$3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0.67000000000000026</c:v>
                </c:pt>
                <c:pt idx="1">
                  <c:v>0.31000000000000011</c:v>
                </c:pt>
              </c:numCache>
            </c:numRef>
          </c:val>
        </c:ser>
        <c:dLbls>
          <c:showPercent val="1"/>
        </c:dLbls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83022125000000024"/>
          <c:y val="0.47843931623931635"/>
          <c:w val="8.6875972222222264E-2"/>
          <c:h val="0.15063717948717953"/>
        </c:manualLayout>
      </c:layout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CA"/>
  <c:style val="24"/>
  <c:chart>
    <c:title>
      <c:tx>
        <c:rich>
          <a:bodyPr/>
          <a:lstStyle/>
          <a:p>
            <a:pPr algn="ctr">
              <a:defRPr/>
            </a:pPr>
            <a:r>
              <a:rPr lang="en-CA" sz="1500" b="1" dirty="0" smtClean="0"/>
              <a:t>Based on the above definition, do you think Canadian companies are more ethical, less ethical, or about the same as companies in …</a:t>
            </a:r>
            <a:br>
              <a:rPr lang="en-CA" sz="1500" b="1" dirty="0" smtClean="0"/>
            </a:br>
            <a:r>
              <a:rPr lang="en-CA" sz="1500" b="1" dirty="0" smtClean="0"/>
              <a:t> (n=1,, weighted)</a:t>
            </a:r>
            <a:endParaRPr lang="en-CA" sz="1500" b="1" dirty="0"/>
          </a:p>
        </c:rich>
      </c:tx>
      <c:layout/>
    </c:title>
    <c:plotArea>
      <c:layout/>
      <c:barChart>
        <c:barDir val="bar"/>
        <c:grouping val="percentStacked"/>
        <c:ser>
          <c:idx val="0"/>
          <c:order val="0"/>
          <c:tx>
            <c:strRef>
              <c:f>Sheet1!$B$1</c:f>
              <c:strCache>
                <c:ptCount val="1"/>
                <c:pt idx="0">
                  <c:v>More Ethical</c:v>
                </c:pt>
              </c:strCache>
            </c:strRef>
          </c:tx>
          <c:dLbls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dLblPos val="ctr"/>
            <c:showVal val="1"/>
          </c:dLbls>
          <c:cat>
            <c:strRef>
              <c:f>Sheet1!$A$2:$A$7</c:f>
              <c:strCache>
                <c:ptCount val="6"/>
                <c:pt idx="0">
                  <c:v>Norway</c:v>
                </c:pt>
                <c:pt idx="1">
                  <c:v>Sweden</c:v>
                </c:pt>
                <c:pt idx="2">
                  <c:v>Germany</c:v>
                </c:pt>
                <c:pt idx="3">
                  <c:v>France</c:v>
                </c:pt>
                <c:pt idx="4">
                  <c:v>Great Britain</c:v>
                </c:pt>
                <c:pt idx="5">
                  <c:v>United States</c:v>
                </c:pt>
              </c:strCache>
            </c:strRef>
          </c:cat>
          <c:val>
            <c:numRef>
              <c:f>Sheet1!$B$2:$B$7</c:f>
              <c:numCache>
                <c:formatCode>0%</c:formatCode>
                <c:ptCount val="6"/>
                <c:pt idx="0">
                  <c:v>0.15000000000000019</c:v>
                </c:pt>
                <c:pt idx="1">
                  <c:v>0.15000000000000019</c:v>
                </c:pt>
                <c:pt idx="2">
                  <c:v>0.19</c:v>
                </c:pt>
                <c:pt idx="3">
                  <c:v>0.27</c:v>
                </c:pt>
                <c:pt idx="4">
                  <c:v>0.19</c:v>
                </c:pt>
                <c:pt idx="5">
                  <c:v>0.47000000000000008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About the Same</c:v>
                </c:pt>
              </c:strCache>
            </c:strRef>
          </c:tx>
          <c:dLbls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dLblPos val="ctr"/>
            <c:showVal val="1"/>
          </c:dLbls>
          <c:cat>
            <c:strRef>
              <c:f>Sheet1!$A$2:$A$7</c:f>
              <c:strCache>
                <c:ptCount val="6"/>
                <c:pt idx="0">
                  <c:v>Norway</c:v>
                </c:pt>
                <c:pt idx="1">
                  <c:v>Sweden</c:v>
                </c:pt>
                <c:pt idx="2">
                  <c:v>Germany</c:v>
                </c:pt>
                <c:pt idx="3">
                  <c:v>France</c:v>
                </c:pt>
                <c:pt idx="4">
                  <c:v>Great Britain</c:v>
                </c:pt>
                <c:pt idx="5">
                  <c:v>United States</c:v>
                </c:pt>
              </c:strCache>
            </c:strRef>
          </c:cat>
          <c:val>
            <c:numRef>
              <c:f>Sheet1!$C$2:$C$7</c:f>
              <c:numCache>
                <c:formatCode>0%</c:formatCode>
                <c:ptCount val="6"/>
                <c:pt idx="0">
                  <c:v>0.52</c:v>
                </c:pt>
                <c:pt idx="1">
                  <c:v>0.49000000000000032</c:v>
                </c:pt>
                <c:pt idx="2">
                  <c:v>0.62000000000000077</c:v>
                </c:pt>
                <c:pt idx="3">
                  <c:v>0.56999999999999995</c:v>
                </c:pt>
                <c:pt idx="4">
                  <c:v>0.71000000000000063</c:v>
                </c:pt>
                <c:pt idx="5">
                  <c:v>0.41000000000000031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Less Ethical</c:v>
                </c:pt>
              </c:strCache>
            </c:strRef>
          </c:tx>
          <c:dLbls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dLblPos val="ctr"/>
            <c:showVal val="1"/>
          </c:dLbls>
          <c:cat>
            <c:strRef>
              <c:f>Sheet1!$A$2:$A$7</c:f>
              <c:strCache>
                <c:ptCount val="6"/>
                <c:pt idx="0">
                  <c:v>Norway</c:v>
                </c:pt>
                <c:pt idx="1">
                  <c:v>Sweden</c:v>
                </c:pt>
                <c:pt idx="2">
                  <c:v>Germany</c:v>
                </c:pt>
                <c:pt idx="3">
                  <c:v>France</c:v>
                </c:pt>
                <c:pt idx="4">
                  <c:v>Great Britain</c:v>
                </c:pt>
                <c:pt idx="5">
                  <c:v>United States</c:v>
                </c:pt>
              </c:strCache>
            </c:strRef>
          </c:cat>
          <c:val>
            <c:numRef>
              <c:f>Sheet1!$D$2:$D$7</c:f>
              <c:numCache>
                <c:formatCode>0%</c:formatCode>
                <c:ptCount val="6"/>
                <c:pt idx="0">
                  <c:v>0.33000000000000052</c:v>
                </c:pt>
                <c:pt idx="1">
                  <c:v>0.36000000000000032</c:v>
                </c:pt>
                <c:pt idx="2">
                  <c:v>0.19</c:v>
                </c:pt>
                <c:pt idx="3">
                  <c:v>0.16</c:v>
                </c:pt>
                <c:pt idx="4">
                  <c:v>0.1</c:v>
                </c:pt>
                <c:pt idx="5">
                  <c:v>0.12000000000000002</c:v>
                </c:pt>
              </c:numCache>
            </c:numRef>
          </c:val>
        </c:ser>
        <c:dLbls>
          <c:showVal val="1"/>
        </c:dLbls>
        <c:gapWidth val="75"/>
        <c:overlap val="100"/>
        <c:axId val="120413184"/>
        <c:axId val="120411648"/>
      </c:barChart>
      <c:valAx>
        <c:axId val="120411648"/>
        <c:scaling>
          <c:orientation val="minMax"/>
        </c:scaling>
        <c:axPos val="b"/>
        <c:majorGridlines/>
        <c:numFmt formatCode="0%" sourceLinked="1"/>
        <c:maj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sz="1400"/>
            </a:pPr>
            <a:endParaRPr lang="en-US"/>
          </a:p>
        </c:txPr>
        <c:crossAx val="120413184"/>
        <c:crosses val="autoZero"/>
        <c:crossBetween val="between"/>
      </c:valAx>
      <c:catAx>
        <c:axId val="120413184"/>
        <c:scaling>
          <c:orientation val="minMax"/>
        </c:scaling>
        <c:axPos val="l"/>
        <c:majorTickMark val="none"/>
        <c:tickLblPos val="nextTo"/>
        <c:crossAx val="120411648"/>
        <c:crosses val="autoZero"/>
        <c:auto val="1"/>
        <c:lblAlgn val="ctr"/>
        <c:lblOffset val="100"/>
      </c:catAx>
    </c:plotArea>
    <c:legend>
      <c:legendPos val="b"/>
      <c:layout/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CA"/>
  <c:style val="24"/>
  <c:chart>
    <c:title>
      <c:tx>
        <c:rich>
          <a:bodyPr/>
          <a:lstStyle/>
          <a:p>
            <a:pPr>
              <a:defRPr/>
            </a:pPr>
            <a:r>
              <a:rPr lang="en-CA" sz="1500" dirty="0"/>
              <a:t>Consider the following three possible investment scenarios.  Pretend you have $1,000 to invest in one of the three portfolios below for a one year period.  Tell us which portfolio you would most likely invest in. (n=1000, weighted)</a:t>
            </a:r>
          </a:p>
        </c:rich>
      </c:tx>
      <c:layout/>
    </c:title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Consider the following three possible investment scenarios.  Pretend you have $1,000 to invest in one of the three portfolios below for a one year period.  Tell us which portfolio you would most likely invest in. (n=1000, weighted)</c:v>
                </c:pt>
              </c:strCache>
            </c:strRef>
          </c:tx>
          <c:dLbls>
            <c:dLbl>
              <c:idx val="5"/>
              <c:tx>
                <c:rich>
                  <a:bodyPr/>
                  <a:lstStyle/>
                  <a:p>
                    <a:r>
                      <a:rPr lang="en-US" dirty="0" smtClean="0"/>
                      <a:t>Over </a:t>
                    </a:r>
                    <a:r>
                      <a:rPr lang="en-US" dirty="0"/>
                      <a:t>$</a:t>
                    </a:r>
                    <a:r>
                      <a:rPr lang="en-US" dirty="0" smtClean="0"/>
                      <a:t>20; </a:t>
                    </a:r>
                    <a:r>
                      <a:rPr lang="en-US" dirty="0"/>
                      <a:t>16%</a:t>
                    </a:r>
                  </a:p>
                </c:rich>
              </c:tx>
              <c:showPercent val="1"/>
            </c:dLbl>
            <c:showPercent val="1"/>
          </c:dLbls>
          <c:cat>
            <c:strRef>
              <c:f>Sheet1!$A$2:$A$4</c:f>
              <c:strCache>
                <c:ptCount val="3"/>
                <c:pt idx="0">
                  <c:v>Portfolio 1</c:v>
                </c:pt>
                <c:pt idx="1">
                  <c:v>Portfolio 2</c:v>
                </c:pt>
                <c:pt idx="2">
                  <c:v>Portfolio 3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0.41000000000000009</c:v>
                </c:pt>
                <c:pt idx="1">
                  <c:v>0.46</c:v>
                </c:pt>
                <c:pt idx="2">
                  <c:v>0.13</c:v>
                </c:pt>
              </c:numCache>
            </c:numRef>
          </c:val>
        </c:ser>
        <c:dLbls>
          <c:showPercent val="1"/>
        </c:dLbls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75118138888888908"/>
          <c:y val="0.46333055555555558"/>
          <c:w val="0.1800269444444445"/>
          <c:h val="0.22595576923076918"/>
        </c:manualLayout>
      </c:layout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CA"/>
  <c:style val="24"/>
  <c:chart>
    <c:title>
      <c:tx>
        <c:rich>
          <a:bodyPr/>
          <a:lstStyle/>
          <a:p>
            <a:pPr algn="ctr">
              <a:defRPr/>
            </a:pPr>
            <a:r>
              <a:rPr lang="en-US" sz="1500" b="1" dirty="0" smtClean="0"/>
              <a:t>You are given the ability to decide where to give $1,000 (not your money) in an organization to improve the lives of people.  Distribute based on where you want the money to have an impact. </a:t>
            </a:r>
            <a:endParaRPr lang="en-CA" sz="1500" b="1" dirty="0" smtClean="0"/>
          </a:p>
          <a:p>
            <a:pPr algn="ctr">
              <a:defRPr/>
            </a:pPr>
            <a:r>
              <a:rPr lang="en-CA" sz="1500" b="1" dirty="0" smtClean="0"/>
              <a:t>(n=1000, weighted)</a:t>
            </a:r>
            <a:endParaRPr lang="en-CA" sz="1500" dirty="0"/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$ Amount (avg)</c:v>
                </c:pt>
              </c:strCache>
            </c:strRef>
          </c:tx>
          <c:dLbls>
            <c:txPr>
              <a:bodyPr rot="5400000" vert="horz"/>
              <a:lstStyle/>
              <a:p>
                <a:pPr>
                  <a:defRPr sz="1600"/>
                </a:pPr>
                <a:endParaRPr lang="en-US"/>
              </a:p>
            </c:txPr>
            <c:dLblPos val="ctr"/>
            <c:showVal val="1"/>
          </c:dLbls>
          <c:cat>
            <c:strRef>
              <c:f>Sheet1!$A$2:$A$6</c:f>
              <c:strCache>
                <c:ptCount val="5"/>
                <c:pt idx="0">
                  <c:v>Your Neighbourhood</c:v>
                </c:pt>
                <c:pt idx="1">
                  <c:v>Your Municipality</c:v>
                </c:pt>
                <c:pt idx="2">
                  <c:v>Your Province</c:v>
                </c:pt>
                <c:pt idx="3">
                  <c:v>Canada</c:v>
                </c:pt>
                <c:pt idx="4">
                  <c:v>A Forign Country</c:v>
                </c:pt>
              </c:strCache>
            </c:strRef>
          </c:cat>
          <c:val>
            <c:numRef>
              <c:f>Sheet1!$B$2:$B$6</c:f>
              <c:numCache>
                <c:formatCode>_-"$"* #,##0.00_-;\-"$"* #,##0.00_-;_-"$"* "-"??_-;_-@_-</c:formatCode>
                <c:ptCount val="5"/>
                <c:pt idx="0">
                  <c:v>370.03</c:v>
                </c:pt>
                <c:pt idx="1">
                  <c:v>247.13</c:v>
                </c:pt>
                <c:pt idx="2">
                  <c:v>134.43</c:v>
                </c:pt>
                <c:pt idx="3">
                  <c:v>124.69</c:v>
                </c:pt>
                <c:pt idx="4">
                  <c:v>123.72</c:v>
                </c:pt>
              </c:numCache>
            </c:numRef>
          </c:val>
        </c:ser>
        <c:dLbls>
          <c:showVal val="1"/>
        </c:dLbls>
        <c:axId val="121961472"/>
        <c:axId val="121836288"/>
      </c:barChart>
      <c:catAx>
        <c:axId val="121961472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121836288"/>
        <c:crosses val="autoZero"/>
        <c:auto val="1"/>
        <c:lblAlgn val="ctr"/>
        <c:lblOffset val="100"/>
      </c:catAx>
      <c:valAx>
        <c:axId val="121836288"/>
        <c:scaling>
          <c:orientation val="minMax"/>
          <c:min val="0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CA" sz="1500" dirty="0" smtClean="0"/>
                  <a:t>$</a:t>
                </a:r>
                <a:r>
                  <a:rPr lang="en-CA" sz="1500" baseline="0" dirty="0" smtClean="0"/>
                  <a:t> Amount (</a:t>
                </a:r>
                <a:r>
                  <a:rPr lang="en-CA" sz="1500" baseline="0" dirty="0" err="1" smtClean="0"/>
                  <a:t>avg</a:t>
                </a:r>
                <a:r>
                  <a:rPr lang="en-CA" sz="1500" baseline="0" dirty="0" smtClean="0"/>
                  <a:t>)</a:t>
                </a:r>
                <a:endParaRPr lang="en-CA" sz="1500" dirty="0"/>
              </a:p>
            </c:rich>
          </c:tx>
          <c:layout/>
        </c:title>
        <c:numFmt formatCode="_-&quot;$&quot;* #,##0.00_-;\-&quot;$&quot;* #,##0.00_-;_-&quot;$&quot;* &quot;-&quot;??_-;_-@_-" sourceLinked="1"/>
        <c:tickLblPos val="nextTo"/>
        <c:txPr>
          <a:bodyPr/>
          <a:lstStyle/>
          <a:p>
            <a:pPr>
              <a:defRPr sz="1500"/>
            </a:pPr>
            <a:endParaRPr lang="en-US"/>
          </a:p>
        </c:txPr>
        <c:crossAx val="121961472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CA"/>
  <c:style val="24"/>
  <c:chart>
    <c:title>
      <c:tx>
        <c:rich>
          <a:bodyPr/>
          <a:lstStyle/>
          <a:p>
            <a:pPr algn="ctr">
              <a:defRPr/>
            </a:pPr>
            <a:r>
              <a:rPr lang="en-US" sz="1500" b="1" dirty="0" smtClean="0"/>
              <a:t>What cause would you want that donation of $1,000 to impact?  Rank from most important to least important.</a:t>
            </a:r>
            <a:endParaRPr lang="en-CA" sz="1500" b="1" dirty="0" smtClean="0"/>
          </a:p>
          <a:p>
            <a:pPr algn="ctr">
              <a:defRPr/>
            </a:pPr>
            <a:r>
              <a:rPr lang="en-CA" sz="1500" b="1" dirty="0" smtClean="0"/>
              <a:t>(n=1000, weighted)</a:t>
            </a:r>
            <a:endParaRPr lang="en-CA" sz="1500" dirty="0"/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Importance (average amount)</c:v>
                </c:pt>
              </c:strCache>
            </c:strRef>
          </c:tx>
          <c:dLbls>
            <c:txPr>
              <a:bodyPr rot="0" vert="horz"/>
              <a:lstStyle/>
              <a:p>
                <a:pPr>
                  <a:defRPr sz="1600"/>
                </a:pPr>
                <a:endParaRPr lang="en-US"/>
              </a:p>
            </c:txPr>
            <c:dLblPos val="ctr"/>
            <c:showVal val="1"/>
          </c:dLbls>
          <c:cat>
            <c:strRef>
              <c:f>Sheet1!$A$2:$A$7</c:f>
              <c:strCache>
                <c:ptCount val="6"/>
                <c:pt idx="0">
                  <c:v>Affordable Housing</c:v>
                </c:pt>
                <c:pt idx="1">
                  <c:v>Education and Skills Development</c:v>
                </c:pt>
                <c:pt idx="2">
                  <c:v>Redue hunger</c:v>
                </c:pt>
                <c:pt idx="3">
                  <c:v>A Small Business that Helps the Community</c:v>
                </c:pt>
                <c:pt idx="4">
                  <c:v>Environmental Cause</c:v>
                </c:pt>
                <c:pt idx="5">
                  <c:v>Public Tranportation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2.8</c:v>
                </c:pt>
                <c:pt idx="1">
                  <c:v>2.9</c:v>
                </c:pt>
                <c:pt idx="2">
                  <c:v>3</c:v>
                </c:pt>
                <c:pt idx="3">
                  <c:v>4</c:v>
                </c:pt>
                <c:pt idx="4">
                  <c:v>4.0999999999999996</c:v>
                </c:pt>
                <c:pt idx="5">
                  <c:v>4.7</c:v>
                </c:pt>
              </c:numCache>
            </c:numRef>
          </c:val>
        </c:ser>
        <c:dLbls>
          <c:showVal val="1"/>
        </c:dLbls>
        <c:axId val="123294848"/>
        <c:axId val="123296384"/>
      </c:barChart>
      <c:catAx>
        <c:axId val="123294848"/>
        <c:scaling>
          <c:orientation val="minMax"/>
        </c:scaling>
        <c:axPos val="b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123296384"/>
        <c:crosses val="autoZero"/>
        <c:auto val="1"/>
        <c:lblAlgn val="ctr"/>
        <c:lblOffset val="100"/>
      </c:catAx>
      <c:valAx>
        <c:axId val="123296384"/>
        <c:scaling>
          <c:orientation val="minMax"/>
          <c:min val="0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CA" sz="1500" dirty="0" smtClean="0"/>
                  <a:t>Importance (average rank)</a:t>
                </a:r>
                <a:endParaRPr lang="en-CA" sz="1500" dirty="0"/>
              </a:p>
            </c:rich>
          </c:tx>
          <c:layout/>
        </c:title>
        <c:numFmt formatCode="General" sourceLinked="1"/>
        <c:tickLblPos val="nextTo"/>
        <c:txPr>
          <a:bodyPr/>
          <a:lstStyle/>
          <a:p>
            <a:pPr>
              <a:defRPr sz="1500"/>
            </a:pPr>
            <a:endParaRPr lang="en-US"/>
          </a:p>
        </c:txPr>
        <c:crossAx val="123294848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DAC9FA7-FC2C-4F23-AD37-AFD3A3304A30}" type="doc">
      <dgm:prSet loTypeId="urn:microsoft.com/office/officeart/2005/8/layout/hList1" loCatId="list" qsTypeId="urn:microsoft.com/office/officeart/2005/8/quickstyle/simple5" qsCatId="simple" csTypeId="urn:microsoft.com/office/officeart/2005/8/colors/accent0_3" csCatId="mainScheme" phldr="1"/>
      <dgm:spPr/>
      <dgm:t>
        <a:bodyPr/>
        <a:lstStyle/>
        <a:p>
          <a:endParaRPr lang="en-CA"/>
        </a:p>
      </dgm:t>
    </dgm:pt>
    <dgm:pt modelId="{83CAC94F-128E-44B8-BFF6-FEA325A08573}">
      <dgm:prSet phldrT="[Text]"/>
      <dgm:spPr/>
      <dgm:t>
        <a:bodyPr/>
        <a:lstStyle/>
        <a:p>
          <a:r>
            <a:rPr lang="en-CA" dirty="0" smtClean="0"/>
            <a:t>Conditional</a:t>
          </a:r>
          <a:endParaRPr lang="en-CA" dirty="0"/>
        </a:p>
      </dgm:t>
    </dgm:pt>
    <dgm:pt modelId="{F9CA83B8-863C-466B-8BBC-67D1A0EA6D0B}" type="parTrans" cxnId="{3E9E4431-5857-4B7A-9E2B-D31FF79BEC5C}">
      <dgm:prSet/>
      <dgm:spPr/>
      <dgm:t>
        <a:bodyPr/>
        <a:lstStyle/>
        <a:p>
          <a:endParaRPr lang="en-CA"/>
        </a:p>
      </dgm:t>
    </dgm:pt>
    <dgm:pt modelId="{AC6B0CCF-8D38-4F3B-8529-27C873296FAB}" type="sibTrans" cxnId="{3E9E4431-5857-4B7A-9E2B-D31FF79BEC5C}">
      <dgm:prSet/>
      <dgm:spPr/>
      <dgm:t>
        <a:bodyPr/>
        <a:lstStyle/>
        <a:p>
          <a:endParaRPr lang="en-CA"/>
        </a:p>
      </dgm:t>
    </dgm:pt>
    <dgm:pt modelId="{49928B57-17DA-4AFD-B675-C78E430875DD}">
      <dgm:prSet phldrT="[Text]"/>
      <dgm:spPr/>
      <dgm:t>
        <a:bodyPr/>
        <a:lstStyle/>
        <a:p>
          <a:r>
            <a:rPr lang="en-CA" dirty="0" smtClean="0"/>
            <a:t>60%</a:t>
          </a:r>
          <a:endParaRPr lang="en-CA" dirty="0"/>
        </a:p>
      </dgm:t>
    </dgm:pt>
    <dgm:pt modelId="{469E0BAB-EBD0-48C2-8F6A-B9A3406CA628}" type="parTrans" cxnId="{49D4D97B-985C-404C-A10E-DE83F76BD675}">
      <dgm:prSet/>
      <dgm:spPr/>
      <dgm:t>
        <a:bodyPr/>
        <a:lstStyle/>
        <a:p>
          <a:endParaRPr lang="en-CA"/>
        </a:p>
      </dgm:t>
    </dgm:pt>
    <dgm:pt modelId="{15169EC3-6BA3-4EB9-B49F-E03CC06E22BD}" type="sibTrans" cxnId="{49D4D97B-985C-404C-A10E-DE83F76BD675}">
      <dgm:prSet/>
      <dgm:spPr/>
      <dgm:t>
        <a:bodyPr/>
        <a:lstStyle/>
        <a:p>
          <a:endParaRPr lang="en-CA"/>
        </a:p>
      </dgm:t>
    </dgm:pt>
    <dgm:pt modelId="{DB898B3F-8F5C-4B78-BCAD-8197295D931A}">
      <dgm:prSet phldrT="[Text]"/>
      <dgm:spPr/>
      <dgm:t>
        <a:bodyPr/>
        <a:lstStyle/>
        <a:p>
          <a:r>
            <a:rPr lang="en-CA" dirty="0" smtClean="0"/>
            <a:t>Rarely Discuss</a:t>
          </a:r>
          <a:endParaRPr lang="en-CA" dirty="0"/>
        </a:p>
      </dgm:t>
    </dgm:pt>
    <dgm:pt modelId="{AB806A05-805A-4F01-84BB-52B49C513BB7}" type="parTrans" cxnId="{DD493C45-E252-413A-AA75-3150C8B2DC0D}">
      <dgm:prSet/>
      <dgm:spPr/>
      <dgm:t>
        <a:bodyPr/>
        <a:lstStyle/>
        <a:p>
          <a:endParaRPr lang="en-CA"/>
        </a:p>
      </dgm:t>
    </dgm:pt>
    <dgm:pt modelId="{5EF5F4FF-A2A6-49B1-8FC1-5850E36863BD}" type="sibTrans" cxnId="{DD493C45-E252-413A-AA75-3150C8B2DC0D}">
      <dgm:prSet/>
      <dgm:spPr/>
      <dgm:t>
        <a:bodyPr/>
        <a:lstStyle/>
        <a:p>
          <a:endParaRPr lang="en-CA"/>
        </a:p>
      </dgm:t>
    </dgm:pt>
    <dgm:pt modelId="{401F4E28-9265-4FBB-A627-2EB65A1B6A91}">
      <dgm:prSet phldrT="[Text]"/>
      <dgm:spPr/>
      <dgm:t>
        <a:bodyPr/>
        <a:lstStyle/>
        <a:p>
          <a:r>
            <a:rPr lang="en-CA" dirty="0" smtClean="0"/>
            <a:t>Adopting</a:t>
          </a:r>
          <a:endParaRPr lang="en-CA" dirty="0"/>
        </a:p>
      </dgm:t>
    </dgm:pt>
    <dgm:pt modelId="{89F12FB6-B27E-4AE3-830B-AC6E2B1FC972}" type="parTrans" cxnId="{B7341E41-E7FB-4F56-92DB-AD5185C9F0C6}">
      <dgm:prSet/>
      <dgm:spPr/>
      <dgm:t>
        <a:bodyPr/>
        <a:lstStyle/>
        <a:p>
          <a:endParaRPr lang="en-CA"/>
        </a:p>
      </dgm:t>
    </dgm:pt>
    <dgm:pt modelId="{10422207-96A2-423C-83CE-BFD600832E06}" type="sibTrans" cxnId="{B7341E41-E7FB-4F56-92DB-AD5185C9F0C6}">
      <dgm:prSet/>
      <dgm:spPr/>
      <dgm:t>
        <a:bodyPr/>
        <a:lstStyle/>
        <a:p>
          <a:endParaRPr lang="en-CA"/>
        </a:p>
      </dgm:t>
    </dgm:pt>
    <dgm:pt modelId="{9219624D-CA75-49A7-AAD8-75C9020BD42F}">
      <dgm:prSet phldrT="[Text]"/>
      <dgm:spPr/>
      <dgm:t>
        <a:bodyPr/>
        <a:lstStyle/>
        <a:p>
          <a:r>
            <a:rPr lang="en-CA" dirty="0" smtClean="0"/>
            <a:t>16%</a:t>
          </a:r>
          <a:endParaRPr lang="en-CA" dirty="0"/>
        </a:p>
      </dgm:t>
    </dgm:pt>
    <dgm:pt modelId="{015BBA64-31D5-4EED-AF81-0B1811822769}" type="parTrans" cxnId="{FBF00E5A-4578-49E7-9D3B-1449231CA26A}">
      <dgm:prSet/>
      <dgm:spPr/>
      <dgm:t>
        <a:bodyPr/>
        <a:lstStyle/>
        <a:p>
          <a:endParaRPr lang="en-CA"/>
        </a:p>
      </dgm:t>
    </dgm:pt>
    <dgm:pt modelId="{B3C6F4B4-C21F-4FB6-BB53-DE65740552BE}" type="sibTrans" cxnId="{FBF00E5A-4578-49E7-9D3B-1449231CA26A}">
      <dgm:prSet/>
      <dgm:spPr/>
      <dgm:t>
        <a:bodyPr/>
        <a:lstStyle/>
        <a:p>
          <a:endParaRPr lang="en-CA"/>
        </a:p>
      </dgm:t>
    </dgm:pt>
    <dgm:pt modelId="{6DF69D3F-02C5-4A26-83F3-A18055F59948}">
      <dgm:prSet phldrT="[Text]"/>
      <dgm:spPr/>
      <dgm:t>
        <a:bodyPr/>
        <a:lstStyle/>
        <a:p>
          <a:r>
            <a:rPr lang="en-CA" dirty="0" smtClean="0"/>
            <a:t>Self-Identifying</a:t>
          </a:r>
          <a:endParaRPr lang="en-CA" dirty="0"/>
        </a:p>
      </dgm:t>
    </dgm:pt>
    <dgm:pt modelId="{E442F892-8F56-46F9-965A-8DD5EBE24D8E}" type="parTrans" cxnId="{EAD15FBF-7AAA-4644-90B4-3D8DC3A5C190}">
      <dgm:prSet/>
      <dgm:spPr/>
      <dgm:t>
        <a:bodyPr/>
        <a:lstStyle/>
        <a:p>
          <a:endParaRPr lang="en-CA"/>
        </a:p>
      </dgm:t>
    </dgm:pt>
    <dgm:pt modelId="{A00C779C-7F47-4503-85EC-2BD7452EA4A3}" type="sibTrans" cxnId="{EAD15FBF-7AAA-4644-90B4-3D8DC3A5C190}">
      <dgm:prSet/>
      <dgm:spPr/>
      <dgm:t>
        <a:bodyPr/>
        <a:lstStyle/>
        <a:p>
          <a:endParaRPr lang="en-CA"/>
        </a:p>
      </dgm:t>
    </dgm:pt>
    <dgm:pt modelId="{1A0A9672-2028-488E-9B47-5275CB259A5F}">
      <dgm:prSet phldrT="[Text]"/>
      <dgm:spPr/>
      <dgm:t>
        <a:bodyPr/>
        <a:lstStyle/>
        <a:p>
          <a:r>
            <a:rPr lang="en-CA" dirty="0" smtClean="0"/>
            <a:t>Committed</a:t>
          </a:r>
          <a:endParaRPr lang="en-CA" dirty="0"/>
        </a:p>
      </dgm:t>
    </dgm:pt>
    <dgm:pt modelId="{6C4B9B9B-A786-46E6-9B6A-BEF9D3DA2CB3}" type="parTrans" cxnId="{31797E1B-4085-474A-BBF4-E301541A5016}">
      <dgm:prSet/>
      <dgm:spPr/>
      <dgm:t>
        <a:bodyPr/>
        <a:lstStyle/>
        <a:p>
          <a:endParaRPr lang="en-CA"/>
        </a:p>
      </dgm:t>
    </dgm:pt>
    <dgm:pt modelId="{66BA16DD-F25D-4EF2-8FDF-B545F25F5B3A}" type="sibTrans" cxnId="{31797E1B-4085-474A-BBF4-E301541A5016}">
      <dgm:prSet/>
      <dgm:spPr/>
      <dgm:t>
        <a:bodyPr/>
        <a:lstStyle/>
        <a:p>
          <a:endParaRPr lang="en-CA"/>
        </a:p>
      </dgm:t>
    </dgm:pt>
    <dgm:pt modelId="{F5BBE6DF-F694-4B03-B5B4-A5E11ADE1A30}">
      <dgm:prSet phldrT="[Text]"/>
      <dgm:spPr/>
      <dgm:t>
        <a:bodyPr/>
        <a:lstStyle/>
        <a:p>
          <a:r>
            <a:rPr lang="en-CA" dirty="0" smtClean="0"/>
            <a:t>13%</a:t>
          </a:r>
          <a:endParaRPr lang="en-CA" dirty="0"/>
        </a:p>
      </dgm:t>
    </dgm:pt>
    <dgm:pt modelId="{E4E46000-39CD-4AD2-A8D7-420C3A8A6A3F}" type="parTrans" cxnId="{B0DA09AD-30D8-4262-B1C6-5BB89661CB54}">
      <dgm:prSet/>
      <dgm:spPr/>
      <dgm:t>
        <a:bodyPr/>
        <a:lstStyle/>
        <a:p>
          <a:endParaRPr lang="en-CA"/>
        </a:p>
      </dgm:t>
    </dgm:pt>
    <dgm:pt modelId="{E0B68CBE-22EB-4893-8212-6436AF7A680F}" type="sibTrans" cxnId="{B0DA09AD-30D8-4262-B1C6-5BB89661CB54}">
      <dgm:prSet/>
      <dgm:spPr/>
      <dgm:t>
        <a:bodyPr/>
        <a:lstStyle/>
        <a:p>
          <a:endParaRPr lang="en-CA"/>
        </a:p>
      </dgm:t>
    </dgm:pt>
    <dgm:pt modelId="{14DC407A-75C7-492B-AC58-1DF14950BA73}">
      <dgm:prSet phldrT="[Text]"/>
      <dgm:spPr/>
      <dgm:t>
        <a:bodyPr/>
        <a:lstStyle/>
        <a:p>
          <a:r>
            <a:rPr lang="en-CA" dirty="0" smtClean="0"/>
            <a:t>Fully Engaged</a:t>
          </a:r>
          <a:endParaRPr lang="en-CA" dirty="0"/>
        </a:p>
      </dgm:t>
    </dgm:pt>
    <dgm:pt modelId="{B7855AC8-B213-412F-8E89-53A932EF5F8C}" type="parTrans" cxnId="{08ECC9BE-3747-4C75-B537-C48E4889CE98}">
      <dgm:prSet/>
      <dgm:spPr/>
      <dgm:t>
        <a:bodyPr/>
        <a:lstStyle/>
        <a:p>
          <a:endParaRPr lang="en-CA"/>
        </a:p>
      </dgm:t>
    </dgm:pt>
    <dgm:pt modelId="{A515A728-624A-4116-BED7-76ACF5CB6C1E}" type="sibTrans" cxnId="{08ECC9BE-3747-4C75-B537-C48E4889CE98}">
      <dgm:prSet/>
      <dgm:spPr/>
      <dgm:t>
        <a:bodyPr/>
        <a:lstStyle/>
        <a:p>
          <a:endParaRPr lang="en-CA"/>
        </a:p>
      </dgm:t>
    </dgm:pt>
    <dgm:pt modelId="{236F91FC-C4D6-4F35-81DB-1275297BF9A5}">
      <dgm:prSet phldrT="[Text]"/>
      <dgm:spPr/>
      <dgm:t>
        <a:bodyPr/>
        <a:lstStyle/>
        <a:p>
          <a:r>
            <a:rPr lang="en-CA" dirty="0" smtClean="0"/>
            <a:t>Not Self-Identifying</a:t>
          </a:r>
          <a:endParaRPr lang="en-CA" dirty="0"/>
        </a:p>
      </dgm:t>
    </dgm:pt>
    <dgm:pt modelId="{AAE3EBF8-EB0F-4516-8BBF-D1193FD36CF5}" type="parTrans" cxnId="{0BF007BE-3A60-4A90-9DEE-0D45177DED33}">
      <dgm:prSet/>
      <dgm:spPr/>
      <dgm:t>
        <a:bodyPr/>
        <a:lstStyle/>
        <a:p>
          <a:endParaRPr lang="en-CA"/>
        </a:p>
      </dgm:t>
    </dgm:pt>
    <dgm:pt modelId="{92B580C0-8274-45F7-BFA9-871111FD9334}" type="sibTrans" cxnId="{0BF007BE-3A60-4A90-9DEE-0D45177DED33}">
      <dgm:prSet/>
      <dgm:spPr/>
      <dgm:t>
        <a:bodyPr/>
        <a:lstStyle/>
        <a:p>
          <a:endParaRPr lang="en-CA"/>
        </a:p>
      </dgm:t>
    </dgm:pt>
    <dgm:pt modelId="{33EDD645-94CE-4044-8DD5-3FE849E9C4C2}">
      <dgm:prSet phldrT="[Text]"/>
      <dgm:spPr/>
      <dgm:t>
        <a:bodyPr/>
        <a:lstStyle/>
        <a:p>
          <a:r>
            <a:rPr lang="en-CA" dirty="0" smtClean="0"/>
            <a:t>But Spend More</a:t>
          </a:r>
          <a:endParaRPr lang="en-CA" dirty="0"/>
        </a:p>
      </dgm:t>
    </dgm:pt>
    <dgm:pt modelId="{D3F06AA9-B46D-4564-A915-ABE331715E65}" type="parTrans" cxnId="{41951680-0B1D-4E0D-A67F-260DD1229715}">
      <dgm:prSet/>
      <dgm:spPr/>
      <dgm:t>
        <a:bodyPr/>
        <a:lstStyle/>
        <a:p>
          <a:endParaRPr lang="en-CA"/>
        </a:p>
      </dgm:t>
    </dgm:pt>
    <dgm:pt modelId="{B72BE72A-BCA4-41A1-88E8-81C777466068}" type="sibTrans" cxnId="{41951680-0B1D-4E0D-A67F-260DD1229715}">
      <dgm:prSet/>
      <dgm:spPr/>
      <dgm:t>
        <a:bodyPr/>
        <a:lstStyle/>
        <a:p>
          <a:endParaRPr lang="en-CA"/>
        </a:p>
      </dgm:t>
    </dgm:pt>
    <dgm:pt modelId="{F2E71CA6-A8E0-4728-8980-68445D6BC4E8}">
      <dgm:prSet phldrT="[Text]"/>
      <dgm:spPr/>
      <dgm:t>
        <a:bodyPr/>
        <a:lstStyle/>
        <a:p>
          <a:r>
            <a:rPr lang="en-CA" dirty="0" smtClean="0"/>
            <a:t>Only Spend 10% more</a:t>
          </a:r>
          <a:endParaRPr lang="en-CA" dirty="0"/>
        </a:p>
      </dgm:t>
    </dgm:pt>
    <dgm:pt modelId="{7A206C38-9377-47C4-A06A-7FB04D50D5F6}" type="parTrans" cxnId="{2763A3B1-57EB-45CA-A174-4E305830BE8D}">
      <dgm:prSet/>
      <dgm:spPr/>
      <dgm:t>
        <a:bodyPr/>
        <a:lstStyle/>
        <a:p>
          <a:endParaRPr lang="en-CA"/>
        </a:p>
      </dgm:t>
    </dgm:pt>
    <dgm:pt modelId="{1F2FBA9F-AFE7-4EB1-8172-915BF19A2911}" type="sibTrans" cxnId="{2763A3B1-57EB-45CA-A174-4E305830BE8D}">
      <dgm:prSet/>
      <dgm:spPr/>
      <dgm:t>
        <a:bodyPr/>
        <a:lstStyle/>
        <a:p>
          <a:endParaRPr lang="en-CA"/>
        </a:p>
      </dgm:t>
    </dgm:pt>
    <dgm:pt modelId="{1834CE75-72FC-4642-BD98-B976CA9D6E5F}">
      <dgm:prSet phldrT="[Text]"/>
      <dgm:spPr/>
      <dgm:t>
        <a:bodyPr/>
        <a:lstStyle/>
        <a:p>
          <a:r>
            <a:rPr lang="en-CA" dirty="0" smtClean="0"/>
            <a:t>Spend 15% or More</a:t>
          </a:r>
          <a:endParaRPr lang="en-CA" dirty="0"/>
        </a:p>
      </dgm:t>
    </dgm:pt>
    <dgm:pt modelId="{C2D48AC5-0952-4010-8EA7-186EC328BF44}" type="parTrans" cxnId="{2F48BF0D-BAC0-495A-9E39-525360680170}">
      <dgm:prSet/>
      <dgm:spPr/>
      <dgm:t>
        <a:bodyPr/>
        <a:lstStyle/>
        <a:p>
          <a:endParaRPr lang="en-CA"/>
        </a:p>
      </dgm:t>
    </dgm:pt>
    <dgm:pt modelId="{E553FE65-5022-427B-91B8-D949D9A0628B}" type="sibTrans" cxnId="{2F48BF0D-BAC0-495A-9E39-525360680170}">
      <dgm:prSet/>
      <dgm:spPr/>
      <dgm:t>
        <a:bodyPr/>
        <a:lstStyle/>
        <a:p>
          <a:endParaRPr lang="en-CA"/>
        </a:p>
      </dgm:t>
    </dgm:pt>
    <dgm:pt modelId="{E10873D9-0515-4965-B43B-F6E52681F796}">
      <dgm:prSet phldrT="[Text]"/>
      <dgm:spPr/>
      <dgm:t>
        <a:bodyPr/>
        <a:lstStyle/>
        <a:p>
          <a:r>
            <a:rPr lang="en-CA" dirty="0" smtClean="0"/>
            <a:t>Actively Discuss</a:t>
          </a:r>
          <a:endParaRPr lang="en-CA" dirty="0"/>
        </a:p>
      </dgm:t>
    </dgm:pt>
    <dgm:pt modelId="{3AAF3C10-2899-4DBB-BFEB-865C393159E8}" type="parTrans" cxnId="{39701D74-51F7-43A8-AAEB-113730130C81}">
      <dgm:prSet/>
      <dgm:spPr/>
      <dgm:t>
        <a:bodyPr/>
        <a:lstStyle/>
        <a:p>
          <a:endParaRPr lang="en-CA"/>
        </a:p>
      </dgm:t>
    </dgm:pt>
    <dgm:pt modelId="{9C3C3C7B-F7A4-4F62-88CA-4E5E36BB8133}" type="sibTrans" cxnId="{39701D74-51F7-43A8-AAEB-113730130C81}">
      <dgm:prSet/>
      <dgm:spPr/>
      <dgm:t>
        <a:bodyPr/>
        <a:lstStyle/>
        <a:p>
          <a:endParaRPr lang="en-CA"/>
        </a:p>
      </dgm:t>
    </dgm:pt>
    <dgm:pt modelId="{7F5AE329-9716-49C9-AB4F-DAC8F82CB545}">
      <dgm:prSet phldrT="[Text]"/>
      <dgm:spPr/>
      <dgm:t>
        <a:bodyPr/>
        <a:lstStyle/>
        <a:p>
          <a:r>
            <a:rPr lang="en-CA" dirty="0" smtClean="0"/>
            <a:t>Indifferent</a:t>
          </a:r>
          <a:endParaRPr lang="en-CA" dirty="0"/>
        </a:p>
      </dgm:t>
    </dgm:pt>
    <dgm:pt modelId="{81732CE8-D855-4348-BE4D-794E4898A393}" type="parTrans" cxnId="{DFEFE68F-AAED-4115-99A0-52BF4EAB7932}">
      <dgm:prSet/>
      <dgm:spPr/>
      <dgm:t>
        <a:bodyPr/>
        <a:lstStyle/>
        <a:p>
          <a:endParaRPr lang="en-CA"/>
        </a:p>
      </dgm:t>
    </dgm:pt>
    <dgm:pt modelId="{F55BA315-2AC6-4C5B-9395-D658528B1F45}" type="sibTrans" cxnId="{DFEFE68F-AAED-4115-99A0-52BF4EAB7932}">
      <dgm:prSet/>
      <dgm:spPr/>
      <dgm:t>
        <a:bodyPr/>
        <a:lstStyle/>
        <a:p>
          <a:endParaRPr lang="en-CA"/>
        </a:p>
      </dgm:t>
    </dgm:pt>
    <dgm:pt modelId="{1CB191D8-BFD3-4736-80DD-9FA94246EA81}">
      <dgm:prSet phldrT="[Text]"/>
      <dgm:spPr/>
      <dgm:t>
        <a:bodyPr/>
        <a:lstStyle/>
        <a:p>
          <a:r>
            <a:rPr lang="en-CA" dirty="0" smtClean="0"/>
            <a:t>10%</a:t>
          </a:r>
          <a:endParaRPr lang="en-CA" dirty="0"/>
        </a:p>
      </dgm:t>
    </dgm:pt>
    <dgm:pt modelId="{550C767D-E828-4106-90BB-00478ADDE416}" type="parTrans" cxnId="{81DB8518-47B9-4584-B214-944B8EF0B714}">
      <dgm:prSet/>
      <dgm:spPr/>
      <dgm:t>
        <a:bodyPr/>
        <a:lstStyle/>
        <a:p>
          <a:endParaRPr lang="en-CA"/>
        </a:p>
      </dgm:t>
    </dgm:pt>
    <dgm:pt modelId="{3D395AC4-7C52-41E7-AEA6-CC4E177A22F2}" type="sibTrans" cxnId="{81DB8518-47B9-4584-B214-944B8EF0B714}">
      <dgm:prSet/>
      <dgm:spPr/>
      <dgm:t>
        <a:bodyPr/>
        <a:lstStyle/>
        <a:p>
          <a:endParaRPr lang="en-CA"/>
        </a:p>
      </dgm:t>
    </dgm:pt>
    <dgm:pt modelId="{390661E1-2F9C-43E4-8DFC-561ABF455EC7}">
      <dgm:prSet phldrT="[Text]"/>
      <dgm:spPr/>
      <dgm:t>
        <a:bodyPr/>
        <a:lstStyle/>
        <a:p>
          <a:r>
            <a:rPr lang="en-CA" dirty="0" smtClean="0"/>
            <a:t>Not Self-Identifying</a:t>
          </a:r>
          <a:endParaRPr lang="en-CA" dirty="0"/>
        </a:p>
      </dgm:t>
    </dgm:pt>
    <dgm:pt modelId="{FE222EED-EB4F-4846-B0F6-402095A3F90B}" type="parTrans" cxnId="{F8741E59-EB3F-4F73-ACF2-DDAEFCAD82C2}">
      <dgm:prSet/>
      <dgm:spPr/>
      <dgm:t>
        <a:bodyPr/>
        <a:lstStyle/>
        <a:p>
          <a:endParaRPr lang="en-CA"/>
        </a:p>
      </dgm:t>
    </dgm:pt>
    <dgm:pt modelId="{67B0A7FF-7133-4A57-BA73-EB5DB6D3AF63}" type="sibTrans" cxnId="{F8741E59-EB3F-4F73-ACF2-DDAEFCAD82C2}">
      <dgm:prSet/>
      <dgm:spPr/>
      <dgm:t>
        <a:bodyPr/>
        <a:lstStyle/>
        <a:p>
          <a:endParaRPr lang="en-CA"/>
        </a:p>
      </dgm:t>
    </dgm:pt>
    <dgm:pt modelId="{250E23CC-2664-46B2-98F2-3F57D20DAE98}">
      <dgm:prSet phldrT="[Text]"/>
      <dgm:spPr/>
      <dgm:t>
        <a:bodyPr/>
        <a:lstStyle/>
        <a:p>
          <a:r>
            <a:rPr lang="en-CA" dirty="0" smtClean="0"/>
            <a:t>Don’t Spend More</a:t>
          </a:r>
          <a:endParaRPr lang="en-CA" dirty="0"/>
        </a:p>
      </dgm:t>
    </dgm:pt>
    <dgm:pt modelId="{2BA4697B-F9EC-460A-8EE1-345C833A6FD0}" type="parTrans" cxnId="{A2C125D2-9875-4EC9-A223-063742C6C9FA}">
      <dgm:prSet/>
      <dgm:spPr/>
      <dgm:t>
        <a:bodyPr/>
        <a:lstStyle/>
        <a:p>
          <a:endParaRPr lang="en-CA"/>
        </a:p>
      </dgm:t>
    </dgm:pt>
    <dgm:pt modelId="{BD8883E2-6FE9-4EBA-A3EB-1D285723D3C9}" type="sibTrans" cxnId="{A2C125D2-9875-4EC9-A223-063742C6C9FA}">
      <dgm:prSet/>
      <dgm:spPr/>
      <dgm:t>
        <a:bodyPr/>
        <a:lstStyle/>
        <a:p>
          <a:endParaRPr lang="en-CA"/>
        </a:p>
      </dgm:t>
    </dgm:pt>
    <dgm:pt modelId="{AB56E27F-3A98-4BC3-9245-8FD412732319}" type="pres">
      <dgm:prSet presAssocID="{9DAC9FA7-FC2C-4F23-AD37-AFD3A3304A3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CA"/>
        </a:p>
      </dgm:t>
    </dgm:pt>
    <dgm:pt modelId="{C8E65261-2A9C-4116-B708-4997F2043FDF}" type="pres">
      <dgm:prSet presAssocID="{83CAC94F-128E-44B8-BFF6-FEA325A08573}" presName="composite" presStyleCnt="0"/>
      <dgm:spPr/>
    </dgm:pt>
    <dgm:pt modelId="{6D7E109D-7312-446F-95F9-FEB316139BD6}" type="pres">
      <dgm:prSet presAssocID="{83CAC94F-128E-44B8-BFF6-FEA325A08573}" presName="parTx" presStyleLbl="align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7B4D341F-00ED-45A5-BF73-8046B8A46437}" type="pres">
      <dgm:prSet presAssocID="{83CAC94F-128E-44B8-BFF6-FEA325A08573}" presName="desTx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58A85DE2-9542-4904-AF97-0F2429B6AD26}" type="pres">
      <dgm:prSet presAssocID="{AC6B0CCF-8D38-4F3B-8529-27C873296FAB}" presName="space" presStyleCnt="0"/>
      <dgm:spPr/>
    </dgm:pt>
    <dgm:pt modelId="{D1232CE5-9AD5-4ED6-8F85-0A6232809FE1}" type="pres">
      <dgm:prSet presAssocID="{401F4E28-9265-4FBB-A627-2EB65A1B6A91}" presName="composite" presStyleCnt="0"/>
      <dgm:spPr/>
    </dgm:pt>
    <dgm:pt modelId="{8B63D2C3-5988-4C31-A1B0-20F3A7799BCA}" type="pres">
      <dgm:prSet presAssocID="{401F4E28-9265-4FBB-A627-2EB65A1B6A91}" presName="parTx" presStyleLbl="align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CED8FC01-D032-466B-9FC6-BB9150392E81}" type="pres">
      <dgm:prSet presAssocID="{401F4E28-9265-4FBB-A627-2EB65A1B6A91}" presName="desTx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3A17D643-D6AB-4FD6-BE9A-1A33F46DC95A}" type="pres">
      <dgm:prSet presAssocID="{10422207-96A2-423C-83CE-BFD600832E06}" presName="space" presStyleCnt="0"/>
      <dgm:spPr/>
    </dgm:pt>
    <dgm:pt modelId="{2009FA50-571B-4185-9E59-A46505119314}" type="pres">
      <dgm:prSet presAssocID="{1A0A9672-2028-488E-9B47-5275CB259A5F}" presName="composite" presStyleCnt="0"/>
      <dgm:spPr/>
    </dgm:pt>
    <dgm:pt modelId="{DCC2023D-B8BF-4038-8DBA-07A5A997D77D}" type="pres">
      <dgm:prSet presAssocID="{1A0A9672-2028-488E-9B47-5275CB259A5F}" presName="parTx" presStyleLbl="align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3B75D609-D710-4287-AC42-D532AF664DB2}" type="pres">
      <dgm:prSet presAssocID="{1A0A9672-2028-488E-9B47-5275CB259A5F}" presName="desTx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6AE156E3-1606-4CB8-805E-41AE2CC9A04A}" type="pres">
      <dgm:prSet presAssocID="{66BA16DD-F25D-4EF2-8FDF-B545F25F5B3A}" presName="space" presStyleCnt="0"/>
      <dgm:spPr/>
    </dgm:pt>
    <dgm:pt modelId="{AC9BE44B-3A7F-4D4F-88CC-A78661709453}" type="pres">
      <dgm:prSet presAssocID="{7F5AE329-9716-49C9-AB4F-DAC8F82CB545}" presName="composite" presStyleCnt="0"/>
      <dgm:spPr/>
    </dgm:pt>
    <dgm:pt modelId="{4B24EF5E-8AF5-496A-A5AB-1FDF93A8EE41}" type="pres">
      <dgm:prSet presAssocID="{7F5AE329-9716-49C9-AB4F-DAC8F82CB545}" presName="parTx" presStyleLbl="align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2921BE92-748E-4E7E-9B90-1DB2D9D796B3}" type="pres">
      <dgm:prSet presAssocID="{7F5AE329-9716-49C9-AB4F-DAC8F82CB545}" presName="desTx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</dgm:ptLst>
  <dgm:cxnLst>
    <dgm:cxn modelId="{DFEFE68F-AAED-4115-99A0-52BF4EAB7932}" srcId="{9DAC9FA7-FC2C-4F23-AD37-AFD3A3304A30}" destId="{7F5AE329-9716-49C9-AB4F-DAC8F82CB545}" srcOrd="3" destOrd="0" parTransId="{81732CE8-D855-4348-BE4D-794E4898A393}" sibTransId="{F55BA315-2AC6-4C5B-9395-D658528B1F45}"/>
    <dgm:cxn modelId="{A5DD177C-E2B3-488C-A21E-67A038E27709}" type="presOf" srcId="{9DAC9FA7-FC2C-4F23-AD37-AFD3A3304A30}" destId="{AB56E27F-3A98-4BC3-9245-8FD412732319}" srcOrd="0" destOrd="0" presId="urn:microsoft.com/office/officeart/2005/8/layout/hList1"/>
    <dgm:cxn modelId="{A03423A3-7368-4953-81C2-BD0516560EB1}" type="presOf" srcId="{1CB191D8-BFD3-4736-80DD-9FA94246EA81}" destId="{2921BE92-748E-4E7E-9B90-1DB2D9D796B3}" srcOrd="0" destOrd="0" presId="urn:microsoft.com/office/officeart/2005/8/layout/hList1"/>
    <dgm:cxn modelId="{4AEC3C6D-CF1E-4B35-8664-DD783A4C6EEA}" type="presOf" srcId="{9219624D-CA75-49A7-AAD8-75C9020BD42F}" destId="{CED8FC01-D032-466B-9FC6-BB9150392E81}" srcOrd="0" destOrd="0" presId="urn:microsoft.com/office/officeart/2005/8/layout/hList1"/>
    <dgm:cxn modelId="{3EBD3277-DDA2-43B6-B651-022CD139E9F3}" type="presOf" srcId="{F2E71CA6-A8E0-4728-8980-68445D6BC4E8}" destId="{CED8FC01-D032-466B-9FC6-BB9150392E81}" srcOrd="0" destOrd="2" presId="urn:microsoft.com/office/officeart/2005/8/layout/hList1"/>
    <dgm:cxn modelId="{08ECC9BE-3747-4C75-B537-C48E4889CE98}" srcId="{1A0A9672-2028-488E-9B47-5275CB259A5F}" destId="{14DC407A-75C7-492B-AC58-1DF14950BA73}" srcOrd="1" destOrd="0" parTransId="{B7855AC8-B213-412F-8E89-53A932EF5F8C}" sibTransId="{A515A728-624A-4116-BED7-76ACF5CB6C1E}"/>
    <dgm:cxn modelId="{AFC1A70D-0724-4DEC-BC7B-359EECE1CEEC}" type="presOf" srcId="{83CAC94F-128E-44B8-BFF6-FEA325A08573}" destId="{6D7E109D-7312-446F-95F9-FEB316139BD6}" srcOrd="0" destOrd="0" presId="urn:microsoft.com/office/officeart/2005/8/layout/hList1"/>
    <dgm:cxn modelId="{A4BE1FFC-6FC0-4E6D-BE03-A9665FE6F603}" type="presOf" srcId="{33EDD645-94CE-4044-8DD5-3FE849E9C4C2}" destId="{7B4D341F-00ED-45A5-BF73-8046B8A46437}" srcOrd="0" destOrd="2" presId="urn:microsoft.com/office/officeart/2005/8/layout/hList1"/>
    <dgm:cxn modelId="{EAD15FBF-7AAA-4644-90B4-3D8DC3A5C190}" srcId="{401F4E28-9265-4FBB-A627-2EB65A1B6A91}" destId="{6DF69D3F-02C5-4A26-83F3-A18055F59948}" srcOrd="1" destOrd="0" parTransId="{E442F892-8F56-46F9-965A-8DD5EBE24D8E}" sibTransId="{A00C779C-7F47-4503-85EC-2BD7452EA4A3}"/>
    <dgm:cxn modelId="{D4495C15-038D-4065-AD27-20D378480EF4}" type="presOf" srcId="{1834CE75-72FC-4642-BD98-B976CA9D6E5F}" destId="{3B75D609-D710-4287-AC42-D532AF664DB2}" srcOrd="0" destOrd="2" presId="urn:microsoft.com/office/officeart/2005/8/layout/hList1"/>
    <dgm:cxn modelId="{0BF007BE-3A60-4A90-9DEE-0D45177DED33}" srcId="{83CAC94F-128E-44B8-BFF6-FEA325A08573}" destId="{236F91FC-C4D6-4F35-81DB-1275297BF9A5}" srcOrd="1" destOrd="0" parTransId="{AAE3EBF8-EB0F-4516-8BBF-D1193FD36CF5}" sibTransId="{92B580C0-8274-45F7-BFA9-871111FD9334}"/>
    <dgm:cxn modelId="{49D4D97B-985C-404C-A10E-DE83F76BD675}" srcId="{83CAC94F-128E-44B8-BFF6-FEA325A08573}" destId="{49928B57-17DA-4AFD-B675-C78E430875DD}" srcOrd="0" destOrd="0" parTransId="{469E0BAB-EBD0-48C2-8F6A-B9A3406CA628}" sibTransId="{15169EC3-6BA3-4EB9-B49F-E03CC06E22BD}"/>
    <dgm:cxn modelId="{F8741E59-EB3F-4F73-ACF2-DDAEFCAD82C2}" srcId="{7F5AE329-9716-49C9-AB4F-DAC8F82CB545}" destId="{390661E1-2F9C-43E4-8DFC-561ABF455EC7}" srcOrd="1" destOrd="0" parTransId="{FE222EED-EB4F-4846-B0F6-402095A3F90B}" sibTransId="{67B0A7FF-7133-4A57-BA73-EB5DB6D3AF63}"/>
    <dgm:cxn modelId="{0C5CA1E2-EA5D-4EBA-98E4-19133AAB5FCE}" type="presOf" srcId="{250E23CC-2664-46B2-98F2-3F57D20DAE98}" destId="{2921BE92-748E-4E7E-9B90-1DB2D9D796B3}" srcOrd="0" destOrd="2" presId="urn:microsoft.com/office/officeart/2005/8/layout/hList1"/>
    <dgm:cxn modelId="{FBF00E5A-4578-49E7-9D3B-1449231CA26A}" srcId="{401F4E28-9265-4FBB-A627-2EB65A1B6A91}" destId="{9219624D-CA75-49A7-AAD8-75C9020BD42F}" srcOrd="0" destOrd="0" parTransId="{015BBA64-31D5-4EED-AF81-0B1811822769}" sibTransId="{B3C6F4B4-C21F-4FB6-BB53-DE65740552BE}"/>
    <dgm:cxn modelId="{41951680-0B1D-4E0D-A67F-260DD1229715}" srcId="{83CAC94F-128E-44B8-BFF6-FEA325A08573}" destId="{33EDD645-94CE-4044-8DD5-3FE849E9C4C2}" srcOrd="2" destOrd="0" parTransId="{D3F06AA9-B46D-4564-A915-ABE331715E65}" sibTransId="{B72BE72A-BCA4-41A1-88E8-81C777466068}"/>
    <dgm:cxn modelId="{B0DA09AD-30D8-4262-B1C6-5BB89661CB54}" srcId="{1A0A9672-2028-488E-9B47-5275CB259A5F}" destId="{F5BBE6DF-F694-4B03-B5B4-A5E11ADE1A30}" srcOrd="0" destOrd="0" parTransId="{E4E46000-39CD-4AD2-A8D7-420C3A8A6A3F}" sibTransId="{E0B68CBE-22EB-4893-8212-6436AF7A680F}"/>
    <dgm:cxn modelId="{B7341E41-E7FB-4F56-92DB-AD5185C9F0C6}" srcId="{9DAC9FA7-FC2C-4F23-AD37-AFD3A3304A30}" destId="{401F4E28-9265-4FBB-A627-2EB65A1B6A91}" srcOrd="1" destOrd="0" parTransId="{89F12FB6-B27E-4AE3-830B-AC6E2B1FC972}" sibTransId="{10422207-96A2-423C-83CE-BFD600832E06}"/>
    <dgm:cxn modelId="{0DCE033E-A28A-42E5-B781-C98E6666987E}" type="presOf" srcId="{E10873D9-0515-4965-B43B-F6E52681F796}" destId="{3B75D609-D710-4287-AC42-D532AF664DB2}" srcOrd="0" destOrd="3" presId="urn:microsoft.com/office/officeart/2005/8/layout/hList1"/>
    <dgm:cxn modelId="{BB85F865-4CF5-4EB5-9BFC-707A4EB21249}" type="presOf" srcId="{49928B57-17DA-4AFD-B675-C78E430875DD}" destId="{7B4D341F-00ED-45A5-BF73-8046B8A46437}" srcOrd="0" destOrd="0" presId="urn:microsoft.com/office/officeart/2005/8/layout/hList1"/>
    <dgm:cxn modelId="{8FF045B7-4D0A-4207-809E-E84B8DA9B2B4}" type="presOf" srcId="{1A0A9672-2028-488E-9B47-5275CB259A5F}" destId="{DCC2023D-B8BF-4038-8DBA-07A5A997D77D}" srcOrd="0" destOrd="0" presId="urn:microsoft.com/office/officeart/2005/8/layout/hList1"/>
    <dgm:cxn modelId="{B6EAF577-B07A-4233-B4B5-EC49ECE78C8B}" type="presOf" srcId="{6DF69D3F-02C5-4A26-83F3-A18055F59948}" destId="{CED8FC01-D032-466B-9FC6-BB9150392E81}" srcOrd="0" destOrd="1" presId="urn:microsoft.com/office/officeart/2005/8/layout/hList1"/>
    <dgm:cxn modelId="{DD493C45-E252-413A-AA75-3150C8B2DC0D}" srcId="{83CAC94F-128E-44B8-BFF6-FEA325A08573}" destId="{DB898B3F-8F5C-4B78-BCAD-8197295D931A}" srcOrd="3" destOrd="0" parTransId="{AB806A05-805A-4F01-84BB-52B49C513BB7}" sibTransId="{5EF5F4FF-A2A6-49B1-8FC1-5850E36863BD}"/>
    <dgm:cxn modelId="{6BE30465-C1C5-42E4-AC10-B538BFC72621}" type="presOf" srcId="{236F91FC-C4D6-4F35-81DB-1275297BF9A5}" destId="{7B4D341F-00ED-45A5-BF73-8046B8A46437}" srcOrd="0" destOrd="1" presId="urn:microsoft.com/office/officeart/2005/8/layout/hList1"/>
    <dgm:cxn modelId="{31797E1B-4085-474A-BBF4-E301541A5016}" srcId="{9DAC9FA7-FC2C-4F23-AD37-AFD3A3304A30}" destId="{1A0A9672-2028-488E-9B47-5275CB259A5F}" srcOrd="2" destOrd="0" parTransId="{6C4B9B9B-A786-46E6-9B6A-BEF9D3DA2CB3}" sibTransId="{66BA16DD-F25D-4EF2-8FDF-B545F25F5B3A}"/>
    <dgm:cxn modelId="{2763A3B1-57EB-45CA-A174-4E305830BE8D}" srcId="{401F4E28-9265-4FBB-A627-2EB65A1B6A91}" destId="{F2E71CA6-A8E0-4728-8980-68445D6BC4E8}" srcOrd="2" destOrd="0" parTransId="{7A206C38-9377-47C4-A06A-7FB04D50D5F6}" sibTransId="{1F2FBA9F-AFE7-4EB1-8172-915BF19A2911}"/>
    <dgm:cxn modelId="{3B3C9B86-9E01-4C40-A3CF-9FE046D14D40}" type="presOf" srcId="{390661E1-2F9C-43E4-8DFC-561ABF455EC7}" destId="{2921BE92-748E-4E7E-9B90-1DB2D9D796B3}" srcOrd="0" destOrd="1" presId="urn:microsoft.com/office/officeart/2005/8/layout/hList1"/>
    <dgm:cxn modelId="{E71CF7F0-C15C-4054-B5F1-F503ABCF775D}" type="presOf" srcId="{401F4E28-9265-4FBB-A627-2EB65A1B6A91}" destId="{8B63D2C3-5988-4C31-A1B0-20F3A7799BCA}" srcOrd="0" destOrd="0" presId="urn:microsoft.com/office/officeart/2005/8/layout/hList1"/>
    <dgm:cxn modelId="{A2C125D2-9875-4EC9-A223-063742C6C9FA}" srcId="{7F5AE329-9716-49C9-AB4F-DAC8F82CB545}" destId="{250E23CC-2664-46B2-98F2-3F57D20DAE98}" srcOrd="2" destOrd="0" parTransId="{2BA4697B-F9EC-460A-8EE1-345C833A6FD0}" sibTransId="{BD8883E2-6FE9-4EBA-A3EB-1D285723D3C9}"/>
    <dgm:cxn modelId="{E7FF8DF2-23AA-4A52-AD04-326B7ACDB3B0}" type="presOf" srcId="{F5BBE6DF-F694-4B03-B5B4-A5E11ADE1A30}" destId="{3B75D609-D710-4287-AC42-D532AF664DB2}" srcOrd="0" destOrd="0" presId="urn:microsoft.com/office/officeart/2005/8/layout/hList1"/>
    <dgm:cxn modelId="{81DB8518-47B9-4584-B214-944B8EF0B714}" srcId="{7F5AE329-9716-49C9-AB4F-DAC8F82CB545}" destId="{1CB191D8-BFD3-4736-80DD-9FA94246EA81}" srcOrd="0" destOrd="0" parTransId="{550C767D-E828-4106-90BB-00478ADDE416}" sibTransId="{3D395AC4-7C52-41E7-AEA6-CC4E177A22F2}"/>
    <dgm:cxn modelId="{37B72489-88B3-4F96-89F8-71E1F072ED53}" type="presOf" srcId="{7F5AE329-9716-49C9-AB4F-DAC8F82CB545}" destId="{4B24EF5E-8AF5-496A-A5AB-1FDF93A8EE41}" srcOrd="0" destOrd="0" presId="urn:microsoft.com/office/officeart/2005/8/layout/hList1"/>
    <dgm:cxn modelId="{3E9E4431-5857-4B7A-9E2B-D31FF79BEC5C}" srcId="{9DAC9FA7-FC2C-4F23-AD37-AFD3A3304A30}" destId="{83CAC94F-128E-44B8-BFF6-FEA325A08573}" srcOrd="0" destOrd="0" parTransId="{F9CA83B8-863C-466B-8BBC-67D1A0EA6D0B}" sibTransId="{AC6B0CCF-8D38-4F3B-8529-27C873296FAB}"/>
    <dgm:cxn modelId="{6A96B863-2C44-4CCE-B4FE-A22DCA30C24C}" type="presOf" srcId="{14DC407A-75C7-492B-AC58-1DF14950BA73}" destId="{3B75D609-D710-4287-AC42-D532AF664DB2}" srcOrd="0" destOrd="1" presId="urn:microsoft.com/office/officeart/2005/8/layout/hList1"/>
    <dgm:cxn modelId="{397AA3DA-5D97-44EC-81F4-BBF97F77472A}" type="presOf" srcId="{DB898B3F-8F5C-4B78-BCAD-8197295D931A}" destId="{7B4D341F-00ED-45A5-BF73-8046B8A46437}" srcOrd="0" destOrd="3" presId="urn:microsoft.com/office/officeart/2005/8/layout/hList1"/>
    <dgm:cxn modelId="{39701D74-51F7-43A8-AAEB-113730130C81}" srcId="{1A0A9672-2028-488E-9B47-5275CB259A5F}" destId="{E10873D9-0515-4965-B43B-F6E52681F796}" srcOrd="3" destOrd="0" parTransId="{3AAF3C10-2899-4DBB-BFEB-865C393159E8}" sibTransId="{9C3C3C7B-F7A4-4F62-88CA-4E5E36BB8133}"/>
    <dgm:cxn modelId="{2F48BF0D-BAC0-495A-9E39-525360680170}" srcId="{1A0A9672-2028-488E-9B47-5275CB259A5F}" destId="{1834CE75-72FC-4642-BD98-B976CA9D6E5F}" srcOrd="2" destOrd="0" parTransId="{C2D48AC5-0952-4010-8EA7-186EC328BF44}" sibTransId="{E553FE65-5022-427B-91B8-D949D9A0628B}"/>
    <dgm:cxn modelId="{F9ED7CDF-56C2-4B57-BAC6-ADC4EB4D39AA}" type="presParOf" srcId="{AB56E27F-3A98-4BC3-9245-8FD412732319}" destId="{C8E65261-2A9C-4116-B708-4997F2043FDF}" srcOrd="0" destOrd="0" presId="urn:microsoft.com/office/officeart/2005/8/layout/hList1"/>
    <dgm:cxn modelId="{AF3DF219-C60E-4F71-8D57-4BD7F705A3A4}" type="presParOf" srcId="{C8E65261-2A9C-4116-B708-4997F2043FDF}" destId="{6D7E109D-7312-446F-95F9-FEB316139BD6}" srcOrd="0" destOrd="0" presId="urn:microsoft.com/office/officeart/2005/8/layout/hList1"/>
    <dgm:cxn modelId="{751E106E-49CC-4C94-9C45-E12E29272373}" type="presParOf" srcId="{C8E65261-2A9C-4116-B708-4997F2043FDF}" destId="{7B4D341F-00ED-45A5-BF73-8046B8A46437}" srcOrd="1" destOrd="0" presId="urn:microsoft.com/office/officeart/2005/8/layout/hList1"/>
    <dgm:cxn modelId="{698273AC-0568-496B-974C-D24CBD16EF55}" type="presParOf" srcId="{AB56E27F-3A98-4BC3-9245-8FD412732319}" destId="{58A85DE2-9542-4904-AF97-0F2429B6AD26}" srcOrd="1" destOrd="0" presId="urn:microsoft.com/office/officeart/2005/8/layout/hList1"/>
    <dgm:cxn modelId="{715FC6EF-E800-484B-BE07-A48ED50CED07}" type="presParOf" srcId="{AB56E27F-3A98-4BC3-9245-8FD412732319}" destId="{D1232CE5-9AD5-4ED6-8F85-0A6232809FE1}" srcOrd="2" destOrd="0" presId="urn:microsoft.com/office/officeart/2005/8/layout/hList1"/>
    <dgm:cxn modelId="{C2FC9115-F3A6-4BF0-9C63-06EDC95C679A}" type="presParOf" srcId="{D1232CE5-9AD5-4ED6-8F85-0A6232809FE1}" destId="{8B63D2C3-5988-4C31-A1B0-20F3A7799BCA}" srcOrd="0" destOrd="0" presId="urn:microsoft.com/office/officeart/2005/8/layout/hList1"/>
    <dgm:cxn modelId="{7E202F3E-8378-4D74-9132-3A092782000C}" type="presParOf" srcId="{D1232CE5-9AD5-4ED6-8F85-0A6232809FE1}" destId="{CED8FC01-D032-466B-9FC6-BB9150392E81}" srcOrd="1" destOrd="0" presId="urn:microsoft.com/office/officeart/2005/8/layout/hList1"/>
    <dgm:cxn modelId="{3AF49273-C633-43F9-BBB9-0DD864F5D45A}" type="presParOf" srcId="{AB56E27F-3A98-4BC3-9245-8FD412732319}" destId="{3A17D643-D6AB-4FD6-BE9A-1A33F46DC95A}" srcOrd="3" destOrd="0" presId="urn:microsoft.com/office/officeart/2005/8/layout/hList1"/>
    <dgm:cxn modelId="{18F0CE3D-F4B4-44BB-8844-3132FCA8C880}" type="presParOf" srcId="{AB56E27F-3A98-4BC3-9245-8FD412732319}" destId="{2009FA50-571B-4185-9E59-A46505119314}" srcOrd="4" destOrd="0" presId="urn:microsoft.com/office/officeart/2005/8/layout/hList1"/>
    <dgm:cxn modelId="{D2B3A0C4-04A9-495D-8B4B-64B073DF8172}" type="presParOf" srcId="{2009FA50-571B-4185-9E59-A46505119314}" destId="{DCC2023D-B8BF-4038-8DBA-07A5A997D77D}" srcOrd="0" destOrd="0" presId="urn:microsoft.com/office/officeart/2005/8/layout/hList1"/>
    <dgm:cxn modelId="{C9356842-E739-41BD-8FE7-12A695EE2B92}" type="presParOf" srcId="{2009FA50-571B-4185-9E59-A46505119314}" destId="{3B75D609-D710-4287-AC42-D532AF664DB2}" srcOrd="1" destOrd="0" presId="urn:microsoft.com/office/officeart/2005/8/layout/hList1"/>
    <dgm:cxn modelId="{CEBE1BAF-B24E-452B-B187-CA0C34AAE722}" type="presParOf" srcId="{AB56E27F-3A98-4BC3-9245-8FD412732319}" destId="{6AE156E3-1606-4CB8-805E-41AE2CC9A04A}" srcOrd="5" destOrd="0" presId="urn:microsoft.com/office/officeart/2005/8/layout/hList1"/>
    <dgm:cxn modelId="{F45D6BDA-AD04-426E-B4CE-2948B31CCEBC}" type="presParOf" srcId="{AB56E27F-3A98-4BC3-9245-8FD412732319}" destId="{AC9BE44B-3A7F-4D4F-88CC-A78661709453}" srcOrd="6" destOrd="0" presId="urn:microsoft.com/office/officeart/2005/8/layout/hList1"/>
    <dgm:cxn modelId="{3E93D3B7-F3CC-481A-B8F6-7C20B46FF861}" type="presParOf" srcId="{AC9BE44B-3A7F-4D4F-88CC-A78661709453}" destId="{4B24EF5E-8AF5-496A-A5AB-1FDF93A8EE41}" srcOrd="0" destOrd="0" presId="urn:microsoft.com/office/officeart/2005/8/layout/hList1"/>
    <dgm:cxn modelId="{2BA2C2C3-FFBC-4A2D-8AD3-36F815B393B0}" type="presParOf" srcId="{AC9BE44B-3A7F-4D4F-88CC-A78661709453}" destId="{2921BE92-748E-4E7E-9B90-1DB2D9D796B3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9B94ED5-F978-4D3D-932C-139A2410E998}" type="doc">
      <dgm:prSet loTypeId="urn:microsoft.com/office/officeart/2005/8/layout/radial4" loCatId="relationship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CA"/>
        </a:p>
      </dgm:t>
    </dgm:pt>
    <dgm:pt modelId="{D537EB45-9AA7-43B9-9BE9-A853AA7B2B4A}">
      <dgm:prSet phldrT="[Text]" custT="1"/>
      <dgm:spPr/>
      <dgm:t>
        <a:bodyPr/>
        <a:lstStyle/>
        <a:p>
          <a:r>
            <a:rPr lang="en-CA" sz="1200" b="1" u="none" strike="noStrike" dirty="0" smtClean="0">
              <a:effectLst/>
            </a:rPr>
            <a:t>Environmental Protection</a:t>
          </a:r>
          <a:endParaRPr lang="en-CA" sz="1200" b="1" u="none" strike="noStrike" dirty="0">
            <a:effectLst/>
          </a:endParaRPr>
        </a:p>
      </dgm:t>
    </dgm:pt>
    <dgm:pt modelId="{EF24F3F2-1F5B-42C6-BAE2-4D43F69F57A0}" type="parTrans" cxnId="{71E6CF4C-AFB5-4D38-AE64-1DA0516B6FD8}">
      <dgm:prSet/>
      <dgm:spPr/>
      <dgm:t>
        <a:bodyPr/>
        <a:lstStyle/>
        <a:p>
          <a:endParaRPr lang="en-CA"/>
        </a:p>
      </dgm:t>
    </dgm:pt>
    <dgm:pt modelId="{37FB5AEA-8B2B-410D-88F7-1F7E835802EA}" type="sibTrans" cxnId="{71E6CF4C-AFB5-4D38-AE64-1DA0516B6FD8}">
      <dgm:prSet/>
      <dgm:spPr/>
      <dgm:t>
        <a:bodyPr/>
        <a:lstStyle/>
        <a:p>
          <a:endParaRPr lang="en-CA"/>
        </a:p>
      </dgm:t>
    </dgm:pt>
    <dgm:pt modelId="{04B3F419-0842-41BE-8908-372B5F1DF0A7}">
      <dgm:prSet phldrT="[Text]"/>
      <dgm:spPr/>
      <dgm:t>
        <a:bodyPr/>
        <a:lstStyle/>
        <a:p>
          <a:r>
            <a:rPr lang="en-CA" dirty="0" smtClean="0"/>
            <a:t>Oil and Gas</a:t>
          </a:r>
          <a:endParaRPr lang="en-CA" dirty="0"/>
        </a:p>
      </dgm:t>
    </dgm:pt>
    <dgm:pt modelId="{88CC4BE5-56D3-434F-B174-2950D140D894}" type="parTrans" cxnId="{825C7A01-08A3-436D-BDB3-74677AFF832E}">
      <dgm:prSet/>
      <dgm:spPr/>
      <dgm:t>
        <a:bodyPr/>
        <a:lstStyle/>
        <a:p>
          <a:endParaRPr lang="en-CA"/>
        </a:p>
      </dgm:t>
    </dgm:pt>
    <dgm:pt modelId="{91A3B675-7278-4964-8902-DD5017777ED2}" type="sibTrans" cxnId="{825C7A01-08A3-436D-BDB3-74677AFF832E}">
      <dgm:prSet/>
      <dgm:spPr/>
      <dgm:t>
        <a:bodyPr/>
        <a:lstStyle/>
        <a:p>
          <a:endParaRPr lang="en-CA"/>
        </a:p>
      </dgm:t>
    </dgm:pt>
    <dgm:pt modelId="{8AA5233A-3893-4DE7-995C-E87D2143C802}">
      <dgm:prSet phldrT="[Text]"/>
      <dgm:spPr/>
      <dgm:t>
        <a:bodyPr/>
        <a:lstStyle/>
        <a:p>
          <a:r>
            <a:rPr lang="en-CA" dirty="0" smtClean="0"/>
            <a:t>Electricity Producers</a:t>
          </a:r>
          <a:endParaRPr lang="en-CA" dirty="0"/>
        </a:p>
      </dgm:t>
    </dgm:pt>
    <dgm:pt modelId="{33D0275E-4ECF-42C7-B4C3-08496A780787}" type="parTrans" cxnId="{E4BBB507-C2B0-412B-8D6D-C868B8272495}">
      <dgm:prSet/>
      <dgm:spPr/>
      <dgm:t>
        <a:bodyPr/>
        <a:lstStyle/>
        <a:p>
          <a:endParaRPr lang="en-CA"/>
        </a:p>
      </dgm:t>
    </dgm:pt>
    <dgm:pt modelId="{889255F6-EC6C-4D02-9920-1FDEFD943B69}" type="sibTrans" cxnId="{E4BBB507-C2B0-412B-8D6D-C868B8272495}">
      <dgm:prSet/>
      <dgm:spPr/>
      <dgm:t>
        <a:bodyPr/>
        <a:lstStyle/>
        <a:p>
          <a:endParaRPr lang="en-CA"/>
        </a:p>
      </dgm:t>
    </dgm:pt>
    <dgm:pt modelId="{67C792E7-8D0B-4A2F-9C59-572917CEF1BD}">
      <dgm:prSet phldrT="[Text]"/>
      <dgm:spPr/>
      <dgm:t>
        <a:bodyPr/>
        <a:lstStyle/>
        <a:p>
          <a:r>
            <a:rPr lang="en-CA" smtClean="0"/>
            <a:t>Shippers</a:t>
          </a:r>
          <a:endParaRPr lang="en-CA" dirty="0"/>
        </a:p>
      </dgm:t>
    </dgm:pt>
    <dgm:pt modelId="{9CEB06C7-4592-436F-B4D8-39005859EC1D}" type="parTrans" cxnId="{929A2B66-0B5B-46A2-9448-FBEF56A2C496}">
      <dgm:prSet/>
      <dgm:spPr/>
      <dgm:t>
        <a:bodyPr/>
        <a:lstStyle/>
        <a:p>
          <a:endParaRPr lang="en-CA"/>
        </a:p>
      </dgm:t>
    </dgm:pt>
    <dgm:pt modelId="{B0A590D4-C2F0-4200-A921-8F9FED4006EB}" type="sibTrans" cxnId="{929A2B66-0B5B-46A2-9448-FBEF56A2C496}">
      <dgm:prSet/>
      <dgm:spPr/>
      <dgm:t>
        <a:bodyPr/>
        <a:lstStyle/>
        <a:p>
          <a:endParaRPr lang="en-CA"/>
        </a:p>
      </dgm:t>
    </dgm:pt>
    <dgm:pt modelId="{D1BD1E53-B53E-4C06-AB65-2721423CFC2E}">
      <dgm:prSet phldrT="[Text]"/>
      <dgm:spPr/>
      <dgm:t>
        <a:bodyPr/>
        <a:lstStyle/>
        <a:p>
          <a:r>
            <a:rPr lang="en-CA" dirty="0" smtClean="0"/>
            <a:t>Vehicle Manufacturers</a:t>
          </a:r>
          <a:endParaRPr lang="en-CA" dirty="0"/>
        </a:p>
      </dgm:t>
    </dgm:pt>
    <dgm:pt modelId="{348BBCAA-C47B-4AFB-AD19-30F8899ABFA8}" type="parTrans" cxnId="{68F5CECF-90DE-4B4F-B162-8E1585A5A8AC}">
      <dgm:prSet/>
      <dgm:spPr/>
      <dgm:t>
        <a:bodyPr/>
        <a:lstStyle/>
        <a:p>
          <a:endParaRPr lang="en-CA"/>
        </a:p>
      </dgm:t>
    </dgm:pt>
    <dgm:pt modelId="{30BCF82B-4905-4B26-B377-AF1AF8884879}" type="sibTrans" cxnId="{68F5CECF-90DE-4B4F-B162-8E1585A5A8AC}">
      <dgm:prSet/>
      <dgm:spPr/>
      <dgm:t>
        <a:bodyPr/>
        <a:lstStyle/>
        <a:p>
          <a:endParaRPr lang="en-CA"/>
        </a:p>
      </dgm:t>
    </dgm:pt>
    <dgm:pt modelId="{B1A8CA6E-0B09-44A0-894B-1DECBF2A34B3}" type="pres">
      <dgm:prSet presAssocID="{F9B94ED5-F978-4D3D-932C-139A2410E998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CA"/>
        </a:p>
      </dgm:t>
    </dgm:pt>
    <dgm:pt modelId="{7BC67CD7-2427-4B4A-BD7C-208F75586A65}" type="pres">
      <dgm:prSet presAssocID="{D537EB45-9AA7-43B9-9BE9-A853AA7B2B4A}" presName="centerShape" presStyleLbl="node0" presStyleIdx="0" presStyleCnt="1" custScaleX="137174" custScaleY="134436" custLinFactNeighborX="0" custLinFactNeighborY="-25232"/>
      <dgm:spPr/>
      <dgm:t>
        <a:bodyPr/>
        <a:lstStyle/>
        <a:p>
          <a:endParaRPr lang="en-CA"/>
        </a:p>
      </dgm:t>
    </dgm:pt>
    <dgm:pt modelId="{DF5B7458-1486-4230-A662-32B4B4DFC172}" type="pres">
      <dgm:prSet presAssocID="{88CC4BE5-56D3-434F-B174-2950D140D894}" presName="parTrans" presStyleLbl="bgSibTrans2D1" presStyleIdx="0" presStyleCnt="4"/>
      <dgm:spPr/>
      <dgm:t>
        <a:bodyPr/>
        <a:lstStyle/>
        <a:p>
          <a:endParaRPr lang="en-CA"/>
        </a:p>
      </dgm:t>
    </dgm:pt>
    <dgm:pt modelId="{C9F9D99E-2CC1-4E64-A7A5-E64D92219DCD}" type="pres">
      <dgm:prSet presAssocID="{04B3F419-0842-41BE-8908-372B5F1DF0A7}" presName="node" presStyleLbl="node1" presStyleIdx="0" presStyleCnt="4" custRadScaleRad="102654" custRadScaleInc="-52856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9A96F864-5319-4B82-89B8-B9FF63649290}" type="pres">
      <dgm:prSet presAssocID="{33D0275E-4ECF-42C7-B4C3-08496A780787}" presName="parTrans" presStyleLbl="bgSibTrans2D1" presStyleIdx="1" presStyleCnt="4"/>
      <dgm:spPr/>
      <dgm:t>
        <a:bodyPr/>
        <a:lstStyle/>
        <a:p>
          <a:endParaRPr lang="en-CA"/>
        </a:p>
      </dgm:t>
    </dgm:pt>
    <dgm:pt modelId="{28B56BED-5F77-4B60-8DB0-A7F136139AE1}" type="pres">
      <dgm:prSet presAssocID="{8AA5233A-3893-4DE7-995C-E87D2143C802}" presName="node" presStyleLbl="node1" presStyleIdx="1" presStyleCnt="4" custRadScaleRad="155383" custRadScaleInc="-20118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B27D5E97-4723-4EEB-91F2-A9C714749B5A}" type="pres">
      <dgm:prSet presAssocID="{9CEB06C7-4592-436F-B4D8-39005859EC1D}" presName="parTrans" presStyleLbl="bgSibTrans2D1" presStyleIdx="2" presStyleCnt="4"/>
      <dgm:spPr/>
      <dgm:t>
        <a:bodyPr/>
        <a:lstStyle/>
        <a:p>
          <a:endParaRPr lang="en-CA"/>
        </a:p>
      </dgm:t>
    </dgm:pt>
    <dgm:pt modelId="{8567189C-D2F3-4948-A7B0-E094DC502147}" type="pres">
      <dgm:prSet presAssocID="{67C792E7-8D0B-4A2F-9C59-572917CEF1BD}" presName="node" presStyleLbl="node1" presStyleIdx="2" presStyleCnt="4" custRadScaleRad="151008" custRadScaleInc="21890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FBFB4373-4FC2-42F6-89D6-34D56A24C2CA}" type="pres">
      <dgm:prSet presAssocID="{348BBCAA-C47B-4AFB-AD19-30F8899ABFA8}" presName="parTrans" presStyleLbl="bgSibTrans2D1" presStyleIdx="3" presStyleCnt="4"/>
      <dgm:spPr/>
      <dgm:t>
        <a:bodyPr/>
        <a:lstStyle/>
        <a:p>
          <a:endParaRPr lang="en-CA"/>
        </a:p>
      </dgm:t>
    </dgm:pt>
    <dgm:pt modelId="{9495B07F-94E1-4457-993E-4C61F2082E4E}" type="pres">
      <dgm:prSet presAssocID="{D1BD1E53-B53E-4C06-AB65-2721423CFC2E}" presName="node" presStyleLbl="node1" presStyleIdx="3" presStyleCnt="4" custRadScaleRad="93381" custRadScaleInc="61504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</dgm:ptLst>
  <dgm:cxnLst>
    <dgm:cxn modelId="{29C3FCE0-D8F3-4E06-AD19-25226DB1EADC}" type="presOf" srcId="{348BBCAA-C47B-4AFB-AD19-30F8899ABFA8}" destId="{FBFB4373-4FC2-42F6-89D6-34D56A24C2CA}" srcOrd="0" destOrd="0" presId="urn:microsoft.com/office/officeart/2005/8/layout/radial4"/>
    <dgm:cxn modelId="{60E8034A-D7B0-4B50-A725-189E338A407F}" type="presOf" srcId="{04B3F419-0842-41BE-8908-372B5F1DF0A7}" destId="{C9F9D99E-2CC1-4E64-A7A5-E64D92219DCD}" srcOrd="0" destOrd="0" presId="urn:microsoft.com/office/officeart/2005/8/layout/radial4"/>
    <dgm:cxn modelId="{3704FC8D-E79B-4778-905B-7403CCDDE257}" type="presOf" srcId="{88CC4BE5-56D3-434F-B174-2950D140D894}" destId="{DF5B7458-1486-4230-A662-32B4B4DFC172}" srcOrd="0" destOrd="0" presId="urn:microsoft.com/office/officeart/2005/8/layout/radial4"/>
    <dgm:cxn modelId="{D9148044-18E4-44CA-AE1D-BE52FC466D2E}" type="presOf" srcId="{8AA5233A-3893-4DE7-995C-E87D2143C802}" destId="{28B56BED-5F77-4B60-8DB0-A7F136139AE1}" srcOrd="0" destOrd="0" presId="urn:microsoft.com/office/officeart/2005/8/layout/radial4"/>
    <dgm:cxn modelId="{7131EE7B-BC58-4E97-B31D-79E0B91A9579}" type="presOf" srcId="{D1BD1E53-B53E-4C06-AB65-2721423CFC2E}" destId="{9495B07F-94E1-4457-993E-4C61F2082E4E}" srcOrd="0" destOrd="0" presId="urn:microsoft.com/office/officeart/2005/8/layout/radial4"/>
    <dgm:cxn modelId="{C4B34C90-B20B-4C5C-AFD8-729B4FABBC4E}" type="presOf" srcId="{67C792E7-8D0B-4A2F-9C59-572917CEF1BD}" destId="{8567189C-D2F3-4948-A7B0-E094DC502147}" srcOrd="0" destOrd="0" presId="urn:microsoft.com/office/officeart/2005/8/layout/radial4"/>
    <dgm:cxn modelId="{73E67969-07C9-4BBB-A998-2EB41542C212}" type="presOf" srcId="{F9B94ED5-F978-4D3D-932C-139A2410E998}" destId="{B1A8CA6E-0B09-44A0-894B-1DECBF2A34B3}" srcOrd="0" destOrd="0" presId="urn:microsoft.com/office/officeart/2005/8/layout/radial4"/>
    <dgm:cxn modelId="{5DD12D96-BE8B-4C72-AA90-A6E995DEBD1E}" type="presOf" srcId="{33D0275E-4ECF-42C7-B4C3-08496A780787}" destId="{9A96F864-5319-4B82-89B8-B9FF63649290}" srcOrd="0" destOrd="0" presId="urn:microsoft.com/office/officeart/2005/8/layout/radial4"/>
    <dgm:cxn modelId="{3F3535B3-570C-4940-BD09-9E7C8E9CCEC8}" type="presOf" srcId="{D537EB45-9AA7-43B9-9BE9-A853AA7B2B4A}" destId="{7BC67CD7-2427-4B4A-BD7C-208F75586A65}" srcOrd="0" destOrd="0" presId="urn:microsoft.com/office/officeart/2005/8/layout/radial4"/>
    <dgm:cxn modelId="{825C7A01-08A3-436D-BDB3-74677AFF832E}" srcId="{D537EB45-9AA7-43B9-9BE9-A853AA7B2B4A}" destId="{04B3F419-0842-41BE-8908-372B5F1DF0A7}" srcOrd="0" destOrd="0" parTransId="{88CC4BE5-56D3-434F-B174-2950D140D894}" sibTransId="{91A3B675-7278-4964-8902-DD5017777ED2}"/>
    <dgm:cxn modelId="{929A2B66-0B5B-46A2-9448-FBEF56A2C496}" srcId="{D537EB45-9AA7-43B9-9BE9-A853AA7B2B4A}" destId="{67C792E7-8D0B-4A2F-9C59-572917CEF1BD}" srcOrd="2" destOrd="0" parTransId="{9CEB06C7-4592-436F-B4D8-39005859EC1D}" sibTransId="{B0A590D4-C2F0-4200-A921-8F9FED4006EB}"/>
    <dgm:cxn modelId="{67CE8108-FC3D-444A-9730-2EE23E1A2DC2}" type="presOf" srcId="{9CEB06C7-4592-436F-B4D8-39005859EC1D}" destId="{B27D5E97-4723-4EEB-91F2-A9C714749B5A}" srcOrd="0" destOrd="0" presId="urn:microsoft.com/office/officeart/2005/8/layout/radial4"/>
    <dgm:cxn modelId="{E4BBB507-C2B0-412B-8D6D-C868B8272495}" srcId="{D537EB45-9AA7-43B9-9BE9-A853AA7B2B4A}" destId="{8AA5233A-3893-4DE7-995C-E87D2143C802}" srcOrd="1" destOrd="0" parTransId="{33D0275E-4ECF-42C7-B4C3-08496A780787}" sibTransId="{889255F6-EC6C-4D02-9920-1FDEFD943B69}"/>
    <dgm:cxn modelId="{68F5CECF-90DE-4B4F-B162-8E1585A5A8AC}" srcId="{D537EB45-9AA7-43B9-9BE9-A853AA7B2B4A}" destId="{D1BD1E53-B53E-4C06-AB65-2721423CFC2E}" srcOrd="3" destOrd="0" parTransId="{348BBCAA-C47B-4AFB-AD19-30F8899ABFA8}" sibTransId="{30BCF82B-4905-4B26-B377-AF1AF8884879}"/>
    <dgm:cxn modelId="{71E6CF4C-AFB5-4D38-AE64-1DA0516B6FD8}" srcId="{F9B94ED5-F978-4D3D-932C-139A2410E998}" destId="{D537EB45-9AA7-43B9-9BE9-A853AA7B2B4A}" srcOrd="0" destOrd="0" parTransId="{EF24F3F2-1F5B-42C6-BAE2-4D43F69F57A0}" sibTransId="{37FB5AEA-8B2B-410D-88F7-1F7E835802EA}"/>
    <dgm:cxn modelId="{9B863A23-84B1-44FB-934D-41267CD50275}" type="presParOf" srcId="{B1A8CA6E-0B09-44A0-894B-1DECBF2A34B3}" destId="{7BC67CD7-2427-4B4A-BD7C-208F75586A65}" srcOrd="0" destOrd="0" presId="urn:microsoft.com/office/officeart/2005/8/layout/radial4"/>
    <dgm:cxn modelId="{E0BFAED9-5040-4555-9CE1-7C43353BC7E0}" type="presParOf" srcId="{B1A8CA6E-0B09-44A0-894B-1DECBF2A34B3}" destId="{DF5B7458-1486-4230-A662-32B4B4DFC172}" srcOrd="1" destOrd="0" presId="urn:microsoft.com/office/officeart/2005/8/layout/radial4"/>
    <dgm:cxn modelId="{B10206A8-AADC-496D-98A3-CA37C7D47FA3}" type="presParOf" srcId="{B1A8CA6E-0B09-44A0-894B-1DECBF2A34B3}" destId="{C9F9D99E-2CC1-4E64-A7A5-E64D92219DCD}" srcOrd="2" destOrd="0" presId="urn:microsoft.com/office/officeart/2005/8/layout/radial4"/>
    <dgm:cxn modelId="{1396289D-2E41-466B-A02E-7B370421B8FC}" type="presParOf" srcId="{B1A8CA6E-0B09-44A0-894B-1DECBF2A34B3}" destId="{9A96F864-5319-4B82-89B8-B9FF63649290}" srcOrd="3" destOrd="0" presId="urn:microsoft.com/office/officeart/2005/8/layout/radial4"/>
    <dgm:cxn modelId="{35FB4E43-140B-4AF7-AB4C-4536602EE5D3}" type="presParOf" srcId="{B1A8CA6E-0B09-44A0-894B-1DECBF2A34B3}" destId="{28B56BED-5F77-4B60-8DB0-A7F136139AE1}" srcOrd="4" destOrd="0" presId="urn:microsoft.com/office/officeart/2005/8/layout/radial4"/>
    <dgm:cxn modelId="{E29AA0EE-E7D8-4C95-B2E7-336638467E94}" type="presParOf" srcId="{B1A8CA6E-0B09-44A0-894B-1DECBF2A34B3}" destId="{B27D5E97-4723-4EEB-91F2-A9C714749B5A}" srcOrd="5" destOrd="0" presId="urn:microsoft.com/office/officeart/2005/8/layout/radial4"/>
    <dgm:cxn modelId="{40BE109C-106E-4D05-98D7-38ED903CFBC5}" type="presParOf" srcId="{B1A8CA6E-0B09-44A0-894B-1DECBF2A34B3}" destId="{8567189C-D2F3-4948-A7B0-E094DC502147}" srcOrd="6" destOrd="0" presId="urn:microsoft.com/office/officeart/2005/8/layout/radial4"/>
    <dgm:cxn modelId="{773E6EC9-FD2A-411E-9609-D5960E7A18DF}" type="presParOf" srcId="{B1A8CA6E-0B09-44A0-894B-1DECBF2A34B3}" destId="{FBFB4373-4FC2-42F6-89D6-34D56A24C2CA}" srcOrd="7" destOrd="0" presId="urn:microsoft.com/office/officeart/2005/8/layout/radial4"/>
    <dgm:cxn modelId="{2F1D6DBA-7007-42F7-9B10-096A82E44DF7}" type="presParOf" srcId="{B1A8CA6E-0B09-44A0-894B-1DECBF2A34B3}" destId="{9495B07F-94E1-4457-993E-4C61F2082E4E}" srcOrd="8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9B94ED5-F978-4D3D-932C-139A2410E998}" type="doc">
      <dgm:prSet loTypeId="urn:microsoft.com/office/officeart/2005/8/layout/radial4" loCatId="relationship" qsTypeId="urn:microsoft.com/office/officeart/2005/8/quickstyle/simple4" qsCatId="simple" csTypeId="urn:microsoft.com/office/officeart/2005/8/colors/accent3_2" csCatId="accent3" phldr="1"/>
      <dgm:spPr/>
      <dgm:t>
        <a:bodyPr/>
        <a:lstStyle/>
        <a:p>
          <a:endParaRPr lang="en-CA"/>
        </a:p>
      </dgm:t>
    </dgm:pt>
    <dgm:pt modelId="{D537EB45-9AA7-43B9-9BE9-A853AA7B2B4A}">
      <dgm:prSet phldrT="[Text]" custT="1"/>
      <dgm:spPr/>
      <dgm:t>
        <a:bodyPr/>
        <a:lstStyle/>
        <a:p>
          <a:r>
            <a:rPr lang="en-CA" sz="1200" b="1" dirty="0" smtClean="0">
              <a:effectLst/>
            </a:rPr>
            <a:t>Health Research</a:t>
          </a:r>
          <a:endParaRPr lang="en-CA" sz="1200" b="1" dirty="0">
            <a:effectLst/>
          </a:endParaRPr>
        </a:p>
      </dgm:t>
    </dgm:pt>
    <dgm:pt modelId="{EF24F3F2-1F5B-42C6-BAE2-4D43F69F57A0}" type="parTrans" cxnId="{71E6CF4C-AFB5-4D38-AE64-1DA0516B6FD8}">
      <dgm:prSet/>
      <dgm:spPr/>
      <dgm:t>
        <a:bodyPr/>
        <a:lstStyle/>
        <a:p>
          <a:endParaRPr lang="en-CA"/>
        </a:p>
      </dgm:t>
    </dgm:pt>
    <dgm:pt modelId="{37FB5AEA-8B2B-410D-88F7-1F7E835802EA}" type="sibTrans" cxnId="{71E6CF4C-AFB5-4D38-AE64-1DA0516B6FD8}">
      <dgm:prSet/>
      <dgm:spPr/>
      <dgm:t>
        <a:bodyPr/>
        <a:lstStyle/>
        <a:p>
          <a:endParaRPr lang="en-CA"/>
        </a:p>
      </dgm:t>
    </dgm:pt>
    <dgm:pt modelId="{67C792E7-8D0B-4A2F-9C59-572917CEF1BD}">
      <dgm:prSet phldrT="[Text]"/>
      <dgm:spPr/>
      <dgm:t>
        <a:bodyPr/>
        <a:lstStyle/>
        <a:p>
          <a:r>
            <a:rPr lang="en-CA" dirty="0" smtClean="0"/>
            <a:t>Health Care Services</a:t>
          </a:r>
          <a:endParaRPr lang="en-CA" dirty="0"/>
        </a:p>
      </dgm:t>
    </dgm:pt>
    <dgm:pt modelId="{9CEB06C7-4592-436F-B4D8-39005859EC1D}" type="parTrans" cxnId="{929A2B66-0B5B-46A2-9448-FBEF56A2C496}">
      <dgm:prSet/>
      <dgm:spPr/>
      <dgm:t>
        <a:bodyPr/>
        <a:lstStyle/>
        <a:p>
          <a:endParaRPr lang="en-CA"/>
        </a:p>
      </dgm:t>
    </dgm:pt>
    <dgm:pt modelId="{B0A590D4-C2F0-4200-A921-8F9FED4006EB}" type="sibTrans" cxnId="{929A2B66-0B5B-46A2-9448-FBEF56A2C496}">
      <dgm:prSet/>
      <dgm:spPr/>
      <dgm:t>
        <a:bodyPr/>
        <a:lstStyle/>
        <a:p>
          <a:endParaRPr lang="en-CA"/>
        </a:p>
      </dgm:t>
    </dgm:pt>
    <dgm:pt modelId="{D1BD1E53-B53E-4C06-AB65-2721423CFC2E}">
      <dgm:prSet phldrT="[Text]"/>
      <dgm:spPr/>
      <dgm:t>
        <a:bodyPr/>
        <a:lstStyle/>
        <a:p>
          <a:r>
            <a:rPr lang="en-CA" smtClean="0"/>
            <a:t>Pharmaceutical</a:t>
          </a:r>
          <a:endParaRPr lang="en-CA" dirty="0"/>
        </a:p>
      </dgm:t>
    </dgm:pt>
    <dgm:pt modelId="{348BBCAA-C47B-4AFB-AD19-30F8899ABFA8}" type="parTrans" cxnId="{68F5CECF-90DE-4B4F-B162-8E1585A5A8AC}">
      <dgm:prSet/>
      <dgm:spPr/>
      <dgm:t>
        <a:bodyPr/>
        <a:lstStyle/>
        <a:p>
          <a:endParaRPr lang="en-CA"/>
        </a:p>
      </dgm:t>
    </dgm:pt>
    <dgm:pt modelId="{30BCF82B-4905-4B26-B377-AF1AF8884879}" type="sibTrans" cxnId="{68F5CECF-90DE-4B4F-B162-8E1585A5A8AC}">
      <dgm:prSet/>
      <dgm:spPr/>
      <dgm:t>
        <a:bodyPr/>
        <a:lstStyle/>
        <a:p>
          <a:endParaRPr lang="en-CA"/>
        </a:p>
      </dgm:t>
    </dgm:pt>
    <dgm:pt modelId="{B1A8CA6E-0B09-44A0-894B-1DECBF2A34B3}" type="pres">
      <dgm:prSet presAssocID="{F9B94ED5-F978-4D3D-932C-139A2410E998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CA"/>
        </a:p>
      </dgm:t>
    </dgm:pt>
    <dgm:pt modelId="{7BC67CD7-2427-4B4A-BD7C-208F75586A65}" type="pres">
      <dgm:prSet presAssocID="{D537EB45-9AA7-43B9-9BE9-A853AA7B2B4A}" presName="centerShape" presStyleLbl="node0" presStyleIdx="0" presStyleCnt="1" custScaleX="105611" custScaleY="103503"/>
      <dgm:spPr/>
      <dgm:t>
        <a:bodyPr/>
        <a:lstStyle/>
        <a:p>
          <a:endParaRPr lang="en-CA"/>
        </a:p>
      </dgm:t>
    </dgm:pt>
    <dgm:pt modelId="{B27D5E97-4723-4EEB-91F2-A9C714749B5A}" type="pres">
      <dgm:prSet presAssocID="{9CEB06C7-4592-436F-B4D8-39005859EC1D}" presName="parTrans" presStyleLbl="bgSibTrans2D1" presStyleIdx="0" presStyleCnt="2"/>
      <dgm:spPr/>
      <dgm:t>
        <a:bodyPr/>
        <a:lstStyle/>
        <a:p>
          <a:endParaRPr lang="en-CA"/>
        </a:p>
      </dgm:t>
    </dgm:pt>
    <dgm:pt modelId="{8567189C-D2F3-4948-A7B0-E094DC502147}" type="pres">
      <dgm:prSet presAssocID="{67C792E7-8D0B-4A2F-9C59-572917CEF1BD}" presName="node" presStyleLbl="node1" presStyleIdx="0" presStyleCnt="2" custScaleX="91457" custScaleY="84559" custRadScaleRad="102357" custRadScaleInc="14590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FBFB4373-4FC2-42F6-89D6-34D56A24C2CA}" type="pres">
      <dgm:prSet presAssocID="{348BBCAA-C47B-4AFB-AD19-30F8899ABFA8}" presName="parTrans" presStyleLbl="bgSibTrans2D1" presStyleIdx="1" presStyleCnt="2"/>
      <dgm:spPr/>
      <dgm:t>
        <a:bodyPr/>
        <a:lstStyle/>
        <a:p>
          <a:endParaRPr lang="en-CA"/>
        </a:p>
      </dgm:t>
    </dgm:pt>
    <dgm:pt modelId="{9495B07F-94E1-4457-993E-4C61F2082E4E}" type="pres">
      <dgm:prSet presAssocID="{D1BD1E53-B53E-4C06-AB65-2721423CFC2E}" presName="node" presStyleLbl="node1" presStyleIdx="1" presStyleCnt="2" custScaleX="87648" custScaleY="84558" custRadScaleRad="101075" custRadScaleInc="-694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</dgm:ptLst>
  <dgm:cxnLst>
    <dgm:cxn modelId="{019F8119-2FF6-4B01-9B22-77213F92E072}" type="presOf" srcId="{D537EB45-9AA7-43B9-9BE9-A853AA7B2B4A}" destId="{7BC67CD7-2427-4B4A-BD7C-208F75586A65}" srcOrd="0" destOrd="0" presId="urn:microsoft.com/office/officeart/2005/8/layout/radial4"/>
    <dgm:cxn modelId="{E17AC0F3-0B42-4D95-B527-B917D9354DCC}" type="presOf" srcId="{F9B94ED5-F978-4D3D-932C-139A2410E998}" destId="{B1A8CA6E-0B09-44A0-894B-1DECBF2A34B3}" srcOrd="0" destOrd="0" presId="urn:microsoft.com/office/officeart/2005/8/layout/radial4"/>
    <dgm:cxn modelId="{3197FA35-6EE6-4B82-A71E-B9588FAB7C18}" type="presOf" srcId="{D1BD1E53-B53E-4C06-AB65-2721423CFC2E}" destId="{9495B07F-94E1-4457-993E-4C61F2082E4E}" srcOrd="0" destOrd="0" presId="urn:microsoft.com/office/officeart/2005/8/layout/radial4"/>
    <dgm:cxn modelId="{D49A56BF-7ED6-4186-A20F-8B60F4FFAA7E}" type="presOf" srcId="{348BBCAA-C47B-4AFB-AD19-30F8899ABFA8}" destId="{FBFB4373-4FC2-42F6-89D6-34D56A24C2CA}" srcOrd="0" destOrd="0" presId="urn:microsoft.com/office/officeart/2005/8/layout/radial4"/>
    <dgm:cxn modelId="{929A2B66-0B5B-46A2-9448-FBEF56A2C496}" srcId="{D537EB45-9AA7-43B9-9BE9-A853AA7B2B4A}" destId="{67C792E7-8D0B-4A2F-9C59-572917CEF1BD}" srcOrd="0" destOrd="0" parTransId="{9CEB06C7-4592-436F-B4D8-39005859EC1D}" sibTransId="{B0A590D4-C2F0-4200-A921-8F9FED4006EB}"/>
    <dgm:cxn modelId="{CAFDA72A-3A56-41A8-9124-D45A5F646EA2}" type="presOf" srcId="{9CEB06C7-4592-436F-B4D8-39005859EC1D}" destId="{B27D5E97-4723-4EEB-91F2-A9C714749B5A}" srcOrd="0" destOrd="0" presId="urn:microsoft.com/office/officeart/2005/8/layout/radial4"/>
    <dgm:cxn modelId="{68F5CECF-90DE-4B4F-B162-8E1585A5A8AC}" srcId="{D537EB45-9AA7-43B9-9BE9-A853AA7B2B4A}" destId="{D1BD1E53-B53E-4C06-AB65-2721423CFC2E}" srcOrd="1" destOrd="0" parTransId="{348BBCAA-C47B-4AFB-AD19-30F8899ABFA8}" sibTransId="{30BCF82B-4905-4B26-B377-AF1AF8884879}"/>
    <dgm:cxn modelId="{71E6CF4C-AFB5-4D38-AE64-1DA0516B6FD8}" srcId="{F9B94ED5-F978-4D3D-932C-139A2410E998}" destId="{D537EB45-9AA7-43B9-9BE9-A853AA7B2B4A}" srcOrd="0" destOrd="0" parTransId="{EF24F3F2-1F5B-42C6-BAE2-4D43F69F57A0}" sibTransId="{37FB5AEA-8B2B-410D-88F7-1F7E835802EA}"/>
    <dgm:cxn modelId="{82608E1D-42DC-46C9-9238-816B51C0B97A}" type="presOf" srcId="{67C792E7-8D0B-4A2F-9C59-572917CEF1BD}" destId="{8567189C-D2F3-4948-A7B0-E094DC502147}" srcOrd="0" destOrd="0" presId="urn:microsoft.com/office/officeart/2005/8/layout/radial4"/>
    <dgm:cxn modelId="{B3118F3C-6EAC-47E4-A476-3CA2962FDD40}" type="presParOf" srcId="{B1A8CA6E-0B09-44A0-894B-1DECBF2A34B3}" destId="{7BC67CD7-2427-4B4A-BD7C-208F75586A65}" srcOrd="0" destOrd="0" presId="urn:microsoft.com/office/officeart/2005/8/layout/radial4"/>
    <dgm:cxn modelId="{83BE16FC-DFEB-49C2-BDC1-530C08591074}" type="presParOf" srcId="{B1A8CA6E-0B09-44A0-894B-1DECBF2A34B3}" destId="{B27D5E97-4723-4EEB-91F2-A9C714749B5A}" srcOrd="1" destOrd="0" presId="urn:microsoft.com/office/officeart/2005/8/layout/radial4"/>
    <dgm:cxn modelId="{438F941A-C779-47C3-8801-959E40B3B741}" type="presParOf" srcId="{B1A8CA6E-0B09-44A0-894B-1DECBF2A34B3}" destId="{8567189C-D2F3-4948-A7B0-E094DC502147}" srcOrd="2" destOrd="0" presId="urn:microsoft.com/office/officeart/2005/8/layout/radial4"/>
    <dgm:cxn modelId="{4AFC2F5D-71F7-4814-A707-720C7A175EBE}" type="presParOf" srcId="{B1A8CA6E-0B09-44A0-894B-1DECBF2A34B3}" destId="{FBFB4373-4FC2-42F6-89D6-34D56A24C2CA}" srcOrd="3" destOrd="0" presId="urn:microsoft.com/office/officeart/2005/8/layout/radial4"/>
    <dgm:cxn modelId="{0EC018A6-F0D1-45A0-AD5E-DA949FB89A0A}" type="presParOf" srcId="{B1A8CA6E-0B09-44A0-894B-1DECBF2A34B3}" destId="{9495B07F-94E1-4457-993E-4C61F2082E4E}" srcOrd="4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xmlns="" relId="rId12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9B94ED5-F978-4D3D-932C-139A2410E998}" type="doc">
      <dgm:prSet loTypeId="urn:microsoft.com/office/officeart/2005/8/layout/radial4" loCatId="relationship" qsTypeId="urn:microsoft.com/office/officeart/2005/8/quickstyle/simple4" qsCatId="simple" csTypeId="urn:microsoft.com/office/officeart/2005/8/colors/accent2_2" csCatId="accent2" phldr="1"/>
      <dgm:spPr/>
      <dgm:t>
        <a:bodyPr/>
        <a:lstStyle/>
        <a:p>
          <a:endParaRPr lang="en-CA"/>
        </a:p>
      </dgm:t>
    </dgm:pt>
    <dgm:pt modelId="{D537EB45-9AA7-43B9-9BE9-A853AA7B2B4A}">
      <dgm:prSet phldrT="[Text]" custT="1"/>
      <dgm:spPr/>
      <dgm:t>
        <a:bodyPr/>
        <a:lstStyle/>
        <a:p>
          <a:r>
            <a:rPr lang="en-CA" sz="1200" b="1" dirty="0" smtClean="0">
              <a:effectLst/>
            </a:rPr>
            <a:t>Promoting Active Living</a:t>
          </a:r>
        </a:p>
      </dgm:t>
    </dgm:pt>
    <dgm:pt modelId="{EF24F3F2-1F5B-42C6-BAE2-4D43F69F57A0}" type="parTrans" cxnId="{71E6CF4C-AFB5-4D38-AE64-1DA0516B6FD8}">
      <dgm:prSet/>
      <dgm:spPr/>
      <dgm:t>
        <a:bodyPr/>
        <a:lstStyle/>
        <a:p>
          <a:endParaRPr lang="en-CA"/>
        </a:p>
      </dgm:t>
    </dgm:pt>
    <dgm:pt modelId="{37FB5AEA-8B2B-410D-88F7-1F7E835802EA}" type="sibTrans" cxnId="{71E6CF4C-AFB5-4D38-AE64-1DA0516B6FD8}">
      <dgm:prSet/>
      <dgm:spPr/>
      <dgm:t>
        <a:bodyPr/>
        <a:lstStyle/>
        <a:p>
          <a:endParaRPr lang="en-CA"/>
        </a:p>
      </dgm:t>
    </dgm:pt>
    <dgm:pt modelId="{67C792E7-8D0B-4A2F-9C59-572917CEF1BD}">
      <dgm:prSet phldrT="[Text]" custT="1"/>
      <dgm:spPr/>
      <dgm:t>
        <a:bodyPr/>
        <a:lstStyle/>
        <a:p>
          <a:r>
            <a:rPr lang="en-CA" sz="1100" dirty="0" smtClean="0"/>
            <a:t>Grocery</a:t>
          </a:r>
          <a:endParaRPr lang="en-CA" sz="1100" dirty="0"/>
        </a:p>
      </dgm:t>
    </dgm:pt>
    <dgm:pt modelId="{9CEB06C7-4592-436F-B4D8-39005859EC1D}" type="parTrans" cxnId="{929A2B66-0B5B-46A2-9448-FBEF56A2C496}">
      <dgm:prSet/>
      <dgm:spPr/>
      <dgm:t>
        <a:bodyPr/>
        <a:lstStyle/>
        <a:p>
          <a:endParaRPr lang="en-CA"/>
        </a:p>
      </dgm:t>
    </dgm:pt>
    <dgm:pt modelId="{B0A590D4-C2F0-4200-A921-8F9FED4006EB}" type="sibTrans" cxnId="{929A2B66-0B5B-46A2-9448-FBEF56A2C496}">
      <dgm:prSet/>
      <dgm:spPr/>
      <dgm:t>
        <a:bodyPr/>
        <a:lstStyle/>
        <a:p>
          <a:endParaRPr lang="en-CA"/>
        </a:p>
      </dgm:t>
    </dgm:pt>
    <dgm:pt modelId="{D1BD1E53-B53E-4C06-AB65-2721423CFC2E}">
      <dgm:prSet phldrT="[Text]" custT="1"/>
      <dgm:spPr/>
      <dgm:t>
        <a:bodyPr/>
        <a:lstStyle/>
        <a:p>
          <a:r>
            <a:rPr lang="en-CA" sz="1100" smtClean="0"/>
            <a:t>Food and Beverage</a:t>
          </a:r>
          <a:endParaRPr lang="en-CA" sz="1100" dirty="0"/>
        </a:p>
      </dgm:t>
    </dgm:pt>
    <dgm:pt modelId="{348BBCAA-C47B-4AFB-AD19-30F8899ABFA8}" type="parTrans" cxnId="{68F5CECF-90DE-4B4F-B162-8E1585A5A8AC}">
      <dgm:prSet/>
      <dgm:spPr/>
      <dgm:t>
        <a:bodyPr/>
        <a:lstStyle/>
        <a:p>
          <a:endParaRPr lang="en-CA"/>
        </a:p>
      </dgm:t>
    </dgm:pt>
    <dgm:pt modelId="{30BCF82B-4905-4B26-B377-AF1AF8884879}" type="sibTrans" cxnId="{68F5CECF-90DE-4B4F-B162-8E1585A5A8AC}">
      <dgm:prSet/>
      <dgm:spPr/>
      <dgm:t>
        <a:bodyPr/>
        <a:lstStyle/>
        <a:p>
          <a:endParaRPr lang="en-CA"/>
        </a:p>
      </dgm:t>
    </dgm:pt>
    <dgm:pt modelId="{B1A8CA6E-0B09-44A0-894B-1DECBF2A34B3}" type="pres">
      <dgm:prSet presAssocID="{F9B94ED5-F978-4D3D-932C-139A2410E998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CA"/>
        </a:p>
      </dgm:t>
    </dgm:pt>
    <dgm:pt modelId="{7BC67CD7-2427-4B4A-BD7C-208F75586A65}" type="pres">
      <dgm:prSet presAssocID="{D537EB45-9AA7-43B9-9BE9-A853AA7B2B4A}" presName="centerShape" presStyleLbl="node0" presStyleIdx="0" presStyleCnt="1" custScaleX="105611" custScaleY="103503" custLinFactNeighborX="-17768" custLinFactNeighborY="-5007"/>
      <dgm:spPr/>
      <dgm:t>
        <a:bodyPr/>
        <a:lstStyle/>
        <a:p>
          <a:endParaRPr lang="en-CA"/>
        </a:p>
      </dgm:t>
    </dgm:pt>
    <dgm:pt modelId="{B27D5E97-4723-4EEB-91F2-A9C714749B5A}" type="pres">
      <dgm:prSet presAssocID="{9CEB06C7-4592-436F-B4D8-39005859EC1D}" presName="parTrans" presStyleLbl="bgSibTrans2D1" presStyleIdx="0" presStyleCnt="2"/>
      <dgm:spPr/>
      <dgm:t>
        <a:bodyPr/>
        <a:lstStyle/>
        <a:p>
          <a:endParaRPr lang="en-CA"/>
        </a:p>
      </dgm:t>
    </dgm:pt>
    <dgm:pt modelId="{8567189C-D2F3-4948-A7B0-E094DC502147}" type="pres">
      <dgm:prSet presAssocID="{67C792E7-8D0B-4A2F-9C59-572917CEF1BD}" presName="node" presStyleLbl="node1" presStyleIdx="0" presStyleCnt="2" custScaleX="90042" custScaleY="72170" custRadScaleRad="86086" custRadScaleInc="98884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FBFB4373-4FC2-42F6-89D6-34D56A24C2CA}" type="pres">
      <dgm:prSet presAssocID="{348BBCAA-C47B-4AFB-AD19-30F8899ABFA8}" presName="parTrans" presStyleLbl="bgSibTrans2D1" presStyleIdx="1" presStyleCnt="2"/>
      <dgm:spPr/>
      <dgm:t>
        <a:bodyPr/>
        <a:lstStyle/>
        <a:p>
          <a:endParaRPr lang="en-CA"/>
        </a:p>
      </dgm:t>
    </dgm:pt>
    <dgm:pt modelId="{9495B07F-94E1-4457-993E-4C61F2082E4E}" type="pres">
      <dgm:prSet presAssocID="{D1BD1E53-B53E-4C06-AB65-2721423CFC2E}" presName="node" presStyleLbl="node1" presStyleIdx="1" presStyleCnt="2" custScaleX="85282" custScaleY="87012" custRadScaleRad="76320" custRadScaleInc="59153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</dgm:ptLst>
  <dgm:cxnLst>
    <dgm:cxn modelId="{8D0E3D5D-F4B1-4E57-9B85-9936C0B1F43A}" type="presOf" srcId="{D1BD1E53-B53E-4C06-AB65-2721423CFC2E}" destId="{9495B07F-94E1-4457-993E-4C61F2082E4E}" srcOrd="0" destOrd="0" presId="urn:microsoft.com/office/officeart/2005/8/layout/radial4"/>
    <dgm:cxn modelId="{93AD64A5-F377-40DA-B401-27C84347C985}" type="presOf" srcId="{F9B94ED5-F978-4D3D-932C-139A2410E998}" destId="{B1A8CA6E-0B09-44A0-894B-1DECBF2A34B3}" srcOrd="0" destOrd="0" presId="urn:microsoft.com/office/officeart/2005/8/layout/radial4"/>
    <dgm:cxn modelId="{04E8DDA6-A945-4669-9A84-ADAE0205A495}" type="presOf" srcId="{9CEB06C7-4592-436F-B4D8-39005859EC1D}" destId="{B27D5E97-4723-4EEB-91F2-A9C714749B5A}" srcOrd="0" destOrd="0" presId="urn:microsoft.com/office/officeart/2005/8/layout/radial4"/>
    <dgm:cxn modelId="{929A2B66-0B5B-46A2-9448-FBEF56A2C496}" srcId="{D537EB45-9AA7-43B9-9BE9-A853AA7B2B4A}" destId="{67C792E7-8D0B-4A2F-9C59-572917CEF1BD}" srcOrd="0" destOrd="0" parTransId="{9CEB06C7-4592-436F-B4D8-39005859EC1D}" sibTransId="{B0A590D4-C2F0-4200-A921-8F9FED4006EB}"/>
    <dgm:cxn modelId="{FC54AACD-8CDF-408D-A23A-DC7C754D682F}" type="presOf" srcId="{348BBCAA-C47B-4AFB-AD19-30F8899ABFA8}" destId="{FBFB4373-4FC2-42F6-89D6-34D56A24C2CA}" srcOrd="0" destOrd="0" presId="urn:microsoft.com/office/officeart/2005/8/layout/radial4"/>
    <dgm:cxn modelId="{68F5CECF-90DE-4B4F-B162-8E1585A5A8AC}" srcId="{D537EB45-9AA7-43B9-9BE9-A853AA7B2B4A}" destId="{D1BD1E53-B53E-4C06-AB65-2721423CFC2E}" srcOrd="1" destOrd="0" parTransId="{348BBCAA-C47B-4AFB-AD19-30F8899ABFA8}" sibTransId="{30BCF82B-4905-4B26-B377-AF1AF8884879}"/>
    <dgm:cxn modelId="{4C3ED273-5D6F-4251-9F8B-8EA7C37B1BA0}" type="presOf" srcId="{D537EB45-9AA7-43B9-9BE9-A853AA7B2B4A}" destId="{7BC67CD7-2427-4B4A-BD7C-208F75586A65}" srcOrd="0" destOrd="0" presId="urn:microsoft.com/office/officeart/2005/8/layout/radial4"/>
    <dgm:cxn modelId="{0576DB63-2BE4-4010-A281-28174847B005}" type="presOf" srcId="{67C792E7-8D0B-4A2F-9C59-572917CEF1BD}" destId="{8567189C-D2F3-4948-A7B0-E094DC502147}" srcOrd="0" destOrd="0" presId="urn:microsoft.com/office/officeart/2005/8/layout/radial4"/>
    <dgm:cxn modelId="{71E6CF4C-AFB5-4D38-AE64-1DA0516B6FD8}" srcId="{F9B94ED5-F978-4D3D-932C-139A2410E998}" destId="{D537EB45-9AA7-43B9-9BE9-A853AA7B2B4A}" srcOrd="0" destOrd="0" parTransId="{EF24F3F2-1F5B-42C6-BAE2-4D43F69F57A0}" sibTransId="{37FB5AEA-8B2B-410D-88F7-1F7E835802EA}"/>
    <dgm:cxn modelId="{CF87E50E-BE39-44C6-99BB-35FBB34CA523}" type="presParOf" srcId="{B1A8CA6E-0B09-44A0-894B-1DECBF2A34B3}" destId="{7BC67CD7-2427-4B4A-BD7C-208F75586A65}" srcOrd="0" destOrd="0" presId="urn:microsoft.com/office/officeart/2005/8/layout/radial4"/>
    <dgm:cxn modelId="{F2BDDFAC-3238-4751-BE74-C4A9E977F25C}" type="presParOf" srcId="{B1A8CA6E-0B09-44A0-894B-1DECBF2A34B3}" destId="{B27D5E97-4723-4EEB-91F2-A9C714749B5A}" srcOrd="1" destOrd="0" presId="urn:microsoft.com/office/officeart/2005/8/layout/radial4"/>
    <dgm:cxn modelId="{792144F3-2371-42F4-8FAD-ABEE4BF4BB53}" type="presParOf" srcId="{B1A8CA6E-0B09-44A0-894B-1DECBF2A34B3}" destId="{8567189C-D2F3-4948-A7B0-E094DC502147}" srcOrd="2" destOrd="0" presId="urn:microsoft.com/office/officeart/2005/8/layout/radial4"/>
    <dgm:cxn modelId="{6566A617-A2C0-4B4B-8B39-698E346C72FD}" type="presParOf" srcId="{B1A8CA6E-0B09-44A0-894B-1DECBF2A34B3}" destId="{FBFB4373-4FC2-42F6-89D6-34D56A24C2CA}" srcOrd="3" destOrd="0" presId="urn:microsoft.com/office/officeart/2005/8/layout/radial4"/>
    <dgm:cxn modelId="{460898FA-ACA6-49D6-B36D-950E86FC8DA0}" type="presParOf" srcId="{B1A8CA6E-0B09-44A0-894B-1DECBF2A34B3}" destId="{9495B07F-94E1-4457-993E-4C61F2082E4E}" srcOrd="4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xmlns="" relId="rId1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D7E109D-7312-446F-95F9-FEB316139BD6}">
      <dsp:nvSpPr>
        <dsp:cNvPr id="0" name=""/>
        <dsp:cNvSpPr/>
      </dsp:nvSpPr>
      <dsp:spPr>
        <a:xfrm>
          <a:off x="2707" y="871650"/>
          <a:ext cx="1627734" cy="576000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45000"/>
                <a:satMod val="155000"/>
              </a:schemeClr>
            </a:gs>
            <a:gs pos="60000">
              <a:schemeClr val="dk2">
                <a:hueOff val="0"/>
                <a:satOff val="0"/>
                <a:lumOff val="0"/>
                <a:alphaOff val="0"/>
                <a:shade val="95000"/>
                <a:satMod val="15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87000"/>
                <a:satMod val="250000"/>
              </a:schemeClr>
            </a:gs>
          </a:gsLst>
          <a:lin ang="16200000" scaled="0"/>
        </a:gra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12000000"/>
          </a:lightRig>
        </a:scene3d>
        <a:sp3d prstMaterial="powder">
          <a:bevelT h="508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2000" kern="1200" dirty="0" smtClean="0"/>
            <a:t>Conditional</a:t>
          </a:r>
          <a:endParaRPr lang="en-CA" sz="2000" kern="1200" dirty="0"/>
        </a:p>
      </dsp:txBody>
      <dsp:txXfrm>
        <a:off x="2707" y="871650"/>
        <a:ext cx="1627734" cy="576000"/>
      </dsp:txXfrm>
    </dsp:sp>
    <dsp:sp modelId="{7B4D341F-00ED-45A5-BF73-8046B8A46437}">
      <dsp:nvSpPr>
        <dsp:cNvPr id="0" name=""/>
        <dsp:cNvSpPr/>
      </dsp:nvSpPr>
      <dsp:spPr>
        <a:xfrm>
          <a:off x="2707" y="1447650"/>
          <a:ext cx="1627734" cy="2360699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CA" sz="2000" kern="1200" dirty="0" smtClean="0"/>
            <a:t>60%</a:t>
          </a:r>
          <a:endParaRPr lang="en-CA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CA" sz="2000" kern="1200" dirty="0" smtClean="0"/>
            <a:t>Not Self-Identifying</a:t>
          </a:r>
          <a:endParaRPr lang="en-CA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CA" sz="2000" kern="1200" dirty="0" smtClean="0"/>
            <a:t>But Spend More</a:t>
          </a:r>
          <a:endParaRPr lang="en-CA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CA" sz="2000" kern="1200" dirty="0" smtClean="0"/>
            <a:t>Rarely Discuss</a:t>
          </a:r>
          <a:endParaRPr lang="en-CA" sz="2000" kern="1200" dirty="0"/>
        </a:p>
      </dsp:txBody>
      <dsp:txXfrm>
        <a:off x="2707" y="1447650"/>
        <a:ext cx="1627734" cy="2360699"/>
      </dsp:txXfrm>
    </dsp:sp>
    <dsp:sp modelId="{8B63D2C3-5988-4C31-A1B0-20F3A7799BCA}">
      <dsp:nvSpPr>
        <dsp:cNvPr id="0" name=""/>
        <dsp:cNvSpPr/>
      </dsp:nvSpPr>
      <dsp:spPr>
        <a:xfrm>
          <a:off x="1858324" y="871650"/>
          <a:ext cx="1627734" cy="576000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45000"/>
                <a:satMod val="155000"/>
              </a:schemeClr>
            </a:gs>
            <a:gs pos="60000">
              <a:schemeClr val="dk2">
                <a:hueOff val="0"/>
                <a:satOff val="0"/>
                <a:lumOff val="0"/>
                <a:alphaOff val="0"/>
                <a:shade val="95000"/>
                <a:satMod val="15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87000"/>
                <a:satMod val="250000"/>
              </a:schemeClr>
            </a:gs>
          </a:gsLst>
          <a:lin ang="16200000" scaled="0"/>
        </a:gra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12000000"/>
          </a:lightRig>
        </a:scene3d>
        <a:sp3d prstMaterial="powder">
          <a:bevelT h="508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2000" kern="1200" dirty="0" smtClean="0"/>
            <a:t>Adopting</a:t>
          </a:r>
          <a:endParaRPr lang="en-CA" sz="2000" kern="1200" dirty="0"/>
        </a:p>
      </dsp:txBody>
      <dsp:txXfrm>
        <a:off x="1858324" y="871650"/>
        <a:ext cx="1627734" cy="576000"/>
      </dsp:txXfrm>
    </dsp:sp>
    <dsp:sp modelId="{CED8FC01-D032-466B-9FC6-BB9150392E81}">
      <dsp:nvSpPr>
        <dsp:cNvPr id="0" name=""/>
        <dsp:cNvSpPr/>
      </dsp:nvSpPr>
      <dsp:spPr>
        <a:xfrm>
          <a:off x="1858324" y="1447650"/>
          <a:ext cx="1627734" cy="2360699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CA" sz="2000" kern="1200" dirty="0" smtClean="0"/>
            <a:t>16%</a:t>
          </a:r>
          <a:endParaRPr lang="en-CA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CA" sz="2000" kern="1200" dirty="0" smtClean="0"/>
            <a:t>Self-Identifying</a:t>
          </a:r>
          <a:endParaRPr lang="en-CA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CA" sz="2000" kern="1200" dirty="0" smtClean="0"/>
            <a:t>Only Spend 10% more</a:t>
          </a:r>
          <a:endParaRPr lang="en-CA" sz="2000" kern="1200" dirty="0"/>
        </a:p>
      </dsp:txBody>
      <dsp:txXfrm>
        <a:off x="1858324" y="1447650"/>
        <a:ext cx="1627734" cy="2360699"/>
      </dsp:txXfrm>
    </dsp:sp>
    <dsp:sp modelId="{DCC2023D-B8BF-4038-8DBA-07A5A997D77D}">
      <dsp:nvSpPr>
        <dsp:cNvPr id="0" name=""/>
        <dsp:cNvSpPr/>
      </dsp:nvSpPr>
      <dsp:spPr>
        <a:xfrm>
          <a:off x="3713941" y="871650"/>
          <a:ext cx="1627734" cy="576000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45000"/>
                <a:satMod val="155000"/>
              </a:schemeClr>
            </a:gs>
            <a:gs pos="60000">
              <a:schemeClr val="dk2">
                <a:hueOff val="0"/>
                <a:satOff val="0"/>
                <a:lumOff val="0"/>
                <a:alphaOff val="0"/>
                <a:shade val="95000"/>
                <a:satMod val="15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87000"/>
                <a:satMod val="250000"/>
              </a:schemeClr>
            </a:gs>
          </a:gsLst>
          <a:lin ang="16200000" scaled="0"/>
        </a:gra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12000000"/>
          </a:lightRig>
        </a:scene3d>
        <a:sp3d prstMaterial="powder">
          <a:bevelT h="508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2000" kern="1200" dirty="0" smtClean="0"/>
            <a:t>Committed</a:t>
          </a:r>
          <a:endParaRPr lang="en-CA" sz="2000" kern="1200" dirty="0"/>
        </a:p>
      </dsp:txBody>
      <dsp:txXfrm>
        <a:off x="3713941" y="871650"/>
        <a:ext cx="1627734" cy="576000"/>
      </dsp:txXfrm>
    </dsp:sp>
    <dsp:sp modelId="{3B75D609-D710-4287-AC42-D532AF664DB2}">
      <dsp:nvSpPr>
        <dsp:cNvPr id="0" name=""/>
        <dsp:cNvSpPr/>
      </dsp:nvSpPr>
      <dsp:spPr>
        <a:xfrm>
          <a:off x="3713941" y="1447650"/>
          <a:ext cx="1627734" cy="2360699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CA" sz="2000" kern="1200" dirty="0" smtClean="0"/>
            <a:t>13%</a:t>
          </a:r>
          <a:endParaRPr lang="en-CA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CA" sz="2000" kern="1200" dirty="0" smtClean="0"/>
            <a:t>Fully Engaged</a:t>
          </a:r>
          <a:endParaRPr lang="en-CA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CA" sz="2000" kern="1200" dirty="0" smtClean="0"/>
            <a:t>Spend 15% or More</a:t>
          </a:r>
          <a:endParaRPr lang="en-CA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CA" sz="2000" kern="1200" dirty="0" smtClean="0"/>
            <a:t>Actively Discuss</a:t>
          </a:r>
          <a:endParaRPr lang="en-CA" sz="2000" kern="1200" dirty="0"/>
        </a:p>
      </dsp:txBody>
      <dsp:txXfrm>
        <a:off x="3713941" y="1447650"/>
        <a:ext cx="1627734" cy="2360699"/>
      </dsp:txXfrm>
    </dsp:sp>
    <dsp:sp modelId="{4B24EF5E-8AF5-496A-A5AB-1FDF93A8EE41}">
      <dsp:nvSpPr>
        <dsp:cNvPr id="0" name=""/>
        <dsp:cNvSpPr/>
      </dsp:nvSpPr>
      <dsp:spPr>
        <a:xfrm>
          <a:off x="5569558" y="871650"/>
          <a:ext cx="1627734" cy="576000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45000"/>
                <a:satMod val="155000"/>
              </a:schemeClr>
            </a:gs>
            <a:gs pos="60000">
              <a:schemeClr val="dk2">
                <a:hueOff val="0"/>
                <a:satOff val="0"/>
                <a:lumOff val="0"/>
                <a:alphaOff val="0"/>
                <a:shade val="95000"/>
                <a:satMod val="15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87000"/>
                <a:satMod val="250000"/>
              </a:schemeClr>
            </a:gs>
          </a:gsLst>
          <a:lin ang="16200000" scaled="0"/>
        </a:gra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12000000"/>
          </a:lightRig>
        </a:scene3d>
        <a:sp3d prstMaterial="powder">
          <a:bevelT h="508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2000" kern="1200" dirty="0" smtClean="0"/>
            <a:t>Indifferent</a:t>
          </a:r>
          <a:endParaRPr lang="en-CA" sz="2000" kern="1200" dirty="0"/>
        </a:p>
      </dsp:txBody>
      <dsp:txXfrm>
        <a:off x="5569558" y="871650"/>
        <a:ext cx="1627734" cy="576000"/>
      </dsp:txXfrm>
    </dsp:sp>
    <dsp:sp modelId="{2921BE92-748E-4E7E-9B90-1DB2D9D796B3}">
      <dsp:nvSpPr>
        <dsp:cNvPr id="0" name=""/>
        <dsp:cNvSpPr/>
      </dsp:nvSpPr>
      <dsp:spPr>
        <a:xfrm>
          <a:off x="5569558" y="1447650"/>
          <a:ext cx="1627734" cy="2360699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CA" sz="2000" kern="1200" dirty="0" smtClean="0"/>
            <a:t>10%</a:t>
          </a:r>
          <a:endParaRPr lang="en-CA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CA" sz="2000" kern="1200" dirty="0" smtClean="0"/>
            <a:t>Not Self-Identifying</a:t>
          </a:r>
          <a:endParaRPr lang="en-CA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CA" sz="2000" kern="1200" dirty="0" smtClean="0"/>
            <a:t>Don’t Spend More</a:t>
          </a:r>
          <a:endParaRPr lang="en-CA" sz="2000" kern="1200" dirty="0"/>
        </a:p>
      </dsp:txBody>
      <dsp:txXfrm>
        <a:off x="5569558" y="1447650"/>
        <a:ext cx="1627734" cy="2360699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BC67CD7-2427-4B4A-BD7C-208F75586A65}">
      <dsp:nvSpPr>
        <dsp:cNvPr id="0" name=""/>
        <dsp:cNvSpPr/>
      </dsp:nvSpPr>
      <dsp:spPr>
        <a:xfrm>
          <a:off x="1224137" y="792094"/>
          <a:ext cx="1440157" cy="1411412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45000"/>
                <a:satMod val="155000"/>
              </a:schemeClr>
            </a:gs>
            <a:gs pos="60000">
              <a:schemeClr val="accent1">
                <a:hueOff val="0"/>
                <a:satOff val="0"/>
                <a:lumOff val="0"/>
                <a:alphaOff val="0"/>
                <a:shade val="95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200" b="1" u="none" strike="noStrike" kern="1200" dirty="0" smtClean="0">
              <a:effectLst/>
            </a:rPr>
            <a:t>Environmental Protection</a:t>
          </a:r>
          <a:endParaRPr lang="en-CA" sz="1200" b="1" u="none" strike="noStrike" kern="1200" dirty="0">
            <a:effectLst/>
          </a:endParaRPr>
        </a:p>
      </dsp:txBody>
      <dsp:txXfrm>
        <a:off x="1224137" y="792094"/>
        <a:ext cx="1440157" cy="1411412"/>
      </dsp:txXfrm>
    </dsp:sp>
    <dsp:sp modelId="{DF5B7458-1486-4230-A662-32B4B4DFC172}">
      <dsp:nvSpPr>
        <dsp:cNvPr id="0" name=""/>
        <dsp:cNvSpPr/>
      </dsp:nvSpPr>
      <dsp:spPr>
        <a:xfrm rot="8736625">
          <a:off x="413108" y="2061016"/>
          <a:ext cx="979297" cy="299214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45000"/>
                <a:satMod val="155000"/>
              </a:schemeClr>
            </a:gs>
            <a:gs pos="60000">
              <a:schemeClr val="accent1">
                <a:tint val="60000"/>
                <a:hueOff val="0"/>
                <a:satOff val="0"/>
                <a:lumOff val="0"/>
                <a:alphaOff val="0"/>
                <a:shade val="95000"/>
                <a:satMod val="15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9F9D99E-2CC1-4E64-A7A5-E64D92219DCD}">
      <dsp:nvSpPr>
        <dsp:cNvPr id="0" name=""/>
        <dsp:cNvSpPr/>
      </dsp:nvSpPr>
      <dsp:spPr>
        <a:xfrm>
          <a:off x="0" y="2088232"/>
          <a:ext cx="997382" cy="79790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45000"/>
                <a:satMod val="155000"/>
              </a:schemeClr>
            </a:gs>
            <a:gs pos="60000">
              <a:schemeClr val="accent1">
                <a:hueOff val="0"/>
                <a:satOff val="0"/>
                <a:lumOff val="0"/>
                <a:alphaOff val="0"/>
                <a:shade val="95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100" kern="1200" dirty="0" smtClean="0"/>
            <a:t>Oil and Gas</a:t>
          </a:r>
          <a:endParaRPr lang="en-CA" sz="1100" kern="1200" dirty="0"/>
        </a:p>
      </dsp:txBody>
      <dsp:txXfrm>
        <a:off x="0" y="2088232"/>
        <a:ext cx="997382" cy="797906"/>
      </dsp:txXfrm>
    </dsp:sp>
    <dsp:sp modelId="{9A96F864-5319-4B82-89B8-B9FF63649290}">
      <dsp:nvSpPr>
        <dsp:cNvPr id="0" name=""/>
        <dsp:cNvSpPr/>
      </dsp:nvSpPr>
      <dsp:spPr>
        <a:xfrm rot="13210440">
          <a:off x="532426" y="550915"/>
          <a:ext cx="934940" cy="299214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45000"/>
                <a:satMod val="155000"/>
              </a:schemeClr>
            </a:gs>
            <a:gs pos="60000">
              <a:schemeClr val="accent1">
                <a:tint val="60000"/>
                <a:hueOff val="0"/>
                <a:satOff val="0"/>
                <a:lumOff val="0"/>
                <a:alphaOff val="0"/>
                <a:shade val="95000"/>
                <a:satMod val="15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8B56BED-5F77-4B60-8DB0-A7F136139AE1}">
      <dsp:nvSpPr>
        <dsp:cNvPr id="0" name=""/>
        <dsp:cNvSpPr/>
      </dsp:nvSpPr>
      <dsp:spPr>
        <a:xfrm>
          <a:off x="144016" y="0"/>
          <a:ext cx="997382" cy="79790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45000"/>
                <a:satMod val="155000"/>
              </a:schemeClr>
            </a:gs>
            <a:gs pos="60000">
              <a:schemeClr val="accent1">
                <a:hueOff val="0"/>
                <a:satOff val="0"/>
                <a:lumOff val="0"/>
                <a:alphaOff val="0"/>
                <a:shade val="95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100" kern="1200" dirty="0" smtClean="0"/>
            <a:t>Electricity Producers</a:t>
          </a:r>
          <a:endParaRPr lang="en-CA" sz="1100" kern="1200" dirty="0"/>
        </a:p>
      </dsp:txBody>
      <dsp:txXfrm>
        <a:off x="144016" y="0"/>
        <a:ext cx="997382" cy="797906"/>
      </dsp:txXfrm>
    </dsp:sp>
    <dsp:sp modelId="{B27D5E97-4723-4EEB-91F2-A9C714749B5A}">
      <dsp:nvSpPr>
        <dsp:cNvPr id="0" name=""/>
        <dsp:cNvSpPr/>
      </dsp:nvSpPr>
      <dsp:spPr>
        <a:xfrm rot="19175533">
          <a:off x="2418335" y="549884"/>
          <a:ext cx="927264" cy="299214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45000"/>
                <a:satMod val="155000"/>
              </a:schemeClr>
            </a:gs>
            <a:gs pos="60000">
              <a:schemeClr val="accent1">
                <a:tint val="60000"/>
                <a:hueOff val="0"/>
                <a:satOff val="0"/>
                <a:lumOff val="0"/>
                <a:alphaOff val="0"/>
                <a:shade val="95000"/>
                <a:satMod val="15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567189C-D2F3-4948-A7B0-E094DC502147}">
      <dsp:nvSpPr>
        <dsp:cNvPr id="0" name=""/>
        <dsp:cNvSpPr/>
      </dsp:nvSpPr>
      <dsp:spPr>
        <a:xfrm>
          <a:off x="2736309" y="1"/>
          <a:ext cx="997382" cy="79790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45000"/>
                <a:satMod val="155000"/>
              </a:schemeClr>
            </a:gs>
            <a:gs pos="60000">
              <a:schemeClr val="accent1">
                <a:hueOff val="0"/>
                <a:satOff val="0"/>
                <a:lumOff val="0"/>
                <a:alphaOff val="0"/>
                <a:shade val="95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100" kern="1200" smtClean="0"/>
            <a:t>Shippers</a:t>
          </a:r>
          <a:endParaRPr lang="en-CA" sz="1100" kern="1200" dirty="0"/>
        </a:p>
      </dsp:txBody>
      <dsp:txXfrm>
        <a:off x="2736309" y="1"/>
        <a:ext cx="997382" cy="797906"/>
      </dsp:txXfrm>
    </dsp:sp>
    <dsp:sp modelId="{FBFB4373-4FC2-42F6-89D6-34D56A24C2CA}">
      <dsp:nvSpPr>
        <dsp:cNvPr id="0" name=""/>
        <dsp:cNvSpPr/>
      </dsp:nvSpPr>
      <dsp:spPr>
        <a:xfrm rot="2274787">
          <a:off x="2450901" y="2115539"/>
          <a:ext cx="957096" cy="299214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45000"/>
                <a:satMod val="155000"/>
              </a:schemeClr>
            </a:gs>
            <a:gs pos="60000">
              <a:schemeClr val="accent1">
                <a:tint val="60000"/>
                <a:hueOff val="0"/>
                <a:satOff val="0"/>
                <a:lumOff val="0"/>
                <a:alphaOff val="0"/>
                <a:shade val="95000"/>
                <a:satMod val="15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495B07F-94E1-4457-993E-4C61F2082E4E}">
      <dsp:nvSpPr>
        <dsp:cNvPr id="0" name=""/>
        <dsp:cNvSpPr/>
      </dsp:nvSpPr>
      <dsp:spPr>
        <a:xfrm>
          <a:off x="2808306" y="2160244"/>
          <a:ext cx="997382" cy="79790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45000"/>
                <a:satMod val="155000"/>
              </a:schemeClr>
            </a:gs>
            <a:gs pos="60000">
              <a:schemeClr val="accent1">
                <a:hueOff val="0"/>
                <a:satOff val="0"/>
                <a:lumOff val="0"/>
                <a:alphaOff val="0"/>
                <a:shade val="95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100" kern="1200" dirty="0" smtClean="0"/>
            <a:t>Vehicle Manufacturers</a:t>
          </a:r>
          <a:endParaRPr lang="en-CA" sz="1100" kern="1200" dirty="0"/>
        </a:p>
      </dsp:txBody>
      <dsp:txXfrm>
        <a:off x="2808306" y="2160244"/>
        <a:ext cx="997382" cy="797906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BC67CD7-2427-4B4A-BD7C-208F75586A65}">
      <dsp:nvSpPr>
        <dsp:cNvPr id="0" name=""/>
        <dsp:cNvSpPr/>
      </dsp:nvSpPr>
      <dsp:spPr>
        <a:xfrm>
          <a:off x="1307243" y="1096614"/>
          <a:ext cx="1296149" cy="1270278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45000"/>
                <a:satMod val="155000"/>
              </a:schemeClr>
            </a:gs>
            <a:gs pos="60000">
              <a:schemeClr val="accent3">
                <a:hueOff val="0"/>
                <a:satOff val="0"/>
                <a:lumOff val="0"/>
                <a:alphaOff val="0"/>
                <a:shade val="95000"/>
                <a:satMod val="15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200" b="1" kern="1200" dirty="0" smtClean="0">
              <a:effectLst/>
            </a:rPr>
            <a:t>Health Research</a:t>
          </a:r>
          <a:endParaRPr lang="en-CA" sz="1200" b="1" kern="1200" dirty="0">
            <a:effectLst/>
          </a:endParaRPr>
        </a:p>
      </dsp:txBody>
      <dsp:txXfrm>
        <a:off x="1307243" y="1096614"/>
        <a:ext cx="1296149" cy="1270278"/>
      </dsp:txXfrm>
    </dsp:sp>
    <dsp:sp modelId="{B27D5E97-4723-4EEB-91F2-A9C714749B5A}">
      <dsp:nvSpPr>
        <dsp:cNvPr id="0" name=""/>
        <dsp:cNvSpPr/>
      </dsp:nvSpPr>
      <dsp:spPr>
        <a:xfrm rot="13687860">
          <a:off x="654859" y="663899"/>
          <a:ext cx="1000237" cy="349776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tint val="60000"/>
                <a:hueOff val="0"/>
                <a:satOff val="0"/>
                <a:lumOff val="0"/>
                <a:alphaOff val="0"/>
                <a:shade val="45000"/>
                <a:satMod val="155000"/>
              </a:schemeClr>
            </a:gs>
            <a:gs pos="60000">
              <a:schemeClr val="accent3">
                <a:tint val="60000"/>
                <a:hueOff val="0"/>
                <a:satOff val="0"/>
                <a:lumOff val="0"/>
                <a:alphaOff val="0"/>
                <a:shade val="95000"/>
                <a:satMod val="150000"/>
              </a:schemeClr>
            </a:gs>
            <a:gs pos="100000">
              <a:schemeClr val="accent3">
                <a:tint val="60000"/>
                <a:hueOff val="0"/>
                <a:satOff val="0"/>
                <a:lumOff val="0"/>
                <a:alphaOff val="0"/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567189C-D2F3-4948-A7B0-E094DC502147}">
      <dsp:nvSpPr>
        <dsp:cNvPr id="0" name=""/>
        <dsp:cNvSpPr/>
      </dsp:nvSpPr>
      <dsp:spPr>
        <a:xfrm>
          <a:off x="288025" y="72006"/>
          <a:ext cx="1066317" cy="78871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45000"/>
                <a:satMod val="155000"/>
              </a:schemeClr>
            </a:gs>
            <a:gs pos="60000">
              <a:schemeClr val="accent3">
                <a:hueOff val="0"/>
                <a:satOff val="0"/>
                <a:lumOff val="0"/>
                <a:alphaOff val="0"/>
                <a:shade val="95000"/>
                <a:satMod val="15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100" kern="1200" dirty="0" smtClean="0"/>
            <a:t>Health Care Services</a:t>
          </a:r>
          <a:endParaRPr lang="en-CA" sz="1100" kern="1200" dirty="0"/>
        </a:p>
      </dsp:txBody>
      <dsp:txXfrm>
        <a:off x="288025" y="72006"/>
        <a:ext cx="1066317" cy="788713"/>
      </dsp:txXfrm>
    </dsp:sp>
    <dsp:sp modelId="{FBFB4373-4FC2-42F6-89D6-34D56A24C2CA}">
      <dsp:nvSpPr>
        <dsp:cNvPr id="0" name=""/>
        <dsp:cNvSpPr/>
      </dsp:nvSpPr>
      <dsp:spPr>
        <a:xfrm rot="19462524">
          <a:off x="2433243" y="864171"/>
          <a:ext cx="977485" cy="349776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tint val="60000"/>
                <a:hueOff val="0"/>
                <a:satOff val="0"/>
                <a:lumOff val="0"/>
                <a:alphaOff val="0"/>
                <a:shade val="45000"/>
                <a:satMod val="155000"/>
              </a:schemeClr>
            </a:gs>
            <a:gs pos="60000">
              <a:schemeClr val="accent3">
                <a:tint val="60000"/>
                <a:hueOff val="0"/>
                <a:satOff val="0"/>
                <a:lumOff val="0"/>
                <a:alphaOff val="0"/>
                <a:shade val="95000"/>
                <a:satMod val="150000"/>
              </a:schemeClr>
            </a:gs>
            <a:gs pos="100000">
              <a:schemeClr val="accent3">
                <a:tint val="60000"/>
                <a:hueOff val="0"/>
                <a:satOff val="0"/>
                <a:lumOff val="0"/>
                <a:alphaOff val="0"/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495B07F-94E1-4457-993E-4C61F2082E4E}">
      <dsp:nvSpPr>
        <dsp:cNvPr id="0" name=""/>
        <dsp:cNvSpPr/>
      </dsp:nvSpPr>
      <dsp:spPr>
        <a:xfrm>
          <a:off x="2808307" y="360028"/>
          <a:ext cx="1021907" cy="78870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45000"/>
                <a:satMod val="155000"/>
              </a:schemeClr>
            </a:gs>
            <a:gs pos="60000">
              <a:schemeClr val="accent3">
                <a:hueOff val="0"/>
                <a:satOff val="0"/>
                <a:lumOff val="0"/>
                <a:alphaOff val="0"/>
                <a:shade val="95000"/>
                <a:satMod val="15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100" kern="1200" smtClean="0"/>
            <a:t>Pharmaceutical</a:t>
          </a:r>
          <a:endParaRPr lang="en-CA" sz="1100" kern="1200" dirty="0"/>
        </a:p>
      </dsp:txBody>
      <dsp:txXfrm>
        <a:off x="2808307" y="360028"/>
        <a:ext cx="1021907" cy="788704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BC67CD7-2427-4B4A-BD7C-208F75586A65}">
      <dsp:nvSpPr>
        <dsp:cNvPr id="0" name=""/>
        <dsp:cNvSpPr/>
      </dsp:nvSpPr>
      <dsp:spPr>
        <a:xfrm>
          <a:off x="720072" y="936089"/>
          <a:ext cx="1296149" cy="1270278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45000"/>
                <a:satMod val="155000"/>
              </a:schemeClr>
            </a:gs>
            <a:gs pos="60000">
              <a:schemeClr val="accent2">
                <a:hueOff val="0"/>
                <a:satOff val="0"/>
                <a:lumOff val="0"/>
                <a:alphaOff val="0"/>
                <a:shade val="95000"/>
                <a:satMod val="15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200" b="1" kern="1200" dirty="0" smtClean="0">
              <a:effectLst/>
            </a:rPr>
            <a:t>Promoting Active Living</a:t>
          </a:r>
        </a:p>
      </dsp:txBody>
      <dsp:txXfrm>
        <a:off x="720072" y="936089"/>
        <a:ext cx="1296149" cy="1270278"/>
      </dsp:txXfrm>
    </dsp:sp>
    <dsp:sp modelId="{B27D5E97-4723-4EEB-91F2-A9C714749B5A}">
      <dsp:nvSpPr>
        <dsp:cNvPr id="0" name=""/>
        <dsp:cNvSpPr/>
      </dsp:nvSpPr>
      <dsp:spPr>
        <a:xfrm rot="19424748">
          <a:off x="1836188" y="679218"/>
          <a:ext cx="1019679" cy="349776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tint val="60000"/>
                <a:hueOff val="0"/>
                <a:satOff val="0"/>
                <a:lumOff val="0"/>
                <a:alphaOff val="0"/>
                <a:shade val="45000"/>
                <a:satMod val="155000"/>
              </a:schemeClr>
            </a:gs>
            <a:gs pos="60000">
              <a:schemeClr val="accent2">
                <a:tint val="60000"/>
                <a:hueOff val="0"/>
                <a:satOff val="0"/>
                <a:lumOff val="0"/>
                <a:alphaOff val="0"/>
                <a:shade val="95000"/>
                <a:satMod val="150000"/>
              </a:schemeClr>
            </a:gs>
            <a:gs pos="100000">
              <a:schemeClr val="accent2">
                <a:tint val="60000"/>
                <a:hueOff val="0"/>
                <a:satOff val="0"/>
                <a:lumOff val="0"/>
                <a:alphaOff val="0"/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567189C-D2F3-4948-A7B0-E094DC502147}">
      <dsp:nvSpPr>
        <dsp:cNvPr id="0" name=""/>
        <dsp:cNvSpPr/>
      </dsp:nvSpPr>
      <dsp:spPr>
        <a:xfrm>
          <a:off x="2232253" y="216025"/>
          <a:ext cx="1049819" cy="67315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45000"/>
                <a:satMod val="155000"/>
              </a:schemeClr>
            </a:gs>
            <a:gs pos="60000">
              <a:schemeClr val="accent2">
                <a:hueOff val="0"/>
                <a:satOff val="0"/>
                <a:lumOff val="0"/>
                <a:alphaOff val="0"/>
                <a:shade val="95000"/>
                <a:satMod val="15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100" kern="1200" dirty="0" smtClean="0"/>
            <a:t>Grocery</a:t>
          </a:r>
          <a:endParaRPr lang="en-CA" sz="1100" kern="1200" dirty="0"/>
        </a:p>
      </dsp:txBody>
      <dsp:txXfrm>
        <a:off x="2232253" y="216025"/>
        <a:ext cx="1049819" cy="673156"/>
      </dsp:txXfrm>
    </dsp:sp>
    <dsp:sp modelId="{FBFB4373-4FC2-42F6-89D6-34D56A24C2CA}">
      <dsp:nvSpPr>
        <dsp:cNvPr id="0" name=""/>
        <dsp:cNvSpPr/>
      </dsp:nvSpPr>
      <dsp:spPr>
        <a:xfrm rot="1045362">
          <a:off x="2023316" y="1784718"/>
          <a:ext cx="1164857" cy="349776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tint val="60000"/>
                <a:hueOff val="0"/>
                <a:satOff val="0"/>
                <a:lumOff val="0"/>
                <a:alphaOff val="0"/>
                <a:shade val="45000"/>
                <a:satMod val="155000"/>
              </a:schemeClr>
            </a:gs>
            <a:gs pos="60000">
              <a:schemeClr val="accent2">
                <a:tint val="60000"/>
                <a:hueOff val="0"/>
                <a:satOff val="0"/>
                <a:lumOff val="0"/>
                <a:alphaOff val="0"/>
                <a:shade val="95000"/>
                <a:satMod val="150000"/>
              </a:schemeClr>
            </a:gs>
            <a:gs pos="100000">
              <a:schemeClr val="accent2">
                <a:tint val="60000"/>
                <a:hueOff val="0"/>
                <a:satOff val="0"/>
                <a:lumOff val="0"/>
                <a:alphaOff val="0"/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495B07F-94E1-4457-993E-4C61F2082E4E}">
      <dsp:nvSpPr>
        <dsp:cNvPr id="0" name=""/>
        <dsp:cNvSpPr/>
      </dsp:nvSpPr>
      <dsp:spPr>
        <a:xfrm>
          <a:off x="2664292" y="1728200"/>
          <a:ext cx="994321" cy="81159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45000"/>
                <a:satMod val="155000"/>
              </a:schemeClr>
            </a:gs>
            <a:gs pos="60000">
              <a:schemeClr val="accent2">
                <a:hueOff val="0"/>
                <a:satOff val="0"/>
                <a:lumOff val="0"/>
                <a:alphaOff val="0"/>
                <a:shade val="95000"/>
                <a:satMod val="15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100" kern="1200" smtClean="0"/>
            <a:t>Food and Beverage</a:t>
          </a:r>
          <a:endParaRPr lang="en-CA" sz="1100" kern="1200" dirty="0"/>
        </a:p>
      </dsp:txBody>
      <dsp:txXfrm>
        <a:off x="2664292" y="1728200"/>
        <a:ext cx="994321" cy="81159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0.05247</cdr:x>
      <cdr:y>0.05071</cdr:y>
    </cdr:from>
    <cdr:to>
      <cdr:x>0.10495</cdr:x>
      <cdr:y>0.91287</cdr:y>
    </cdr:to>
    <cdr:sp macro="" textlink="">
      <cdr:nvSpPr>
        <cdr:cNvPr id="2" name="Up Arrow 1"/>
        <cdr:cNvSpPr/>
      </cdr:nvSpPr>
      <cdr:spPr>
        <a:xfrm xmlns:a="http://schemas.openxmlformats.org/drawingml/2006/main">
          <a:off x="432048" y="216024"/>
          <a:ext cx="432048" cy="3672408"/>
        </a:xfrm>
        <a:prstGeom xmlns:a="http://schemas.openxmlformats.org/drawingml/2006/main" prst="upArrow">
          <a:avLst/>
        </a:prstGeom>
      </cdr:spPr>
      <cdr:style>
        <a:lnRef xmlns:a="http://schemas.openxmlformats.org/drawingml/2006/main" idx="0">
          <a:schemeClr val="accent6"/>
        </a:lnRef>
        <a:fillRef xmlns:a="http://schemas.openxmlformats.org/drawingml/2006/main" idx="3">
          <a:schemeClr val="accent6"/>
        </a:fillRef>
        <a:effectRef xmlns:a="http://schemas.openxmlformats.org/drawingml/2006/main" idx="3">
          <a:schemeClr val="accent6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0.13119</cdr:x>
      <cdr:y>0.89857</cdr:y>
    </cdr:from>
    <cdr:to>
      <cdr:x>0.97079</cdr:x>
      <cdr:y>1</cdr:y>
    </cdr:to>
    <cdr:sp macro="" textlink="">
      <cdr:nvSpPr>
        <cdr:cNvPr id="3" name="Right Arrow 2"/>
        <cdr:cNvSpPr/>
      </cdr:nvSpPr>
      <cdr:spPr>
        <a:xfrm xmlns:a="http://schemas.openxmlformats.org/drawingml/2006/main">
          <a:off x="1080120" y="3960440"/>
          <a:ext cx="6912768" cy="432048"/>
        </a:xfrm>
        <a:prstGeom xmlns:a="http://schemas.openxmlformats.org/drawingml/2006/main" prst="rightArrow">
          <a:avLst/>
        </a:prstGeom>
      </cdr:spPr>
      <cdr:style>
        <a:lnRef xmlns:a="http://schemas.openxmlformats.org/drawingml/2006/main" idx="0">
          <a:schemeClr val="accent5"/>
        </a:lnRef>
        <a:fillRef xmlns:a="http://schemas.openxmlformats.org/drawingml/2006/main" idx="3">
          <a:schemeClr val="accent5"/>
        </a:fillRef>
        <a:effectRef xmlns:a="http://schemas.openxmlformats.org/drawingml/2006/main" idx="3">
          <a:schemeClr val="accent5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0.2099</cdr:x>
      <cdr:y>0.84375</cdr:y>
    </cdr:from>
    <cdr:to>
      <cdr:x>0.86584</cdr:x>
      <cdr:y>0.9375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1728192" y="3888432"/>
          <a:ext cx="5400600" cy="432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en-CA" sz="1800" dirty="0" smtClean="0"/>
            <a:t>CCSR Importance</a:t>
          </a:r>
          <a:endParaRPr lang="en-CA" sz="18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6414" cy="467836"/>
          </a:xfrm>
          <a:prstGeom prst="rect">
            <a:avLst/>
          </a:prstGeom>
        </p:spPr>
        <p:txBody>
          <a:bodyPr vert="horz" lIns="93764" tIns="46883" rIns="93764" bIns="46883"/>
          <a:lstStyle>
            <a:extLst/>
          </a:lstStyle>
          <a:p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dt" sz="quarter" idx="1"/>
          </p:nvPr>
        </p:nvSpPr>
        <p:spPr>
          <a:xfrm>
            <a:off x="3995217" y="0"/>
            <a:ext cx="3056414" cy="467836"/>
          </a:xfrm>
          <a:prstGeom prst="rect">
            <a:avLst/>
          </a:prstGeom>
        </p:spPr>
        <p:txBody>
          <a:bodyPr vert="horz" lIns="93764" tIns="46883" rIns="93764" bIns="46883"/>
          <a:lstStyle>
            <a:extLst/>
          </a:lstStyle>
          <a:p>
            <a:fld id="{31555DB1-8736-42A3-B48D-2B08FB93332A}" type="datetimeFigureOut">
              <a:rPr lang="en-US" smtClean="0"/>
              <a:pPr/>
              <a:t>9/11/2012</a:t>
            </a:fld>
            <a:endParaRPr lang="en-US" dirty="0"/>
          </a:p>
        </p:txBody>
      </p:sp>
      <p:sp>
        <p:nvSpPr>
          <p:cNvPr id="4" name="Rectangle 4"/>
          <p:cNvSpPr>
            <a:spLocks noGrp="1"/>
          </p:cNvSpPr>
          <p:nvPr>
            <p:ph type="ftr" sz="quarter" idx="2"/>
          </p:nvPr>
        </p:nvSpPr>
        <p:spPr>
          <a:xfrm>
            <a:off x="0" y="8887265"/>
            <a:ext cx="3056414" cy="467836"/>
          </a:xfrm>
          <a:prstGeom prst="rect">
            <a:avLst/>
          </a:prstGeom>
        </p:spPr>
        <p:txBody>
          <a:bodyPr vert="horz" lIns="93764" tIns="46883" rIns="93764" bIns="46883"/>
          <a:lstStyle>
            <a:extLst/>
          </a:lstStyle>
          <a:p>
            <a:endParaRPr lang="en-US" dirty="0"/>
          </a:p>
        </p:txBody>
      </p:sp>
      <p:sp>
        <p:nvSpPr>
          <p:cNvPr id="5" name="Rectangle 5"/>
          <p:cNvSpPr>
            <a:spLocks noGrp="1"/>
          </p:cNvSpPr>
          <p:nvPr>
            <p:ph type="sldNum" sz="quarter" idx="3"/>
          </p:nvPr>
        </p:nvSpPr>
        <p:spPr>
          <a:xfrm>
            <a:off x="3995217" y="8887265"/>
            <a:ext cx="3056414" cy="467836"/>
          </a:xfrm>
          <a:prstGeom prst="rect">
            <a:avLst/>
          </a:prstGeom>
        </p:spPr>
        <p:txBody>
          <a:bodyPr vert="horz" lIns="93764" tIns="46883" rIns="93764" bIns="46883"/>
          <a:lstStyle>
            <a:extLst/>
          </a:lstStyle>
          <a:p>
            <a:fld id="{5400D380-E0D7-4EB1-B91E-BFCC7DA7F29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6414" cy="467836"/>
          </a:xfrm>
          <a:prstGeom prst="rect">
            <a:avLst/>
          </a:prstGeom>
        </p:spPr>
        <p:txBody>
          <a:bodyPr vert="horz" lIns="93764" tIns="46883" rIns="93764" bIns="46883"/>
          <a:lstStyle>
            <a:extLst/>
          </a:lstStyle>
          <a:p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dt" idx="1"/>
          </p:nvPr>
        </p:nvSpPr>
        <p:spPr>
          <a:xfrm>
            <a:off x="3995217" y="0"/>
            <a:ext cx="3056414" cy="467836"/>
          </a:xfrm>
          <a:prstGeom prst="rect">
            <a:avLst/>
          </a:prstGeom>
        </p:spPr>
        <p:txBody>
          <a:bodyPr vert="horz" lIns="93764" tIns="46883" rIns="93764" bIns="46883"/>
          <a:lstStyle>
            <a:extLst/>
          </a:lstStyle>
          <a:p>
            <a:fld id="{0BDB199F-A56C-4049-BA04-1447030960FF}" type="datetimeFigureOut">
              <a:rPr lang="en-US" smtClean="0"/>
              <a:pPr/>
              <a:t>9/11/2012</a:t>
            </a:fld>
            <a:endParaRPr lang="en-US" dirty="0"/>
          </a:p>
        </p:txBody>
      </p:sp>
      <p:sp>
        <p:nvSpPr>
          <p:cNvPr id="4" name="Rectangle 4"/>
          <p:cNvSpPr>
            <a:spLocks noGrp="1" noRot="1" noChangeAspect="1"/>
          </p:cNvSpPr>
          <p:nvPr>
            <p:ph type="sldImg" idx="2"/>
          </p:nvPr>
        </p:nvSpPr>
        <p:spPr>
          <a:xfrm>
            <a:off x="1189038" y="701675"/>
            <a:ext cx="4675187" cy="3508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764" tIns="46883" rIns="93764" bIns="46883" anchor="ctr"/>
          <a:lstStyle>
            <a:extLst/>
          </a:lstStyle>
          <a:p>
            <a:endParaRPr lang="en-US" dirty="0"/>
          </a:p>
        </p:txBody>
      </p:sp>
      <p:sp>
        <p:nvSpPr>
          <p:cNvPr id="5" name="Rectangle 5"/>
          <p:cNvSpPr>
            <a:spLocks noGrp="1"/>
          </p:cNvSpPr>
          <p:nvPr>
            <p:ph type="body" sz="quarter" idx="3"/>
          </p:nvPr>
        </p:nvSpPr>
        <p:spPr>
          <a:xfrm>
            <a:off x="705327" y="4444445"/>
            <a:ext cx="5642610" cy="4210526"/>
          </a:xfrm>
          <a:prstGeom prst="rect">
            <a:avLst/>
          </a:prstGeom>
        </p:spPr>
        <p:txBody>
          <a:bodyPr vert="horz" lIns="93764" tIns="46883" rIns="93764" bIns="46883">
            <a:normAutofit/>
          </a:bodyPr>
          <a:lstStyle>
            <a:extLst/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/>
          </p:cNvSpPr>
          <p:nvPr>
            <p:ph type="ftr" sz="quarter" idx="4"/>
          </p:nvPr>
        </p:nvSpPr>
        <p:spPr>
          <a:xfrm>
            <a:off x="0" y="8887265"/>
            <a:ext cx="3056414" cy="467836"/>
          </a:xfrm>
          <a:prstGeom prst="rect">
            <a:avLst/>
          </a:prstGeom>
        </p:spPr>
        <p:txBody>
          <a:bodyPr vert="horz" lIns="93764" tIns="46883" rIns="93764" bIns="46883"/>
          <a:lstStyle>
            <a:extLst/>
          </a:lstStyle>
          <a:p>
            <a:endParaRPr lang="en-US" dirty="0"/>
          </a:p>
        </p:txBody>
      </p:sp>
      <p:sp>
        <p:nvSpPr>
          <p:cNvPr id="7" name="Rectangle 7"/>
          <p:cNvSpPr>
            <a:spLocks noGrp="1"/>
          </p:cNvSpPr>
          <p:nvPr>
            <p:ph type="sldNum" sz="quarter" idx="5"/>
          </p:nvPr>
        </p:nvSpPr>
        <p:spPr>
          <a:xfrm>
            <a:off x="3995217" y="8887265"/>
            <a:ext cx="3056414" cy="467836"/>
          </a:xfrm>
          <a:prstGeom prst="rect">
            <a:avLst/>
          </a:prstGeom>
        </p:spPr>
        <p:txBody>
          <a:bodyPr vert="horz" lIns="93764" tIns="46883" rIns="93764" bIns="46883"/>
          <a:lstStyle>
            <a:extLst/>
          </a:lstStyle>
          <a:p>
            <a:fld id="{B3A019F3-8596-4028-9847-CBD3A185B07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  <a:extLst/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019F3-8596-4028-9847-CBD3A185B07A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6453336"/>
            <a:ext cx="9144000" cy="27432"/>
          </a:xfrm>
          <a:prstGeom prst="rect">
            <a:avLst/>
          </a:prstGeom>
          <a:solidFill>
            <a:schemeClr val="accent4"/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pic>
        <p:nvPicPr>
          <p:cNvPr id="6" name="Picture 5" descr="header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13716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-Up: 1 Top, 2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381000"/>
            <a:ext cx="80772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 dirty="0"/>
          </a:p>
        </p:txBody>
      </p:sp>
      <p:sp>
        <p:nvSpPr>
          <p:cNvPr id="15" name="Rectangle 11"/>
          <p:cNvSpPr>
            <a:spLocks noGrp="1"/>
          </p:cNvSpPr>
          <p:nvPr>
            <p:ph sz="quarter" idx="15"/>
          </p:nvPr>
        </p:nvSpPr>
        <p:spPr>
          <a:xfrm>
            <a:off x="301752" y="609600"/>
            <a:ext cx="8074152" cy="2706624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7" name="Rectangle 8"/>
          <p:cNvSpPr>
            <a:spLocks noGrp="1"/>
          </p:cNvSpPr>
          <p:nvPr>
            <p:ph type="body" sz="quarter" idx="16" hasCustomPrompt="1"/>
          </p:nvPr>
        </p:nvSpPr>
        <p:spPr>
          <a:xfrm>
            <a:off x="301752" y="3319272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/>
          </a:p>
        </p:txBody>
      </p:sp>
      <p:sp>
        <p:nvSpPr>
          <p:cNvPr id="18" name="Rectangle 11"/>
          <p:cNvSpPr>
            <a:spLocks noGrp="1"/>
          </p:cNvSpPr>
          <p:nvPr>
            <p:ph sz="quarter" idx="17"/>
          </p:nvPr>
        </p:nvSpPr>
        <p:spPr>
          <a:xfrm>
            <a:off x="301752" y="3547872"/>
            <a:ext cx="3965448" cy="2706624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1" name="Rectangle 8"/>
          <p:cNvSpPr>
            <a:spLocks noGrp="1"/>
          </p:cNvSpPr>
          <p:nvPr>
            <p:ph type="body" sz="quarter" idx="20" hasCustomPrompt="1"/>
          </p:nvPr>
        </p:nvSpPr>
        <p:spPr>
          <a:xfrm>
            <a:off x="4416552" y="3319272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/>
          </a:p>
        </p:txBody>
      </p:sp>
      <p:sp>
        <p:nvSpPr>
          <p:cNvPr id="23" name="Rectangle 11"/>
          <p:cNvSpPr>
            <a:spLocks noGrp="1"/>
          </p:cNvSpPr>
          <p:nvPr>
            <p:ph sz="quarter" idx="21"/>
          </p:nvPr>
        </p:nvSpPr>
        <p:spPr>
          <a:xfrm>
            <a:off x="4416552" y="3547872"/>
            <a:ext cx="3965448" cy="2706624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22"/>
          </p:nvPr>
        </p:nvSpPr>
        <p:spPr/>
        <p:txBody>
          <a:bodyPr/>
          <a:lstStyle/>
          <a:p>
            <a:pPr algn="r"/>
            <a:fld id="{21A1BCEA-CB3E-4CFF-80EA-504F2E4774BB}" type="datetime1">
              <a:rPr lang="en-US" smtClean="0"/>
              <a:pPr algn="r"/>
              <a:t>9/11/2012</a:t>
            </a:fld>
            <a:endParaRPr lang="en-US" sz="1000" dirty="0">
              <a:solidFill>
                <a:schemeClr val="tx1">
                  <a:tint val="65000"/>
                </a:schemeClr>
              </a:solidFill>
            </a:endParaRP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23"/>
          </p:nvPr>
        </p:nvSpPr>
        <p:spPr/>
        <p:txBody>
          <a:bodyPr/>
          <a:lstStyle/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 sz="1000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24"/>
          </p:nvPr>
        </p:nvSpPr>
        <p:spPr>
          <a:xfrm>
            <a:off x="323528" y="6381328"/>
            <a:ext cx="4320480" cy="304800"/>
          </a:xfrm>
        </p:spPr>
        <p:txBody>
          <a:bodyPr/>
          <a:lstStyle/>
          <a:p>
            <a:r>
              <a:rPr lang="en-CA" smtClean="0"/>
              <a:t>Corporate and Community Social Responsibility Conference Algonquin College, November 15, 2011</a:t>
            </a:r>
            <a:endParaRPr lang="en-CA" dirty="0" smtClean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-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orbel" pitchFamily="34" charset="0"/>
              </a:defRPr>
            </a:lvl1pPr>
            <a:extLst/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6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  <a:latin typeface="Corbel" pitchFamily="34" charset="0"/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/>
          </a:p>
        </p:txBody>
      </p:sp>
      <p:sp>
        <p:nvSpPr>
          <p:cNvPr id="17" name="Rectangle 11"/>
          <p:cNvSpPr>
            <a:spLocks noGrp="1"/>
          </p:cNvSpPr>
          <p:nvPr>
            <p:ph sz="quarter" idx="15"/>
          </p:nvPr>
        </p:nvSpPr>
        <p:spPr>
          <a:xfrm>
            <a:off x="304800" y="609600"/>
            <a:ext cx="3962400" cy="2706624"/>
          </a:xfrm>
        </p:spPr>
        <p:txBody>
          <a:bodyPr/>
          <a:lstStyle>
            <a:lvl1pPr>
              <a:defRPr>
                <a:latin typeface="Corbel" pitchFamily="34" charset="0"/>
              </a:defRPr>
            </a:lvl1pPr>
            <a:lvl2pPr>
              <a:defRPr>
                <a:latin typeface="Corbel" pitchFamily="34" charset="0"/>
              </a:defRPr>
            </a:lvl2pPr>
            <a:lvl3pPr>
              <a:defRPr>
                <a:latin typeface="Corbel" pitchFamily="34" charset="0"/>
              </a:defRPr>
            </a:lvl3pPr>
            <a:lvl4pPr>
              <a:defRPr>
                <a:latin typeface="Corbel" pitchFamily="34" charset="0"/>
              </a:defRPr>
            </a:lvl4pPr>
            <a:lvl5pPr>
              <a:defRPr>
                <a:latin typeface="Corbel" pitchFamily="34" charset="0"/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8" name="Rectangle 8"/>
          <p:cNvSpPr>
            <a:spLocks noGrp="1"/>
          </p:cNvSpPr>
          <p:nvPr>
            <p:ph type="body" sz="quarter" idx="16" hasCustomPrompt="1"/>
          </p:nvPr>
        </p:nvSpPr>
        <p:spPr>
          <a:xfrm>
            <a:off x="301752" y="3319272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  <a:latin typeface="Corbel" pitchFamily="34" charset="0"/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/>
          </a:p>
        </p:txBody>
      </p:sp>
      <p:sp>
        <p:nvSpPr>
          <p:cNvPr id="20" name="Rectangle 11"/>
          <p:cNvSpPr>
            <a:spLocks noGrp="1"/>
          </p:cNvSpPr>
          <p:nvPr>
            <p:ph sz="quarter" idx="17"/>
          </p:nvPr>
        </p:nvSpPr>
        <p:spPr>
          <a:xfrm>
            <a:off x="301752" y="3547872"/>
            <a:ext cx="3965448" cy="2706624"/>
          </a:xfrm>
        </p:spPr>
        <p:txBody>
          <a:bodyPr/>
          <a:lstStyle>
            <a:lvl1pPr>
              <a:defRPr>
                <a:latin typeface="Corbel" pitchFamily="34" charset="0"/>
              </a:defRPr>
            </a:lvl1pPr>
            <a:lvl2pPr>
              <a:defRPr>
                <a:latin typeface="Corbel" pitchFamily="34" charset="0"/>
              </a:defRPr>
            </a:lvl2pPr>
            <a:lvl3pPr>
              <a:defRPr>
                <a:latin typeface="Corbel" pitchFamily="34" charset="0"/>
              </a:defRPr>
            </a:lvl3pPr>
            <a:lvl4pPr>
              <a:defRPr>
                <a:latin typeface="Corbel" pitchFamily="34" charset="0"/>
              </a:defRPr>
            </a:lvl4pPr>
            <a:lvl5pPr>
              <a:defRPr>
                <a:latin typeface="Corbel" pitchFamily="34" charset="0"/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1" name="Rectangle 8"/>
          <p:cNvSpPr>
            <a:spLocks noGrp="1"/>
          </p:cNvSpPr>
          <p:nvPr>
            <p:ph type="body" sz="quarter" idx="18" hasCustomPrompt="1"/>
          </p:nvPr>
        </p:nvSpPr>
        <p:spPr>
          <a:xfrm>
            <a:off x="4419600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  <a:latin typeface="Corbel" pitchFamily="34" charset="0"/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/>
          </a:p>
        </p:txBody>
      </p:sp>
      <p:sp>
        <p:nvSpPr>
          <p:cNvPr id="24" name="Rectangle 11"/>
          <p:cNvSpPr>
            <a:spLocks noGrp="1"/>
          </p:cNvSpPr>
          <p:nvPr>
            <p:ph sz="quarter" idx="19"/>
          </p:nvPr>
        </p:nvSpPr>
        <p:spPr>
          <a:xfrm>
            <a:off x="4419600" y="609600"/>
            <a:ext cx="3962400" cy="2706624"/>
          </a:xfrm>
        </p:spPr>
        <p:txBody>
          <a:bodyPr/>
          <a:lstStyle>
            <a:lvl1pPr>
              <a:defRPr>
                <a:latin typeface="Corbel" pitchFamily="34" charset="0"/>
              </a:defRPr>
            </a:lvl1pPr>
            <a:lvl2pPr>
              <a:defRPr>
                <a:latin typeface="Corbel" pitchFamily="34" charset="0"/>
              </a:defRPr>
            </a:lvl2pPr>
            <a:lvl3pPr>
              <a:defRPr>
                <a:latin typeface="Corbel" pitchFamily="34" charset="0"/>
              </a:defRPr>
            </a:lvl3pPr>
            <a:lvl4pPr>
              <a:defRPr>
                <a:latin typeface="Corbel" pitchFamily="34" charset="0"/>
              </a:defRPr>
            </a:lvl4pPr>
            <a:lvl5pPr>
              <a:defRPr>
                <a:latin typeface="Corbel" pitchFamily="34" charset="0"/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5" name="Rectangle 8"/>
          <p:cNvSpPr>
            <a:spLocks noGrp="1"/>
          </p:cNvSpPr>
          <p:nvPr>
            <p:ph type="body" sz="quarter" idx="20" hasCustomPrompt="1"/>
          </p:nvPr>
        </p:nvSpPr>
        <p:spPr>
          <a:xfrm>
            <a:off x="4416552" y="3319272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  <a:latin typeface="Corbel" pitchFamily="34" charset="0"/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/>
          </a:p>
        </p:txBody>
      </p:sp>
      <p:sp>
        <p:nvSpPr>
          <p:cNvPr id="26" name="Rectangle 11"/>
          <p:cNvSpPr>
            <a:spLocks noGrp="1"/>
          </p:cNvSpPr>
          <p:nvPr>
            <p:ph sz="quarter" idx="21"/>
          </p:nvPr>
        </p:nvSpPr>
        <p:spPr>
          <a:xfrm>
            <a:off x="4416552" y="3547872"/>
            <a:ext cx="3965448" cy="2706624"/>
          </a:xfrm>
        </p:spPr>
        <p:txBody>
          <a:bodyPr/>
          <a:lstStyle>
            <a:lvl1pPr>
              <a:defRPr>
                <a:latin typeface="Corbel" pitchFamily="34" charset="0"/>
              </a:defRPr>
            </a:lvl1pPr>
            <a:lvl2pPr>
              <a:defRPr>
                <a:latin typeface="Corbel" pitchFamily="34" charset="0"/>
              </a:defRPr>
            </a:lvl2pPr>
            <a:lvl3pPr>
              <a:defRPr>
                <a:latin typeface="Corbel" pitchFamily="34" charset="0"/>
              </a:defRPr>
            </a:lvl3pPr>
            <a:lvl4pPr>
              <a:defRPr>
                <a:latin typeface="Corbel" pitchFamily="34" charset="0"/>
              </a:defRPr>
            </a:lvl4pPr>
            <a:lvl5pPr>
              <a:defRPr>
                <a:latin typeface="Corbel" pitchFamily="34" charset="0"/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3" name="Rectangle 23"/>
          <p:cNvSpPr>
            <a:spLocks noGrp="1"/>
          </p:cNvSpPr>
          <p:nvPr>
            <p:ph type="dt" sz="half" idx="22"/>
          </p:nvPr>
        </p:nvSpPr>
        <p:spPr/>
        <p:txBody>
          <a:bodyPr/>
          <a:lstStyle>
            <a:extLst/>
          </a:lstStyle>
          <a:p>
            <a:pPr algn="r"/>
            <a:fld id="{F66B30DB-5B56-4B4F-83A8-12FAD3EF1BAC}" type="datetime1">
              <a:rPr lang="en-US" smtClean="0"/>
              <a:pPr algn="r"/>
              <a:t>9/11/2012</a:t>
            </a:fld>
            <a:endParaRPr lang="en-US" dirty="0"/>
          </a:p>
        </p:txBody>
      </p:sp>
      <p:sp>
        <p:nvSpPr>
          <p:cNvPr id="27" name="Rectangle 27"/>
          <p:cNvSpPr>
            <a:spLocks noGrp="1"/>
          </p:cNvSpPr>
          <p:nvPr>
            <p:ph type="sldNum" sz="quarter" idx="23"/>
          </p:nvPr>
        </p:nvSpPr>
        <p:spPr/>
        <p:txBody>
          <a:bodyPr/>
          <a:lstStyle>
            <a:lvl1pPr>
              <a:defRPr>
                <a:latin typeface="Corbel" pitchFamily="34" charset="0"/>
              </a:defRPr>
            </a:lvl1pPr>
            <a:extLst/>
          </a:lstStyle>
          <a:p>
            <a:fld id="{256D3EEF-DE4E-429D-8EC4-DDC531AFF58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8" name="Rectangle 28"/>
          <p:cNvSpPr>
            <a:spLocks noGrp="1"/>
          </p:cNvSpPr>
          <p:nvPr>
            <p:ph type="ftr" sz="quarter" idx="24"/>
          </p:nvPr>
        </p:nvSpPr>
        <p:spPr>
          <a:xfrm>
            <a:off x="323528" y="6364560"/>
            <a:ext cx="4464496" cy="304800"/>
          </a:xfrm>
        </p:spPr>
        <p:txBody>
          <a:bodyPr/>
          <a:lstStyle>
            <a:lvl1pPr>
              <a:defRPr>
                <a:latin typeface="+mn-lt"/>
              </a:defRPr>
            </a:lvl1pPr>
            <a:extLst/>
          </a:lstStyle>
          <a:p>
            <a:r>
              <a:rPr lang="en-CA" smtClean="0"/>
              <a:t>Corporate and Community Social Responsibility Conference Algonquin College, November 15, 2011</a:t>
            </a:r>
            <a:endParaRPr lang="en-CA" dirty="0" smtClean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-Up: 1 Left, 3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orbel" pitchFamily="34" charset="0"/>
              </a:defRPr>
            </a:lvl1pPr>
            <a:extLst/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" name="Rectangle 8"/>
          <p:cNvSpPr>
            <a:spLocks noGrp="1"/>
          </p:cNvSpPr>
          <p:nvPr>
            <p:ph type="body" sz="quarter" idx="14" hasCustomPrompt="1"/>
          </p:nvPr>
        </p:nvSpPr>
        <p:spPr>
          <a:xfrm>
            <a:off x="4419600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  <a:latin typeface="Corbel" pitchFamily="34" charset="0"/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 dirty="0"/>
          </a:p>
        </p:txBody>
      </p:sp>
      <p:sp>
        <p:nvSpPr>
          <p:cNvPr id="8" name="Rectangle 11"/>
          <p:cNvSpPr>
            <a:spLocks noGrp="1"/>
          </p:cNvSpPr>
          <p:nvPr>
            <p:ph sz="quarter" idx="16"/>
          </p:nvPr>
        </p:nvSpPr>
        <p:spPr>
          <a:xfrm>
            <a:off x="4419600" y="609600"/>
            <a:ext cx="3962400" cy="1728216"/>
          </a:xfrm>
        </p:spPr>
        <p:txBody>
          <a:bodyPr/>
          <a:lstStyle>
            <a:lvl1pPr>
              <a:defRPr>
                <a:latin typeface="Corbel" pitchFamily="34" charset="0"/>
              </a:defRPr>
            </a:lvl1pPr>
            <a:lvl2pPr>
              <a:defRPr>
                <a:latin typeface="Corbel" pitchFamily="34" charset="0"/>
              </a:defRPr>
            </a:lvl2pPr>
            <a:lvl3pPr>
              <a:defRPr>
                <a:latin typeface="Corbel" pitchFamily="34" charset="0"/>
              </a:defRPr>
            </a:lvl3pPr>
            <a:lvl4pPr>
              <a:defRPr>
                <a:latin typeface="Corbel" pitchFamily="34" charset="0"/>
              </a:defRPr>
            </a:lvl4pPr>
            <a:lvl5pPr>
              <a:defRPr>
                <a:latin typeface="Corbel" pitchFamily="34" charset="0"/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9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381000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  <a:latin typeface="Corbel" pitchFamily="34" charset="0"/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 dirty="0"/>
          </a:p>
        </p:txBody>
      </p:sp>
      <p:sp>
        <p:nvSpPr>
          <p:cNvPr id="20" name="Rectangle 11"/>
          <p:cNvSpPr>
            <a:spLocks noGrp="1"/>
          </p:cNvSpPr>
          <p:nvPr>
            <p:ph sz="quarter" idx="15"/>
          </p:nvPr>
        </p:nvSpPr>
        <p:spPr>
          <a:xfrm>
            <a:off x="304800" y="609600"/>
            <a:ext cx="3962400" cy="5638800"/>
          </a:xfrm>
        </p:spPr>
        <p:txBody>
          <a:bodyPr/>
          <a:lstStyle>
            <a:lvl1pPr>
              <a:defRPr>
                <a:latin typeface="Corbel" pitchFamily="34" charset="0"/>
              </a:defRPr>
            </a:lvl1pPr>
            <a:lvl2pPr>
              <a:defRPr>
                <a:latin typeface="Corbel" pitchFamily="34" charset="0"/>
              </a:defRPr>
            </a:lvl2pPr>
            <a:lvl3pPr>
              <a:defRPr>
                <a:latin typeface="Corbel" pitchFamily="34" charset="0"/>
              </a:defRPr>
            </a:lvl3pPr>
            <a:lvl4pPr>
              <a:defRPr>
                <a:latin typeface="Corbel" pitchFamily="34" charset="0"/>
              </a:defRPr>
            </a:lvl4pPr>
            <a:lvl5pPr>
              <a:defRPr>
                <a:latin typeface="Corbel" pitchFamily="34" charset="0"/>
              </a:defRPr>
            </a:lvl5pPr>
            <a:extLst/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2" name="Rectangle 8"/>
          <p:cNvSpPr>
            <a:spLocks noGrp="1"/>
          </p:cNvSpPr>
          <p:nvPr>
            <p:ph type="body" sz="quarter" idx="17" hasCustomPrompt="1"/>
          </p:nvPr>
        </p:nvSpPr>
        <p:spPr>
          <a:xfrm>
            <a:off x="4416552" y="2340864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  <a:latin typeface="Corbel" pitchFamily="34" charset="0"/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 dirty="0"/>
          </a:p>
        </p:txBody>
      </p:sp>
      <p:sp>
        <p:nvSpPr>
          <p:cNvPr id="13" name="Rectangle 11"/>
          <p:cNvSpPr>
            <a:spLocks noGrp="1"/>
          </p:cNvSpPr>
          <p:nvPr>
            <p:ph sz="quarter" idx="18"/>
          </p:nvPr>
        </p:nvSpPr>
        <p:spPr>
          <a:xfrm>
            <a:off x="4416552" y="2569464"/>
            <a:ext cx="3962400" cy="1728216"/>
          </a:xfrm>
        </p:spPr>
        <p:txBody>
          <a:bodyPr/>
          <a:lstStyle>
            <a:lvl1pPr>
              <a:defRPr>
                <a:latin typeface="Corbel" pitchFamily="34" charset="0"/>
              </a:defRPr>
            </a:lvl1pPr>
            <a:lvl2pPr>
              <a:defRPr>
                <a:latin typeface="Corbel" pitchFamily="34" charset="0"/>
              </a:defRPr>
            </a:lvl2pPr>
            <a:lvl3pPr>
              <a:defRPr>
                <a:latin typeface="Corbel" pitchFamily="34" charset="0"/>
              </a:defRPr>
            </a:lvl3pPr>
            <a:lvl4pPr>
              <a:defRPr>
                <a:latin typeface="Corbel" pitchFamily="34" charset="0"/>
              </a:defRPr>
            </a:lvl4pPr>
            <a:lvl5pPr>
              <a:defRPr>
                <a:latin typeface="Corbel" pitchFamily="34" charset="0"/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4" name="Rectangle 8"/>
          <p:cNvSpPr>
            <a:spLocks noGrp="1"/>
          </p:cNvSpPr>
          <p:nvPr>
            <p:ph type="body" sz="quarter" idx="19" hasCustomPrompt="1"/>
          </p:nvPr>
        </p:nvSpPr>
        <p:spPr>
          <a:xfrm>
            <a:off x="4419600" y="4291584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  <a:latin typeface="Corbel" pitchFamily="34" charset="0"/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 dirty="0"/>
          </a:p>
        </p:txBody>
      </p:sp>
      <p:sp>
        <p:nvSpPr>
          <p:cNvPr id="15" name="Rectangle 11"/>
          <p:cNvSpPr>
            <a:spLocks noGrp="1"/>
          </p:cNvSpPr>
          <p:nvPr>
            <p:ph sz="quarter" idx="20"/>
          </p:nvPr>
        </p:nvSpPr>
        <p:spPr>
          <a:xfrm>
            <a:off x="4419600" y="4520184"/>
            <a:ext cx="3962400" cy="1728216"/>
          </a:xfrm>
        </p:spPr>
        <p:txBody>
          <a:bodyPr/>
          <a:lstStyle>
            <a:lvl1pPr>
              <a:defRPr>
                <a:latin typeface="Corbel" pitchFamily="34" charset="0"/>
              </a:defRPr>
            </a:lvl1pPr>
            <a:lvl2pPr>
              <a:defRPr>
                <a:latin typeface="Corbel" pitchFamily="34" charset="0"/>
              </a:defRPr>
            </a:lvl2pPr>
            <a:lvl3pPr>
              <a:defRPr>
                <a:latin typeface="Corbel" pitchFamily="34" charset="0"/>
              </a:defRPr>
            </a:lvl3pPr>
            <a:lvl4pPr>
              <a:defRPr>
                <a:latin typeface="Corbel" pitchFamily="34" charset="0"/>
              </a:defRPr>
            </a:lvl4pPr>
            <a:lvl5pPr>
              <a:defRPr>
                <a:latin typeface="Corbel" pitchFamily="34" charset="0"/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21"/>
          </p:nvPr>
        </p:nvSpPr>
        <p:spPr/>
        <p:txBody>
          <a:bodyPr/>
          <a:lstStyle/>
          <a:p>
            <a:pPr algn="r"/>
            <a:fld id="{AEEF1F2A-18EB-4EC1-BEE0-FAC13ACA2936}" type="datetime1">
              <a:rPr lang="en-US" smtClean="0"/>
              <a:pPr algn="r"/>
              <a:t>9/11/2012</a:t>
            </a:fld>
            <a:endParaRPr lang="en-US" sz="1000" dirty="0">
              <a:solidFill>
                <a:schemeClr val="tx1">
                  <a:tint val="65000"/>
                </a:schemeClr>
              </a:solidFill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 sz="1000" dirty="0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23"/>
          </p:nvPr>
        </p:nvSpPr>
        <p:spPr>
          <a:xfrm>
            <a:off x="323528" y="6381328"/>
            <a:ext cx="4608512" cy="304800"/>
          </a:xfrm>
        </p:spPr>
        <p:txBody>
          <a:bodyPr/>
          <a:lstStyle/>
          <a:p>
            <a:r>
              <a:rPr lang="en-CA" smtClean="0"/>
              <a:t>Corporate and Community Social Responsibility Conference Algonquin College, November 15, 2011</a:t>
            </a:r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-Up: 3 Left, 1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orbel" pitchFamily="34" charset="0"/>
              </a:defRPr>
            </a:lvl1pPr>
            <a:extLst/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8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4416552" y="381000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  <a:latin typeface="Corbel" pitchFamily="34" charset="0"/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 dirty="0"/>
          </a:p>
        </p:txBody>
      </p:sp>
      <p:sp>
        <p:nvSpPr>
          <p:cNvPr id="21" name="Rectangle 11"/>
          <p:cNvSpPr>
            <a:spLocks noGrp="1"/>
          </p:cNvSpPr>
          <p:nvPr>
            <p:ph sz="quarter" idx="15"/>
          </p:nvPr>
        </p:nvSpPr>
        <p:spPr>
          <a:xfrm>
            <a:off x="4416552" y="609600"/>
            <a:ext cx="3962400" cy="5638800"/>
          </a:xfrm>
        </p:spPr>
        <p:txBody>
          <a:bodyPr/>
          <a:lstStyle>
            <a:lvl1pPr>
              <a:defRPr>
                <a:latin typeface="Corbel" pitchFamily="34" charset="0"/>
              </a:defRPr>
            </a:lvl1pPr>
            <a:lvl2pPr>
              <a:defRPr>
                <a:latin typeface="Corbel" pitchFamily="34" charset="0"/>
              </a:defRPr>
            </a:lvl2pPr>
            <a:lvl3pPr>
              <a:defRPr>
                <a:latin typeface="Corbel" pitchFamily="34" charset="0"/>
              </a:defRPr>
            </a:lvl3pPr>
            <a:lvl4pPr>
              <a:defRPr>
                <a:latin typeface="Corbel" pitchFamily="34" charset="0"/>
              </a:defRPr>
            </a:lvl4pPr>
            <a:lvl5pPr>
              <a:defRPr>
                <a:latin typeface="Corbel" pitchFamily="34" charset="0"/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Rectangle 8"/>
          <p:cNvSpPr>
            <a:spLocks noGrp="1"/>
          </p:cNvSpPr>
          <p:nvPr>
            <p:ph type="body" sz="quarter" idx="14" hasCustomPrompt="1"/>
          </p:nvPr>
        </p:nvSpPr>
        <p:spPr>
          <a:xfrm>
            <a:off x="304800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  <a:latin typeface="Corbel" pitchFamily="34" charset="0"/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 dirty="0"/>
          </a:p>
        </p:txBody>
      </p:sp>
      <p:sp>
        <p:nvSpPr>
          <p:cNvPr id="10" name="Rectangle 11"/>
          <p:cNvSpPr>
            <a:spLocks noGrp="1"/>
          </p:cNvSpPr>
          <p:nvPr>
            <p:ph sz="quarter" idx="16"/>
          </p:nvPr>
        </p:nvSpPr>
        <p:spPr>
          <a:xfrm>
            <a:off x="304800" y="609600"/>
            <a:ext cx="3962400" cy="1728216"/>
          </a:xfrm>
        </p:spPr>
        <p:txBody>
          <a:bodyPr/>
          <a:lstStyle>
            <a:lvl1pPr>
              <a:defRPr>
                <a:latin typeface="Corbel" pitchFamily="34" charset="0"/>
              </a:defRPr>
            </a:lvl1pPr>
            <a:lvl2pPr>
              <a:defRPr>
                <a:latin typeface="Corbel" pitchFamily="34" charset="0"/>
              </a:defRPr>
            </a:lvl2pPr>
            <a:lvl3pPr>
              <a:defRPr>
                <a:latin typeface="Corbel" pitchFamily="34" charset="0"/>
              </a:defRPr>
            </a:lvl3pPr>
            <a:lvl4pPr>
              <a:defRPr>
                <a:latin typeface="Corbel" pitchFamily="34" charset="0"/>
              </a:defRPr>
            </a:lvl4pPr>
            <a:lvl5pPr>
              <a:defRPr>
                <a:latin typeface="Corbel" pitchFamily="34" charset="0"/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Rectangle 8"/>
          <p:cNvSpPr>
            <a:spLocks noGrp="1"/>
          </p:cNvSpPr>
          <p:nvPr>
            <p:ph type="body" sz="quarter" idx="17" hasCustomPrompt="1"/>
          </p:nvPr>
        </p:nvSpPr>
        <p:spPr>
          <a:xfrm>
            <a:off x="301752" y="2340864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  <a:latin typeface="Corbel" pitchFamily="34" charset="0"/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 dirty="0"/>
          </a:p>
        </p:txBody>
      </p:sp>
      <p:sp>
        <p:nvSpPr>
          <p:cNvPr id="14" name="Rectangle 11"/>
          <p:cNvSpPr>
            <a:spLocks noGrp="1"/>
          </p:cNvSpPr>
          <p:nvPr>
            <p:ph sz="quarter" idx="18"/>
          </p:nvPr>
        </p:nvSpPr>
        <p:spPr>
          <a:xfrm>
            <a:off x="301752" y="2569464"/>
            <a:ext cx="3962400" cy="1728216"/>
          </a:xfrm>
        </p:spPr>
        <p:txBody>
          <a:bodyPr/>
          <a:lstStyle>
            <a:lvl1pPr>
              <a:defRPr>
                <a:latin typeface="Corbel" pitchFamily="34" charset="0"/>
              </a:defRPr>
            </a:lvl1pPr>
            <a:lvl2pPr>
              <a:defRPr>
                <a:latin typeface="Corbel" pitchFamily="34" charset="0"/>
              </a:defRPr>
            </a:lvl2pPr>
            <a:lvl3pPr>
              <a:defRPr>
                <a:latin typeface="Corbel" pitchFamily="34" charset="0"/>
              </a:defRPr>
            </a:lvl3pPr>
            <a:lvl4pPr>
              <a:defRPr>
                <a:latin typeface="Corbel" pitchFamily="34" charset="0"/>
              </a:defRPr>
            </a:lvl4pPr>
            <a:lvl5pPr>
              <a:defRPr>
                <a:latin typeface="Corbel" pitchFamily="34" charset="0"/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Rectangle 8"/>
          <p:cNvSpPr>
            <a:spLocks noGrp="1"/>
          </p:cNvSpPr>
          <p:nvPr>
            <p:ph type="body" sz="quarter" idx="19" hasCustomPrompt="1"/>
          </p:nvPr>
        </p:nvSpPr>
        <p:spPr>
          <a:xfrm>
            <a:off x="304800" y="4291584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  <a:latin typeface="Corbel" pitchFamily="34" charset="0"/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 dirty="0"/>
          </a:p>
        </p:txBody>
      </p:sp>
      <p:sp>
        <p:nvSpPr>
          <p:cNvPr id="16" name="Rectangle 11"/>
          <p:cNvSpPr>
            <a:spLocks noGrp="1"/>
          </p:cNvSpPr>
          <p:nvPr>
            <p:ph sz="quarter" idx="20"/>
          </p:nvPr>
        </p:nvSpPr>
        <p:spPr>
          <a:xfrm>
            <a:off x="304800" y="4520184"/>
            <a:ext cx="3962400" cy="1728216"/>
          </a:xfrm>
        </p:spPr>
        <p:txBody>
          <a:bodyPr/>
          <a:lstStyle>
            <a:lvl1pPr>
              <a:defRPr>
                <a:latin typeface="Corbel" pitchFamily="34" charset="0"/>
              </a:defRPr>
            </a:lvl1pPr>
            <a:lvl2pPr>
              <a:defRPr>
                <a:latin typeface="Corbel" pitchFamily="34" charset="0"/>
              </a:defRPr>
            </a:lvl2pPr>
            <a:lvl3pPr>
              <a:defRPr>
                <a:latin typeface="Corbel" pitchFamily="34" charset="0"/>
              </a:defRPr>
            </a:lvl3pPr>
            <a:lvl4pPr>
              <a:defRPr>
                <a:latin typeface="Corbel" pitchFamily="34" charset="0"/>
              </a:defRPr>
            </a:lvl4pPr>
            <a:lvl5pPr>
              <a:defRPr>
                <a:latin typeface="Corbel" pitchFamily="34" charset="0"/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7" name="Rectangle 17"/>
          <p:cNvSpPr>
            <a:spLocks noGrp="1"/>
          </p:cNvSpPr>
          <p:nvPr>
            <p:ph type="dt" sz="half" idx="21"/>
          </p:nvPr>
        </p:nvSpPr>
        <p:spPr/>
        <p:txBody>
          <a:bodyPr/>
          <a:lstStyle>
            <a:extLst/>
          </a:lstStyle>
          <a:p>
            <a:pPr algn="r"/>
            <a:fld id="{713A074D-F068-4B9E-828D-4A5C018FB988}" type="datetime1">
              <a:rPr lang="en-US" smtClean="0"/>
              <a:pPr algn="r"/>
              <a:t>9/11/2012</a:t>
            </a:fld>
            <a:endParaRPr lang="en-US" dirty="0"/>
          </a:p>
        </p:txBody>
      </p:sp>
      <p:sp>
        <p:nvSpPr>
          <p:cNvPr id="19" name="Rectangle 19"/>
          <p:cNvSpPr>
            <a:spLocks noGrp="1"/>
          </p:cNvSpPr>
          <p:nvPr>
            <p:ph type="sldNum" sz="quarter" idx="22"/>
          </p:nvPr>
        </p:nvSpPr>
        <p:spPr/>
        <p:txBody>
          <a:bodyPr/>
          <a:lstStyle>
            <a:lvl1pPr>
              <a:defRPr>
                <a:latin typeface="Corbel" pitchFamily="34" charset="0"/>
              </a:defRPr>
            </a:lvl1pPr>
            <a:extLst/>
          </a:lstStyle>
          <a:p>
            <a:fld id="{256D3EEF-DE4E-429D-8EC4-DDC531AFF58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Rectangle 20"/>
          <p:cNvSpPr>
            <a:spLocks noGrp="1"/>
          </p:cNvSpPr>
          <p:nvPr>
            <p:ph type="ftr" sz="quarter" idx="23"/>
          </p:nvPr>
        </p:nvSpPr>
        <p:spPr>
          <a:xfrm>
            <a:off x="323528" y="6381328"/>
            <a:ext cx="4968552" cy="304800"/>
          </a:xfrm>
        </p:spPr>
        <p:txBody>
          <a:bodyPr/>
          <a:lstStyle>
            <a:lvl1pPr>
              <a:defRPr>
                <a:latin typeface="+mn-lt"/>
              </a:defRPr>
            </a:lvl1pPr>
            <a:extLst/>
          </a:lstStyle>
          <a:p>
            <a:r>
              <a:rPr lang="en-CA" smtClean="0"/>
              <a:t>Corporate and Community Social Responsibility Conference Algonquin College, November 15, 2011</a:t>
            </a:r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-Up: 2 Left, 3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orbel" pitchFamily="34" charset="0"/>
              </a:defRPr>
            </a:lvl1pPr>
            <a:extLst/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23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  <a:latin typeface="Corbel" pitchFamily="34" charset="0"/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/>
          </a:p>
        </p:txBody>
      </p:sp>
      <p:sp>
        <p:nvSpPr>
          <p:cNvPr id="24" name="Rectangle 11"/>
          <p:cNvSpPr>
            <a:spLocks noGrp="1"/>
          </p:cNvSpPr>
          <p:nvPr>
            <p:ph sz="quarter" idx="15"/>
          </p:nvPr>
        </p:nvSpPr>
        <p:spPr>
          <a:xfrm>
            <a:off x="304800" y="609600"/>
            <a:ext cx="3962400" cy="2706624"/>
          </a:xfrm>
        </p:spPr>
        <p:txBody>
          <a:bodyPr/>
          <a:lstStyle>
            <a:lvl1pPr>
              <a:defRPr>
                <a:latin typeface="Corbel" pitchFamily="34" charset="0"/>
              </a:defRPr>
            </a:lvl1pPr>
            <a:lvl2pPr>
              <a:defRPr>
                <a:latin typeface="Corbel" pitchFamily="34" charset="0"/>
              </a:defRPr>
            </a:lvl2pPr>
            <a:lvl3pPr>
              <a:defRPr>
                <a:latin typeface="Corbel" pitchFamily="34" charset="0"/>
              </a:defRPr>
            </a:lvl3pPr>
            <a:lvl4pPr>
              <a:defRPr>
                <a:latin typeface="Corbel" pitchFamily="34" charset="0"/>
              </a:defRPr>
            </a:lvl4pPr>
            <a:lvl5pPr>
              <a:defRPr>
                <a:latin typeface="Corbel" pitchFamily="34" charset="0"/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5" name="Rectangle 8"/>
          <p:cNvSpPr>
            <a:spLocks noGrp="1"/>
          </p:cNvSpPr>
          <p:nvPr>
            <p:ph type="body" sz="quarter" idx="16" hasCustomPrompt="1"/>
          </p:nvPr>
        </p:nvSpPr>
        <p:spPr>
          <a:xfrm>
            <a:off x="301752" y="3319272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  <a:latin typeface="Corbel" pitchFamily="34" charset="0"/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/>
          </a:p>
        </p:txBody>
      </p:sp>
      <p:sp>
        <p:nvSpPr>
          <p:cNvPr id="26" name="Rectangle 11"/>
          <p:cNvSpPr>
            <a:spLocks noGrp="1"/>
          </p:cNvSpPr>
          <p:nvPr>
            <p:ph sz="quarter" idx="17"/>
          </p:nvPr>
        </p:nvSpPr>
        <p:spPr>
          <a:xfrm>
            <a:off x="301752" y="3547872"/>
            <a:ext cx="3965448" cy="2706624"/>
          </a:xfrm>
        </p:spPr>
        <p:txBody>
          <a:bodyPr/>
          <a:lstStyle>
            <a:lvl1pPr>
              <a:defRPr>
                <a:latin typeface="Corbel" pitchFamily="34" charset="0"/>
              </a:defRPr>
            </a:lvl1pPr>
            <a:lvl2pPr>
              <a:defRPr>
                <a:latin typeface="Corbel" pitchFamily="34" charset="0"/>
              </a:defRPr>
            </a:lvl2pPr>
            <a:lvl3pPr>
              <a:defRPr>
                <a:latin typeface="Corbel" pitchFamily="34" charset="0"/>
              </a:defRPr>
            </a:lvl3pPr>
            <a:lvl4pPr>
              <a:defRPr>
                <a:latin typeface="Corbel" pitchFamily="34" charset="0"/>
              </a:defRPr>
            </a:lvl4pPr>
            <a:lvl5pPr>
              <a:defRPr>
                <a:latin typeface="Corbel" pitchFamily="34" charset="0"/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8" name="Rectangle 8"/>
          <p:cNvSpPr>
            <a:spLocks noGrp="1"/>
          </p:cNvSpPr>
          <p:nvPr>
            <p:ph type="body" sz="quarter" idx="14" hasCustomPrompt="1"/>
          </p:nvPr>
        </p:nvSpPr>
        <p:spPr>
          <a:xfrm>
            <a:off x="4419600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  <a:latin typeface="Corbel" pitchFamily="34" charset="0"/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 dirty="0"/>
          </a:p>
        </p:txBody>
      </p:sp>
      <p:sp>
        <p:nvSpPr>
          <p:cNvPr id="29" name="Rectangle 11"/>
          <p:cNvSpPr>
            <a:spLocks noGrp="1"/>
          </p:cNvSpPr>
          <p:nvPr>
            <p:ph sz="quarter" idx="18"/>
          </p:nvPr>
        </p:nvSpPr>
        <p:spPr>
          <a:xfrm>
            <a:off x="4419600" y="609600"/>
            <a:ext cx="3962400" cy="1728216"/>
          </a:xfrm>
        </p:spPr>
        <p:txBody>
          <a:bodyPr/>
          <a:lstStyle>
            <a:lvl1pPr>
              <a:defRPr>
                <a:latin typeface="Corbel" pitchFamily="34" charset="0"/>
              </a:defRPr>
            </a:lvl1pPr>
            <a:lvl2pPr>
              <a:defRPr>
                <a:latin typeface="Corbel" pitchFamily="34" charset="0"/>
              </a:defRPr>
            </a:lvl2pPr>
            <a:lvl3pPr>
              <a:defRPr>
                <a:latin typeface="Corbel" pitchFamily="34" charset="0"/>
              </a:defRPr>
            </a:lvl3pPr>
            <a:lvl4pPr>
              <a:defRPr>
                <a:latin typeface="Corbel" pitchFamily="34" charset="0"/>
              </a:defRPr>
            </a:lvl4pPr>
            <a:lvl5pPr>
              <a:defRPr>
                <a:latin typeface="Corbel" pitchFamily="34" charset="0"/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31" name="Rectangle 8"/>
          <p:cNvSpPr>
            <a:spLocks noGrp="1"/>
          </p:cNvSpPr>
          <p:nvPr>
            <p:ph type="body" sz="quarter" idx="19" hasCustomPrompt="1"/>
          </p:nvPr>
        </p:nvSpPr>
        <p:spPr>
          <a:xfrm>
            <a:off x="4416552" y="2340864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  <a:latin typeface="Corbel" pitchFamily="34" charset="0"/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 dirty="0"/>
          </a:p>
        </p:txBody>
      </p:sp>
      <p:sp>
        <p:nvSpPr>
          <p:cNvPr id="32" name="Rectangle 11"/>
          <p:cNvSpPr>
            <a:spLocks noGrp="1"/>
          </p:cNvSpPr>
          <p:nvPr>
            <p:ph sz="quarter" idx="20"/>
          </p:nvPr>
        </p:nvSpPr>
        <p:spPr>
          <a:xfrm>
            <a:off x="4416552" y="2569464"/>
            <a:ext cx="3962400" cy="1728216"/>
          </a:xfrm>
        </p:spPr>
        <p:txBody>
          <a:bodyPr/>
          <a:lstStyle>
            <a:lvl1pPr>
              <a:defRPr>
                <a:latin typeface="Corbel" pitchFamily="34" charset="0"/>
              </a:defRPr>
            </a:lvl1pPr>
            <a:lvl2pPr>
              <a:defRPr>
                <a:latin typeface="Corbel" pitchFamily="34" charset="0"/>
              </a:defRPr>
            </a:lvl2pPr>
            <a:lvl3pPr>
              <a:defRPr>
                <a:latin typeface="Corbel" pitchFamily="34" charset="0"/>
              </a:defRPr>
            </a:lvl3pPr>
            <a:lvl4pPr>
              <a:defRPr>
                <a:latin typeface="Corbel" pitchFamily="34" charset="0"/>
              </a:defRPr>
            </a:lvl4pPr>
            <a:lvl5pPr>
              <a:defRPr>
                <a:latin typeface="Corbel" pitchFamily="34" charset="0"/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33" name="Rectangle 8"/>
          <p:cNvSpPr>
            <a:spLocks noGrp="1"/>
          </p:cNvSpPr>
          <p:nvPr>
            <p:ph type="body" sz="quarter" idx="21" hasCustomPrompt="1"/>
          </p:nvPr>
        </p:nvSpPr>
        <p:spPr>
          <a:xfrm>
            <a:off x="4419600" y="4291584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  <a:latin typeface="Corbel" pitchFamily="34" charset="0"/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 dirty="0"/>
          </a:p>
        </p:txBody>
      </p:sp>
      <p:sp>
        <p:nvSpPr>
          <p:cNvPr id="34" name="Rectangle 11"/>
          <p:cNvSpPr>
            <a:spLocks noGrp="1"/>
          </p:cNvSpPr>
          <p:nvPr>
            <p:ph sz="quarter" idx="22"/>
          </p:nvPr>
        </p:nvSpPr>
        <p:spPr>
          <a:xfrm>
            <a:off x="4419600" y="4520184"/>
            <a:ext cx="3962400" cy="1728216"/>
          </a:xfrm>
        </p:spPr>
        <p:txBody>
          <a:bodyPr/>
          <a:lstStyle>
            <a:lvl1pPr>
              <a:defRPr>
                <a:latin typeface="Corbel" pitchFamily="34" charset="0"/>
              </a:defRPr>
            </a:lvl1pPr>
            <a:lvl2pPr>
              <a:defRPr>
                <a:latin typeface="Corbel" pitchFamily="34" charset="0"/>
              </a:defRPr>
            </a:lvl2pPr>
            <a:lvl3pPr>
              <a:defRPr>
                <a:latin typeface="Corbel" pitchFamily="34" charset="0"/>
              </a:defRPr>
            </a:lvl3pPr>
            <a:lvl4pPr>
              <a:defRPr>
                <a:latin typeface="Corbel" pitchFamily="34" charset="0"/>
              </a:defRPr>
            </a:lvl4pPr>
            <a:lvl5pPr>
              <a:defRPr>
                <a:latin typeface="Corbel" pitchFamily="34" charset="0"/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6" name="Rectangle 16"/>
          <p:cNvSpPr>
            <a:spLocks noGrp="1"/>
          </p:cNvSpPr>
          <p:nvPr>
            <p:ph type="dt" sz="half" idx="23"/>
          </p:nvPr>
        </p:nvSpPr>
        <p:spPr/>
        <p:txBody>
          <a:bodyPr/>
          <a:lstStyle>
            <a:lvl1pPr>
              <a:defRPr>
                <a:latin typeface="Corbel" pitchFamily="34" charset="0"/>
              </a:defRPr>
            </a:lvl1pPr>
            <a:extLst/>
          </a:lstStyle>
          <a:p>
            <a:pPr algn="r"/>
            <a:fld id="{5BD17CC7-2E42-4A8E-AA93-FDA73117E3A7}" type="datetime1">
              <a:rPr lang="en-US" smtClean="0"/>
              <a:pPr algn="r"/>
              <a:t>9/11/2012</a:t>
            </a:fld>
            <a:endParaRPr lang="en-US" dirty="0"/>
          </a:p>
        </p:txBody>
      </p:sp>
      <p:sp>
        <p:nvSpPr>
          <p:cNvPr id="17" name="Rectangle 17"/>
          <p:cNvSpPr>
            <a:spLocks noGrp="1"/>
          </p:cNvSpPr>
          <p:nvPr>
            <p:ph type="sldNum" sz="quarter" idx="24"/>
          </p:nvPr>
        </p:nvSpPr>
        <p:spPr/>
        <p:txBody>
          <a:bodyPr/>
          <a:lstStyle>
            <a:lvl1pPr>
              <a:defRPr>
                <a:latin typeface="Corbel" pitchFamily="34" charset="0"/>
              </a:defRPr>
            </a:lvl1pPr>
            <a:extLst/>
          </a:lstStyle>
          <a:p>
            <a:fld id="{256D3EEF-DE4E-429D-8EC4-DDC531AFF58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8" name="Rectangle 18"/>
          <p:cNvSpPr>
            <a:spLocks noGrp="1"/>
          </p:cNvSpPr>
          <p:nvPr>
            <p:ph type="ftr" sz="quarter" idx="25"/>
          </p:nvPr>
        </p:nvSpPr>
        <p:spPr>
          <a:xfrm>
            <a:off x="323528" y="6381328"/>
            <a:ext cx="4680520" cy="304800"/>
          </a:xfrm>
        </p:spPr>
        <p:txBody>
          <a:bodyPr/>
          <a:lstStyle>
            <a:lvl1pPr>
              <a:defRPr>
                <a:latin typeface="+mn-lt"/>
              </a:defRPr>
            </a:lvl1pPr>
            <a:extLst/>
          </a:lstStyle>
          <a:p>
            <a:r>
              <a:rPr lang="en-CA" smtClean="0"/>
              <a:t>Corporate and Community Social Responsibility Conference Algonquin College, November 15, 2011</a:t>
            </a:r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-Up: 3 Left, 2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orbel" pitchFamily="34" charset="0"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1" name="Rectangle 8"/>
          <p:cNvSpPr>
            <a:spLocks noGrp="1"/>
          </p:cNvSpPr>
          <p:nvPr>
            <p:ph type="body" sz="quarter" idx="14" hasCustomPrompt="1"/>
          </p:nvPr>
        </p:nvSpPr>
        <p:spPr>
          <a:xfrm>
            <a:off x="307848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  <a:latin typeface="Corbel" pitchFamily="34" charset="0"/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 dirty="0"/>
          </a:p>
        </p:txBody>
      </p:sp>
      <p:sp>
        <p:nvSpPr>
          <p:cNvPr id="22" name="Rectangle 11"/>
          <p:cNvSpPr>
            <a:spLocks noGrp="1"/>
          </p:cNvSpPr>
          <p:nvPr>
            <p:ph sz="quarter" idx="16"/>
          </p:nvPr>
        </p:nvSpPr>
        <p:spPr>
          <a:xfrm>
            <a:off x="307848" y="609600"/>
            <a:ext cx="3962400" cy="1728216"/>
          </a:xfrm>
        </p:spPr>
        <p:txBody>
          <a:bodyPr/>
          <a:lstStyle>
            <a:lvl1pPr>
              <a:defRPr>
                <a:latin typeface="Corbel" pitchFamily="34" charset="0"/>
              </a:defRPr>
            </a:lvl1pPr>
            <a:lvl2pPr>
              <a:defRPr>
                <a:latin typeface="Corbel" pitchFamily="34" charset="0"/>
              </a:defRPr>
            </a:lvl2pPr>
            <a:lvl3pPr>
              <a:defRPr>
                <a:latin typeface="Corbel" pitchFamily="34" charset="0"/>
              </a:defRPr>
            </a:lvl3pPr>
            <a:lvl4pPr>
              <a:defRPr>
                <a:latin typeface="Corbel" pitchFamily="34" charset="0"/>
              </a:defRPr>
            </a:lvl4pPr>
            <a:lvl5pPr>
              <a:defRPr>
                <a:latin typeface="Corbel" pitchFamily="34" charset="0"/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5" name="Rectangle 8"/>
          <p:cNvSpPr>
            <a:spLocks noGrp="1"/>
          </p:cNvSpPr>
          <p:nvPr>
            <p:ph type="body" sz="quarter" idx="17" hasCustomPrompt="1"/>
          </p:nvPr>
        </p:nvSpPr>
        <p:spPr>
          <a:xfrm>
            <a:off x="304800" y="2340864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  <a:latin typeface="Corbel" pitchFamily="34" charset="0"/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 dirty="0"/>
          </a:p>
        </p:txBody>
      </p:sp>
      <p:sp>
        <p:nvSpPr>
          <p:cNvPr id="26" name="Rectangle 11"/>
          <p:cNvSpPr>
            <a:spLocks noGrp="1"/>
          </p:cNvSpPr>
          <p:nvPr>
            <p:ph sz="quarter" idx="18"/>
          </p:nvPr>
        </p:nvSpPr>
        <p:spPr>
          <a:xfrm>
            <a:off x="304800" y="2569464"/>
            <a:ext cx="3962400" cy="1728216"/>
          </a:xfrm>
        </p:spPr>
        <p:txBody>
          <a:bodyPr/>
          <a:lstStyle>
            <a:lvl1pPr>
              <a:defRPr>
                <a:latin typeface="Corbel" pitchFamily="34" charset="0"/>
              </a:defRPr>
            </a:lvl1pPr>
            <a:lvl2pPr>
              <a:defRPr>
                <a:latin typeface="Corbel" pitchFamily="34" charset="0"/>
              </a:defRPr>
            </a:lvl2pPr>
            <a:lvl3pPr>
              <a:defRPr>
                <a:latin typeface="Corbel" pitchFamily="34" charset="0"/>
              </a:defRPr>
            </a:lvl3pPr>
            <a:lvl4pPr>
              <a:defRPr>
                <a:latin typeface="Corbel" pitchFamily="34" charset="0"/>
              </a:defRPr>
            </a:lvl4pPr>
            <a:lvl5pPr>
              <a:defRPr>
                <a:latin typeface="Corbel" pitchFamily="34" charset="0"/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7" name="Rectangle 8"/>
          <p:cNvSpPr>
            <a:spLocks noGrp="1"/>
          </p:cNvSpPr>
          <p:nvPr>
            <p:ph type="body" sz="quarter" idx="19" hasCustomPrompt="1"/>
          </p:nvPr>
        </p:nvSpPr>
        <p:spPr>
          <a:xfrm>
            <a:off x="307848" y="4291584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  <a:latin typeface="Corbel" pitchFamily="34" charset="0"/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 dirty="0"/>
          </a:p>
        </p:txBody>
      </p:sp>
      <p:sp>
        <p:nvSpPr>
          <p:cNvPr id="28" name="Rectangle 11"/>
          <p:cNvSpPr>
            <a:spLocks noGrp="1"/>
          </p:cNvSpPr>
          <p:nvPr>
            <p:ph sz="quarter" idx="20"/>
          </p:nvPr>
        </p:nvSpPr>
        <p:spPr>
          <a:xfrm>
            <a:off x="307848" y="4520184"/>
            <a:ext cx="3962400" cy="1728216"/>
          </a:xfrm>
        </p:spPr>
        <p:txBody>
          <a:bodyPr/>
          <a:lstStyle>
            <a:lvl1pPr>
              <a:defRPr>
                <a:latin typeface="Corbel" pitchFamily="34" charset="0"/>
              </a:defRPr>
            </a:lvl1pPr>
            <a:lvl2pPr>
              <a:defRPr>
                <a:latin typeface="Corbel" pitchFamily="34" charset="0"/>
              </a:defRPr>
            </a:lvl2pPr>
            <a:lvl3pPr>
              <a:defRPr>
                <a:latin typeface="Corbel" pitchFamily="34" charset="0"/>
              </a:defRPr>
            </a:lvl3pPr>
            <a:lvl4pPr>
              <a:defRPr>
                <a:latin typeface="Corbel" pitchFamily="34" charset="0"/>
              </a:defRPr>
            </a:lvl4pPr>
            <a:lvl5pPr>
              <a:defRPr>
                <a:latin typeface="Corbel" pitchFamily="34" charset="0"/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Rectangle 8"/>
          <p:cNvSpPr>
            <a:spLocks noGrp="1"/>
          </p:cNvSpPr>
          <p:nvPr>
            <p:ph type="body" sz="quarter" idx="21" hasCustomPrompt="1"/>
          </p:nvPr>
        </p:nvSpPr>
        <p:spPr>
          <a:xfrm>
            <a:off x="4419600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  <a:latin typeface="Corbel" pitchFamily="34" charset="0"/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/>
          </a:p>
        </p:txBody>
      </p:sp>
      <p:sp>
        <p:nvSpPr>
          <p:cNvPr id="13" name="Rectangle 11"/>
          <p:cNvSpPr>
            <a:spLocks noGrp="1"/>
          </p:cNvSpPr>
          <p:nvPr>
            <p:ph sz="quarter" idx="22"/>
          </p:nvPr>
        </p:nvSpPr>
        <p:spPr>
          <a:xfrm>
            <a:off x="4419600" y="609600"/>
            <a:ext cx="3962400" cy="2706624"/>
          </a:xfrm>
        </p:spPr>
        <p:txBody>
          <a:bodyPr/>
          <a:lstStyle>
            <a:lvl1pPr>
              <a:defRPr>
                <a:latin typeface="Corbel" pitchFamily="34" charset="0"/>
              </a:defRPr>
            </a:lvl1pPr>
            <a:lvl2pPr>
              <a:defRPr>
                <a:latin typeface="Corbel" pitchFamily="34" charset="0"/>
              </a:defRPr>
            </a:lvl2pPr>
            <a:lvl3pPr>
              <a:defRPr>
                <a:latin typeface="Corbel" pitchFamily="34" charset="0"/>
              </a:defRPr>
            </a:lvl3pPr>
            <a:lvl4pPr>
              <a:defRPr>
                <a:latin typeface="Corbel" pitchFamily="34" charset="0"/>
              </a:defRPr>
            </a:lvl4pPr>
            <a:lvl5pPr>
              <a:defRPr>
                <a:latin typeface="Corbel" pitchFamily="34" charset="0"/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5" name="Rectangle 8"/>
          <p:cNvSpPr>
            <a:spLocks noGrp="1"/>
          </p:cNvSpPr>
          <p:nvPr>
            <p:ph type="body" sz="quarter" idx="23" hasCustomPrompt="1"/>
          </p:nvPr>
        </p:nvSpPr>
        <p:spPr>
          <a:xfrm>
            <a:off x="4416552" y="3319272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  <a:latin typeface="Corbel" pitchFamily="34" charset="0"/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/>
          </a:p>
        </p:txBody>
      </p:sp>
      <p:sp>
        <p:nvSpPr>
          <p:cNvPr id="16" name="Rectangle 11"/>
          <p:cNvSpPr>
            <a:spLocks noGrp="1"/>
          </p:cNvSpPr>
          <p:nvPr>
            <p:ph sz="quarter" idx="24"/>
          </p:nvPr>
        </p:nvSpPr>
        <p:spPr>
          <a:xfrm>
            <a:off x="4416552" y="3547872"/>
            <a:ext cx="3965448" cy="2706624"/>
          </a:xfrm>
        </p:spPr>
        <p:txBody>
          <a:bodyPr/>
          <a:lstStyle>
            <a:lvl1pPr>
              <a:defRPr>
                <a:latin typeface="Corbel" pitchFamily="34" charset="0"/>
              </a:defRPr>
            </a:lvl1pPr>
            <a:lvl2pPr>
              <a:defRPr>
                <a:latin typeface="Corbel" pitchFamily="34" charset="0"/>
              </a:defRPr>
            </a:lvl2pPr>
            <a:lvl3pPr>
              <a:defRPr>
                <a:latin typeface="Corbel" pitchFamily="34" charset="0"/>
              </a:defRPr>
            </a:lvl3pPr>
            <a:lvl4pPr>
              <a:defRPr>
                <a:latin typeface="Corbel" pitchFamily="34" charset="0"/>
              </a:defRPr>
            </a:lvl4pPr>
            <a:lvl5pPr>
              <a:defRPr>
                <a:latin typeface="Corbel" pitchFamily="34" charset="0"/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7" name="Rectangle 17"/>
          <p:cNvSpPr>
            <a:spLocks noGrp="1"/>
          </p:cNvSpPr>
          <p:nvPr>
            <p:ph type="dt" sz="half" idx="25"/>
          </p:nvPr>
        </p:nvSpPr>
        <p:spPr/>
        <p:txBody>
          <a:bodyPr/>
          <a:lstStyle>
            <a:lvl1pPr>
              <a:defRPr>
                <a:latin typeface="Corbel" pitchFamily="34" charset="0"/>
              </a:defRPr>
            </a:lvl1pPr>
            <a:extLst/>
          </a:lstStyle>
          <a:p>
            <a:pPr algn="r"/>
            <a:fld id="{374BF6EC-6842-42F0-A9E5-C8C62B49D105}" type="datetime1">
              <a:rPr lang="en-US" smtClean="0"/>
              <a:pPr algn="r"/>
              <a:t>9/11/2012</a:t>
            </a:fld>
            <a:endParaRPr lang="en-US" dirty="0"/>
          </a:p>
        </p:txBody>
      </p:sp>
      <p:sp>
        <p:nvSpPr>
          <p:cNvPr id="18" name="Rectangle 18"/>
          <p:cNvSpPr>
            <a:spLocks noGrp="1"/>
          </p:cNvSpPr>
          <p:nvPr>
            <p:ph type="sldNum" sz="quarter" idx="26"/>
          </p:nvPr>
        </p:nvSpPr>
        <p:spPr/>
        <p:txBody>
          <a:bodyPr/>
          <a:lstStyle>
            <a:lvl1pPr>
              <a:defRPr>
                <a:latin typeface="Corbel" pitchFamily="34" charset="0"/>
              </a:defRPr>
            </a:lvl1pPr>
            <a:extLst/>
          </a:lstStyle>
          <a:p>
            <a:fld id="{256D3EEF-DE4E-429D-8EC4-DDC531AFF58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3" name="Rectangle 23"/>
          <p:cNvSpPr>
            <a:spLocks noGrp="1"/>
          </p:cNvSpPr>
          <p:nvPr>
            <p:ph type="ftr" sz="quarter" idx="27"/>
          </p:nvPr>
        </p:nvSpPr>
        <p:spPr>
          <a:xfrm>
            <a:off x="323528" y="6381328"/>
            <a:ext cx="4248472" cy="304800"/>
          </a:xfrm>
        </p:spPr>
        <p:txBody>
          <a:bodyPr/>
          <a:lstStyle>
            <a:lvl1pPr>
              <a:defRPr>
                <a:latin typeface="+mn-lt"/>
              </a:defRPr>
            </a:lvl1pPr>
            <a:extLst/>
          </a:lstStyle>
          <a:p>
            <a:r>
              <a:rPr lang="en-CA" smtClean="0"/>
              <a:t>Corporate and Community Social Responsibility Conference Algonquin College, November 15, 2011</a:t>
            </a:r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ombsto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orbel" pitchFamily="34" charset="0"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Rectangle 6"/>
          <p:cNvSpPr/>
          <p:nvPr/>
        </p:nvSpPr>
        <p:spPr>
          <a:xfrm>
            <a:off x="1371600" y="1447800"/>
            <a:ext cx="1676400" cy="2057400"/>
          </a:xfrm>
          <a:prstGeom prst="rect">
            <a:avLst/>
          </a:prstGeom>
          <a:ln w="76200" cap="sq" cmpd="thickThin" algn="ctr">
            <a:solidFill>
              <a:schemeClr val="accent6"/>
            </a:solidFill>
            <a:prstDash val="solid"/>
            <a:rou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latin typeface="Corbel" pitchFamily="34" charset="0"/>
            </a:endParaRPr>
          </a:p>
        </p:txBody>
      </p:sp>
      <p:sp>
        <p:nvSpPr>
          <p:cNvPr id="8" name="Rectangle 6"/>
          <p:cNvSpPr/>
          <p:nvPr/>
        </p:nvSpPr>
        <p:spPr>
          <a:xfrm>
            <a:off x="1371600" y="3886200"/>
            <a:ext cx="1676400" cy="2057400"/>
          </a:xfrm>
          <a:prstGeom prst="rect">
            <a:avLst/>
          </a:prstGeom>
          <a:ln w="76200" cap="sq" cmpd="thickThin" algn="ctr">
            <a:solidFill>
              <a:schemeClr val="accent6"/>
            </a:solidFill>
            <a:prstDash val="solid"/>
            <a:rou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latin typeface="Corbel" pitchFamily="34" charset="0"/>
            </a:endParaRPr>
          </a:p>
        </p:txBody>
      </p:sp>
      <p:sp>
        <p:nvSpPr>
          <p:cNvPr id="26" name="Rectangle 6"/>
          <p:cNvSpPr/>
          <p:nvPr/>
        </p:nvSpPr>
        <p:spPr>
          <a:xfrm>
            <a:off x="3505200" y="1447800"/>
            <a:ext cx="1676400" cy="2057400"/>
          </a:xfrm>
          <a:prstGeom prst="rect">
            <a:avLst/>
          </a:prstGeom>
          <a:ln w="76200" cap="sq" cmpd="thickThin" algn="ctr">
            <a:solidFill>
              <a:schemeClr val="accent6"/>
            </a:solidFill>
            <a:prstDash val="solid"/>
            <a:rou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latin typeface="Corbel" pitchFamily="34" charset="0"/>
            </a:endParaRPr>
          </a:p>
        </p:txBody>
      </p:sp>
      <p:sp>
        <p:nvSpPr>
          <p:cNvPr id="25" name="Rectangle 6"/>
          <p:cNvSpPr/>
          <p:nvPr/>
        </p:nvSpPr>
        <p:spPr>
          <a:xfrm>
            <a:off x="3505200" y="3886200"/>
            <a:ext cx="1676400" cy="2057400"/>
          </a:xfrm>
          <a:prstGeom prst="rect">
            <a:avLst/>
          </a:prstGeom>
          <a:ln w="76200" cap="sq" cmpd="thickThin" algn="ctr">
            <a:solidFill>
              <a:schemeClr val="accent6"/>
            </a:solidFill>
            <a:prstDash val="solid"/>
            <a:rou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latin typeface="Corbel" pitchFamily="34" charset="0"/>
            </a:endParaRPr>
          </a:p>
        </p:txBody>
      </p:sp>
      <p:sp>
        <p:nvSpPr>
          <p:cNvPr id="31" name="Rectangle 6"/>
          <p:cNvSpPr/>
          <p:nvPr/>
        </p:nvSpPr>
        <p:spPr>
          <a:xfrm>
            <a:off x="5638800" y="1447800"/>
            <a:ext cx="1676400" cy="2057400"/>
          </a:xfrm>
          <a:prstGeom prst="rect">
            <a:avLst/>
          </a:prstGeom>
          <a:ln w="76200" cap="sq" cmpd="thickThin" algn="ctr">
            <a:solidFill>
              <a:schemeClr val="accent6"/>
            </a:solidFill>
            <a:prstDash val="solid"/>
            <a:rou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latin typeface="Corbel" pitchFamily="34" charset="0"/>
            </a:endParaRPr>
          </a:p>
        </p:txBody>
      </p:sp>
      <p:sp>
        <p:nvSpPr>
          <p:cNvPr id="3" name="Rectangle 6"/>
          <p:cNvSpPr/>
          <p:nvPr/>
        </p:nvSpPr>
        <p:spPr>
          <a:xfrm>
            <a:off x="5638800" y="3886200"/>
            <a:ext cx="1676400" cy="2057400"/>
          </a:xfrm>
          <a:prstGeom prst="rect">
            <a:avLst/>
          </a:prstGeom>
          <a:ln w="76200" cap="sq" cmpd="thickThin" algn="ctr">
            <a:solidFill>
              <a:schemeClr val="accent6"/>
            </a:solidFill>
            <a:prstDash val="solid"/>
            <a:rou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latin typeface="Corbel" pitchFamily="34" charset="0"/>
            </a:endParaRPr>
          </a:p>
        </p:txBody>
      </p:sp>
      <p:sp>
        <p:nvSpPr>
          <p:cNvPr id="24" name="Rectangle 10"/>
          <p:cNvSpPr>
            <a:spLocks noGrp="1"/>
          </p:cNvSpPr>
          <p:nvPr>
            <p:ph type="pic" sz="quarter" idx="13" hasCustomPrompt="1"/>
          </p:nvPr>
        </p:nvSpPr>
        <p:spPr>
          <a:xfrm>
            <a:off x="1524000" y="1600200"/>
            <a:ext cx="1371600" cy="685800"/>
          </a:xfrm>
        </p:spPr>
        <p:txBody>
          <a:bodyPr/>
          <a:lstStyle>
            <a:lvl1pPr>
              <a:defRPr>
                <a:latin typeface="Corbel" pitchFamily="34" charset="0"/>
              </a:defRPr>
            </a:lvl1pPr>
            <a:extLst/>
          </a:lstStyle>
          <a:p>
            <a:r>
              <a:rPr lang="en-US" dirty="0" smtClean="0"/>
              <a:t>Company</a:t>
            </a:r>
            <a:r>
              <a:rPr lang="en-US" baseline="0" dirty="0" smtClean="0"/>
              <a:t> Logo</a:t>
            </a:r>
            <a:endParaRPr lang="en-US" dirty="0"/>
          </a:p>
        </p:txBody>
      </p:sp>
      <p:sp>
        <p:nvSpPr>
          <p:cNvPr id="19" name="Rectangle 10"/>
          <p:cNvSpPr>
            <a:spLocks noGrp="1"/>
          </p:cNvSpPr>
          <p:nvPr>
            <p:ph type="pic" sz="quarter" idx="29" hasCustomPrompt="1"/>
          </p:nvPr>
        </p:nvSpPr>
        <p:spPr>
          <a:xfrm>
            <a:off x="1524000" y="4038600"/>
            <a:ext cx="1371600" cy="685800"/>
          </a:xfrm>
        </p:spPr>
        <p:txBody>
          <a:bodyPr/>
          <a:lstStyle>
            <a:lvl1pPr>
              <a:defRPr>
                <a:latin typeface="Corbel" pitchFamily="34" charset="0"/>
              </a:defRPr>
            </a:lvl1pPr>
            <a:extLst/>
          </a:lstStyle>
          <a:p>
            <a:r>
              <a:rPr lang="en-US" dirty="0" smtClean="0"/>
              <a:t>Company</a:t>
            </a:r>
            <a:r>
              <a:rPr lang="en-US" baseline="0" dirty="0" smtClean="0"/>
              <a:t> Logo</a:t>
            </a:r>
            <a:endParaRPr lang="en-US" dirty="0"/>
          </a:p>
        </p:txBody>
      </p:sp>
      <p:sp>
        <p:nvSpPr>
          <p:cNvPr id="27" name="Rectangle 10"/>
          <p:cNvSpPr>
            <a:spLocks noGrp="1"/>
          </p:cNvSpPr>
          <p:nvPr>
            <p:ph type="pic" sz="quarter" idx="17" hasCustomPrompt="1"/>
          </p:nvPr>
        </p:nvSpPr>
        <p:spPr>
          <a:xfrm>
            <a:off x="3657600" y="1600200"/>
            <a:ext cx="1371600" cy="685800"/>
          </a:xfrm>
        </p:spPr>
        <p:txBody>
          <a:bodyPr/>
          <a:lstStyle>
            <a:lvl1pPr>
              <a:defRPr>
                <a:latin typeface="Corbel" pitchFamily="34" charset="0"/>
              </a:defRPr>
            </a:lvl1pPr>
            <a:extLst/>
          </a:lstStyle>
          <a:p>
            <a:r>
              <a:rPr lang="en-US" dirty="0" smtClean="0"/>
              <a:t>Company</a:t>
            </a:r>
            <a:r>
              <a:rPr lang="en-US" baseline="0" dirty="0" smtClean="0"/>
              <a:t> Logo</a:t>
            </a:r>
            <a:endParaRPr lang="en-US" dirty="0"/>
          </a:p>
        </p:txBody>
      </p:sp>
      <p:sp>
        <p:nvSpPr>
          <p:cNvPr id="11" name="Rectangle 10"/>
          <p:cNvSpPr>
            <a:spLocks noGrp="1"/>
          </p:cNvSpPr>
          <p:nvPr>
            <p:ph type="pic" sz="quarter" idx="30" hasCustomPrompt="1"/>
          </p:nvPr>
        </p:nvSpPr>
        <p:spPr>
          <a:xfrm>
            <a:off x="3657600" y="4038600"/>
            <a:ext cx="1371600" cy="685800"/>
          </a:xfrm>
        </p:spPr>
        <p:txBody>
          <a:bodyPr/>
          <a:lstStyle>
            <a:lvl1pPr>
              <a:defRPr>
                <a:latin typeface="Corbel" pitchFamily="34" charset="0"/>
              </a:defRPr>
            </a:lvl1pPr>
            <a:extLst/>
          </a:lstStyle>
          <a:p>
            <a:r>
              <a:rPr lang="en-US" dirty="0" smtClean="0"/>
              <a:t>Company</a:t>
            </a:r>
            <a:r>
              <a:rPr lang="en-US" baseline="0" dirty="0" smtClean="0"/>
              <a:t> Logo</a:t>
            </a:r>
            <a:endParaRPr lang="en-US" dirty="0"/>
          </a:p>
        </p:txBody>
      </p:sp>
      <p:sp>
        <p:nvSpPr>
          <p:cNvPr id="4" name="Rectangle 10"/>
          <p:cNvSpPr>
            <a:spLocks noGrp="1"/>
          </p:cNvSpPr>
          <p:nvPr>
            <p:ph type="pic" sz="quarter" idx="21" hasCustomPrompt="1"/>
          </p:nvPr>
        </p:nvSpPr>
        <p:spPr>
          <a:xfrm>
            <a:off x="5791200" y="1600200"/>
            <a:ext cx="1371600" cy="685800"/>
          </a:xfrm>
        </p:spPr>
        <p:txBody>
          <a:bodyPr/>
          <a:lstStyle>
            <a:lvl1pPr>
              <a:defRPr>
                <a:latin typeface="Corbel" pitchFamily="34" charset="0"/>
              </a:defRPr>
            </a:lvl1pPr>
            <a:extLst/>
          </a:lstStyle>
          <a:p>
            <a:r>
              <a:rPr lang="en-US" dirty="0" smtClean="0"/>
              <a:t>Company</a:t>
            </a:r>
            <a:r>
              <a:rPr lang="en-US" baseline="0" dirty="0" smtClean="0"/>
              <a:t> Logo</a:t>
            </a:r>
            <a:endParaRPr lang="en-US" dirty="0"/>
          </a:p>
        </p:txBody>
      </p:sp>
      <p:sp>
        <p:nvSpPr>
          <p:cNvPr id="15" name="Rectangle 10"/>
          <p:cNvSpPr>
            <a:spLocks noGrp="1"/>
          </p:cNvSpPr>
          <p:nvPr>
            <p:ph type="pic" sz="quarter" idx="31" hasCustomPrompt="1"/>
          </p:nvPr>
        </p:nvSpPr>
        <p:spPr>
          <a:xfrm>
            <a:off x="5791200" y="4038600"/>
            <a:ext cx="1371600" cy="685800"/>
          </a:xfrm>
        </p:spPr>
        <p:txBody>
          <a:bodyPr/>
          <a:lstStyle>
            <a:lvl1pPr>
              <a:defRPr>
                <a:latin typeface="Corbel" pitchFamily="34" charset="0"/>
              </a:defRPr>
            </a:lvl1pPr>
            <a:extLst/>
          </a:lstStyle>
          <a:p>
            <a:r>
              <a:rPr lang="en-US" dirty="0" smtClean="0"/>
              <a:t>Company</a:t>
            </a:r>
            <a:r>
              <a:rPr lang="en-US" baseline="0" dirty="0" smtClean="0"/>
              <a:t> Logo</a:t>
            </a:r>
            <a:endParaRPr lang="en-US" dirty="0"/>
          </a:p>
        </p:txBody>
      </p:sp>
      <p:sp>
        <p:nvSpPr>
          <p:cNvPr id="7" name="Rectangle 12"/>
          <p:cNvSpPr>
            <a:spLocks noGrp="1"/>
          </p:cNvSpPr>
          <p:nvPr>
            <p:ph type="body" sz="quarter" idx="14" hasCustomPrompt="1"/>
          </p:nvPr>
        </p:nvSpPr>
        <p:spPr>
          <a:xfrm>
            <a:off x="1524000" y="2895600"/>
            <a:ext cx="1371600" cy="304800"/>
          </a:xfrm>
        </p:spPr>
        <p:txBody>
          <a:bodyPr anchor="ctr"/>
          <a:lstStyle>
            <a:lvl1pPr algn="ctr">
              <a:defRPr b="1">
                <a:latin typeface="Corbel" pitchFamily="34" charset="0"/>
              </a:defRPr>
            </a:lvl1pPr>
            <a:extLst/>
          </a:lstStyle>
          <a:p>
            <a:pPr lvl="0"/>
            <a:r>
              <a:rPr lang="en-US" dirty="0" smtClean="0"/>
              <a:t>Amount</a:t>
            </a:r>
            <a:endParaRPr lang="en-US" dirty="0"/>
          </a:p>
        </p:txBody>
      </p:sp>
      <p:sp>
        <p:nvSpPr>
          <p:cNvPr id="28" name="Rectangle 12"/>
          <p:cNvSpPr>
            <a:spLocks noGrp="1"/>
          </p:cNvSpPr>
          <p:nvPr>
            <p:ph type="body" sz="quarter" idx="33" hasCustomPrompt="1"/>
          </p:nvPr>
        </p:nvSpPr>
        <p:spPr>
          <a:xfrm>
            <a:off x="1524000" y="5334000"/>
            <a:ext cx="1371600" cy="304800"/>
          </a:xfrm>
        </p:spPr>
        <p:txBody>
          <a:bodyPr anchor="ctr"/>
          <a:lstStyle>
            <a:lvl1pPr algn="ctr">
              <a:defRPr b="1">
                <a:latin typeface="Corbel" pitchFamily="34" charset="0"/>
              </a:defRPr>
            </a:lvl1pPr>
            <a:extLst/>
          </a:lstStyle>
          <a:p>
            <a:pPr lvl="0"/>
            <a:r>
              <a:rPr lang="en-US" dirty="0" smtClean="0"/>
              <a:t>Amount</a:t>
            </a:r>
            <a:endParaRPr lang="en-US" dirty="0"/>
          </a:p>
        </p:txBody>
      </p:sp>
      <p:sp>
        <p:nvSpPr>
          <p:cNvPr id="30" name="Rectangle 12"/>
          <p:cNvSpPr>
            <a:spLocks noGrp="1"/>
          </p:cNvSpPr>
          <p:nvPr>
            <p:ph type="body" sz="quarter" idx="18" hasCustomPrompt="1"/>
          </p:nvPr>
        </p:nvSpPr>
        <p:spPr>
          <a:xfrm>
            <a:off x="3657600" y="2895600"/>
            <a:ext cx="1371600" cy="304800"/>
          </a:xfrm>
        </p:spPr>
        <p:txBody>
          <a:bodyPr anchor="ctr"/>
          <a:lstStyle>
            <a:lvl1pPr algn="ctr">
              <a:defRPr b="1">
                <a:latin typeface="Corbel" pitchFamily="34" charset="0"/>
              </a:defRPr>
            </a:lvl1pPr>
            <a:extLst/>
          </a:lstStyle>
          <a:p>
            <a:pPr lvl="0"/>
            <a:r>
              <a:rPr lang="en-US" dirty="0" smtClean="0"/>
              <a:t>Amount</a:t>
            </a:r>
            <a:endParaRPr lang="en-US" dirty="0"/>
          </a:p>
        </p:txBody>
      </p:sp>
      <p:sp>
        <p:nvSpPr>
          <p:cNvPr id="13" name="Rectangle 12"/>
          <p:cNvSpPr>
            <a:spLocks noGrp="1"/>
          </p:cNvSpPr>
          <p:nvPr>
            <p:ph type="body" sz="quarter" idx="34" hasCustomPrompt="1"/>
          </p:nvPr>
        </p:nvSpPr>
        <p:spPr>
          <a:xfrm>
            <a:off x="3657600" y="5334000"/>
            <a:ext cx="1371600" cy="304800"/>
          </a:xfrm>
        </p:spPr>
        <p:txBody>
          <a:bodyPr anchor="ctr"/>
          <a:lstStyle>
            <a:lvl1pPr algn="ctr">
              <a:defRPr b="1">
                <a:latin typeface="Corbel" pitchFamily="34" charset="0"/>
              </a:defRPr>
            </a:lvl1pPr>
            <a:extLst/>
          </a:lstStyle>
          <a:p>
            <a:pPr lvl="0"/>
            <a:r>
              <a:rPr lang="en-US" dirty="0" smtClean="0"/>
              <a:t>Amount</a:t>
            </a:r>
            <a:endParaRPr lang="en-US" dirty="0"/>
          </a:p>
        </p:txBody>
      </p:sp>
      <p:sp>
        <p:nvSpPr>
          <p:cNvPr id="14" name="Rectangle 12"/>
          <p:cNvSpPr>
            <a:spLocks noGrp="1"/>
          </p:cNvSpPr>
          <p:nvPr>
            <p:ph type="body" sz="quarter" idx="22" hasCustomPrompt="1"/>
          </p:nvPr>
        </p:nvSpPr>
        <p:spPr>
          <a:xfrm>
            <a:off x="5791200" y="2895600"/>
            <a:ext cx="1371600" cy="304800"/>
          </a:xfrm>
        </p:spPr>
        <p:txBody>
          <a:bodyPr anchor="ctr"/>
          <a:lstStyle>
            <a:lvl1pPr algn="ctr">
              <a:defRPr b="1">
                <a:latin typeface="Corbel" pitchFamily="34" charset="0"/>
              </a:defRPr>
            </a:lvl1pPr>
            <a:extLst/>
          </a:lstStyle>
          <a:p>
            <a:pPr lvl="0"/>
            <a:r>
              <a:rPr lang="en-US" dirty="0" smtClean="0"/>
              <a:t>Amount</a:t>
            </a:r>
            <a:endParaRPr lang="en-US" dirty="0"/>
          </a:p>
        </p:txBody>
      </p:sp>
      <p:sp>
        <p:nvSpPr>
          <p:cNvPr id="2" name="Rectangle 12"/>
          <p:cNvSpPr>
            <a:spLocks noGrp="1"/>
          </p:cNvSpPr>
          <p:nvPr>
            <p:ph type="body" sz="quarter" idx="35" hasCustomPrompt="1"/>
          </p:nvPr>
        </p:nvSpPr>
        <p:spPr>
          <a:xfrm>
            <a:off x="5791200" y="5334000"/>
            <a:ext cx="1371600" cy="304800"/>
          </a:xfrm>
        </p:spPr>
        <p:txBody>
          <a:bodyPr anchor="ctr"/>
          <a:lstStyle>
            <a:lvl1pPr algn="ctr">
              <a:defRPr b="1">
                <a:latin typeface="Corbel" pitchFamily="34" charset="0"/>
              </a:defRPr>
            </a:lvl1pPr>
            <a:extLst/>
          </a:lstStyle>
          <a:p>
            <a:pPr lvl="0"/>
            <a:r>
              <a:rPr lang="en-US" dirty="0" smtClean="0"/>
              <a:t>Amount</a:t>
            </a:r>
            <a:endParaRPr lang="en-US" dirty="0"/>
          </a:p>
        </p:txBody>
      </p:sp>
      <p:sp>
        <p:nvSpPr>
          <p:cNvPr id="44" name="Rectangle 11"/>
          <p:cNvSpPr>
            <a:spLocks noGrp="1"/>
          </p:cNvSpPr>
          <p:nvPr>
            <p:ph type="body" sz="quarter" idx="15" hasCustomPrompt="1"/>
          </p:nvPr>
        </p:nvSpPr>
        <p:spPr>
          <a:xfrm>
            <a:off x="1524000" y="3200400"/>
            <a:ext cx="1371600" cy="152400"/>
          </a:xfrm>
        </p:spPr>
        <p:txBody>
          <a:bodyPr anchor="ctr">
            <a:noAutofit/>
          </a:bodyPr>
          <a:lstStyle>
            <a:lvl1pPr algn="ctr">
              <a:defRPr sz="800" i="1">
                <a:latin typeface="Corbel" pitchFamily="34" charset="0"/>
              </a:defRPr>
            </a:lvl1pPr>
            <a:extLst/>
          </a:lstStyle>
          <a:p>
            <a:pPr lvl="0"/>
            <a:r>
              <a:rPr lang="en-US" dirty="0" smtClean="0"/>
              <a:t>Date</a:t>
            </a:r>
            <a:endParaRPr lang="en-US" dirty="0"/>
          </a:p>
        </p:txBody>
      </p:sp>
      <p:sp>
        <p:nvSpPr>
          <p:cNvPr id="35" name="Rectangle 11"/>
          <p:cNvSpPr>
            <a:spLocks noGrp="1"/>
          </p:cNvSpPr>
          <p:nvPr>
            <p:ph type="body" sz="quarter" idx="37" hasCustomPrompt="1"/>
          </p:nvPr>
        </p:nvSpPr>
        <p:spPr>
          <a:xfrm>
            <a:off x="1524000" y="5638800"/>
            <a:ext cx="1371600" cy="152400"/>
          </a:xfrm>
        </p:spPr>
        <p:txBody>
          <a:bodyPr anchor="ctr">
            <a:noAutofit/>
          </a:bodyPr>
          <a:lstStyle>
            <a:lvl1pPr algn="ctr">
              <a:defRPr sz="800" i="1">
                <a:latin typeface="Corbel" pitchFamily="34" charset="0"/>
              </a:defRPr>
            </a:lvl1pPr>
            <a:extLst/>
          </a:lstStyle>
          <a:p>
            <a:pPr lvl="0"/>
            <a:r>
              <a:rPr lang="en-US" dirty="0" smtClean="0"/>
              <a:t>Date</a:t>
            </a:r>
            <a:endParaRPr lang="en-US" dirty="0"/>
          </a:p>
        </p:txBody>
      </p:sp>
      <p:sp>
        <p:nvSpPr>
          <p:cNvPr id="34" name="Rectangle 11"/>
          <p:cNvSpPr>
            <a:spLocks noGrp="1"/>
          </p:cNvSpPr>
          <p:nvPr>
            <p:ph type="body" sz="quarter" idx="19" hasCustomPrompt="1"/>
          </p:nvPr>
        </p:nvSpPr>
        <p:spPr>
          <a:xfrm>
            <a:off x="3657600" y="3200400"/>
            <a:ext cx="1371600" cy="152400"/>
          </a:xfrm>
        </p:spPr>
        <p:txBody>
          <a:bodyPr anchor="ctr">
            <a:noAutofit/>
          </a:bodyPr>
          <a:lstStyle>
            <a:lvl1pPr algn="ctr">
              <a:defRPr sz="800" i="1">
                <a:latin typeface="Corbel" pitchFamily="34" charset="0"/>
              </a:defRPr>
            </a:lvl1pPr>
            <a:extLst/>
          </a:lstStyle>
          <a:p>
            <a:pPr lvl="0"/>
            <a:r>
              <a:rPr lang="en-US" dirty="0" smtClean="0"/>
              <a:t>Date</a:t>
            </a:r>
            <a:endParaRPr lang="en-US" dirty="0"/>
          </a:p>
        </p:txBody>
      </p:sp>
      <p:sp>
        <p:nvSpPr>
          <p:cNvPr id="40" name="Rectangle 11"/>
          <p:cNvSpPr>
            <a:spLocks noGrp="1"/>
          </p:cNvSpPr>
          <p:nvPr>
            <p:ph type="body" sz="quarter" idx="38" hasCustomPrompt="1"/>
          </p:nvPr>
        </p:nvSpPr>
        <p:spPr>
          <a:xfrm>
            <a:off x="3657600" y="5638800"/>
            <a:ext cx="1371600" cy="152400"/>
          </a:xfrm>
        </p:spPr>
        <p:txBody>
          <a:bodyPr anchor="ctr">
            <a:noAutofit/>
          </a:bodyPr>
          <a:lstStyle>
            <a:lvl1pPr algn="ctr">
              <a:defRPr sz="800" i="1">
                <a:latin typeface="Corbel" pitchFamily="34" charset="0"/>
              </a:defRPr>
            </a:lvl1pPr>
            <a:extLst/>
          </a:lstStyle>
          <a:p>
            <a:pPr lvl="0"/>
            <a:r>
              <a:rPr lang="en-US" dirty="0" smtClean="0"/>
              <a:t>Date</a:t>
            </a:r>
            <a:endParaRPr lang="en-US" dirty="0"/>
          </a:p>
        </p:txBody>
      </p:sp>
      <p:sp>
        <p:nvSpPr>
          <p:cNvPr id="38" name="Rectangle 11"/>
          <p:cNvSpPr>
            <a:spLocks noGrp="1"/>
          </p:cNvSpPr>
          <p:nvPr>
            <p:ph type="body" sz="quarter" idx="23" hasCustomPrompt="1"/>
          </p:nvPr>
        </p:nvSpPr>
        <p:spPr>
          <a:xfrm>
            <a:off x="5791200" y="3200400"/>
            <a:ext cx="1371600" cy="152400"/>
          </a:xfrm>
        </p:spPr>
        <p:txBody>
          <a:bodyPr anchor="ctr">
            <a:noAutofit/>
          </a:bodyPr>
          <a:lstStyle>
            <a:lvl1pPr algn="ctr">
              <a:defRPr sz="800" i="1">
                <a:latin typeface="Corbel" pitchFamily="34" charset="0"/>
              </a:defRPr>
            </a:lvl1pPr>
            <a:extLst/>
          </a:lstStyle>
          <a:p>
            <a:pPr lvl="0"/>
            <a:r>
              <a:rPr lang="en-US" dirty="0" smtClean="0"/>
              <a:t>Date</a:t>
            </a:r>
            <a:endParaRPr lang="en-US" dirty="0"/>
          </a:p>
        </p:txBody>
      </p:sp>
      <p:sp>
        <p:nvSpPr>
          <p:cNvPr id="33" name="Rectangle 11"/>
          <p:cNvSpPr>
            <a:spLocks noGrp="1"/>
          </p:cNvSpPr>
          <p:nvPr>
            <p:ph type="body" sz="quarter" idx="39" hasCustomPrompt="1"/>
          </p:nvPr>
        </p:nvSpPr>
        <p:spPr>
          <a:xfrm>
            <a:off x="5791200" y="5638800"/>
            <a:ext cx="1371600" cy="152400"/>
          </a:xfrm>
        </p:spPr>
        <p:txBody>
          <a:bodyPr anchor="ctr">
            <a:noAutofit/>
          </a:bodyPr>
          <a:lstStyle>
            <a:lvl1pPr algn="ctr">
              <a:defRPr sz="800" i="1">
                <a:latin typeface="Corbel" pitchFamily="34" charset="0"/>
              </a:defRPr>
            </a:lvl1pPr>
            <a:extLst/>
          </a:lstStyle>
          <a:p>
            <a:pPr lvl="0"/>
            <a:r>
              <a:rPr lang="en-US" dirty="0" smtClean="0"/>
              <a:t>Date</a:t>
            </a:r>
            <a:endParaRPr lang="en-US" dirty="0"/>
          </a:p>
        </p:txBody>
      </p:sp>
      <p:sp>
        <p:nvSpPr>
          <p:cNvPr id="5" name="Rectangle 14"/>
          <p:cNvSpPr>
            <a:spLocks noGrp="1"/>
          </p:cNvSpPr>
          <p:nvPr>
            <p:ph type="body" sz="quarter" idx="16" hasCustomPrompt="1"/>
          </p:nvPr>
        </p:nvSpPr>
        <p:spPr>
          <a:xfrm>
            <a:off x="1524000" y="2286000"/>
            <a:ext cx="1371600" cy="609600"/>
          </a:xfrm>
        </p:spPr>
        <p:txBody>
          <a:bodyPr anchor="ctr"/>
          <a:lstStyle>
            <a:lvl1pPr algn="ctr">
              <a:defRPr sz="800">
                <a:latin typeface="Corbel" pitchFamily="34" charset="0"/>
              </a:defRPr>
            </a:lvl1pPr>
            <a:extLst/>
          </a:lstStyle>
          <a:p>
            <a:pPr lvl="0"/>
            <a:r>
              <a:rPr lang="en-US" dirty="0" smtClean="0"/>
              <a:t>Description</a:t>
            </a:r>
            <a:endParaRPr lang="en-US" dirty="0"/>
          </a:p>
        </p:txBody>
      </p:sp>
      <p:sp>
        <p:nvSpPr>
          <p:cNvPr id="56" name="Rectangle 14"/>
          <p:cNvSpPr>
            <a:spLocks noGrp="1"/>
          </p:cNvSpPr>
          <p:nvPr>
            <p:ph type="body" sz="quarter" idx="41" hasCustomPrompt="1"/>
          </p:nvPr>
        </p:nvSpPr>
        <p:spPr>
          <a:xfrm>
            <a:off x="1524000" y="4724400"/>
            <a:ext cx="1371600" cy="609600"/>
          </a:xfrm>
        </p:spPr>
        <p:txBody>
          <a:bodyPr anchor="ctr"/>
          <a:lstStyle>
            <a:lvl1pPr algn="ctr">
              <a:defRPr sz="800">
                <a:latin typeface="Corbel" pitchFamily="34" charset="0"/>
              </a:defRPr>
            </a:lvl1pPr>
            <a:extLst/>
          </a:lstStyle>
          <a:p>
            <a:pPr lvl="0"/>
            <a:r>
              <a:rPr lang="en-US" dirty="0" smtClean="0"/>
              <a:t>Description</a:t>
            </a:r>
            <a:endParaRPr lang="en-US" dirty="0"/>
          </a:p>
        </p:txBody>
      </p:sp>
      <p:sp>
        <p:nvSpPr>
          <p:cNvPr id="62" name="Rectangle 14"/>
          <p:cNvSpPr>
            <a:spLocks noGrp="1"/>
          </p:cNvSpPr>
          <p:nvPr>
            <p:ph type="body" sz="quarter" idx="20" hasCustomPrompt="1"/>
          </p:nvPr>
        </p:nvSpPr>
        <p:spPr>
          <a:xfrm>
            <a:off x="3657600" y="2286000"/>
            <a:ext cx="1371600" cy="609600"/>
          </a:xfrm>
        </p:spPr>
        <p:txBody>
          <a:bodyPr anchor="ctr"/>
          <a:lstStyle>
            <a:lvl1pPr algn="ctr">
              <a:defRPr sz="800">
                <a:latin typeface="Corbel" pitchFamily="34" charset="0"/>
              </a:defRPr>
            </a:lvl1pPr>
            <a:extLst/>
          </a:lstStyle>
          <a:p>
            <a:pPr lvl="0"/>
            <a:r>
              <a:rPr lang="en-US" dirty="0" smtClean="0"/>
              <a:t>Description</a:t>
            </a:r>
            <a:endParaRPr lang="en-US" dirty="0"/>
          </a:p>
        </p:txBody>
      </p:sp>
      <p:sp>
        <p:nvSpPr>
          <p:cNvPr id="37" name="Rectangle 14"/>
          <p:cNvSpPr>
            <a:spLocks noGrp="1"/>
          </p:cNvSpPr>
          <p:nvPr>
            <p:ph type="body" sz="quarter" idx="42" hasCustomPrompt="1"/>
          </p:nvPr>
        </p:nvSpPr>
        <p:spPr>
          <a:xfrm>
            <a:off x="3657600" y="4724400"/>
            <a:ext cx="1371600" cy="609600"/>
          </a:xfrm>
        </p:spPr>
        <p:txBody>
          <a:bodyPr anchor="ctr"/>
          <a:lstStyle>
            <a:lvl1pPr algn="ctr">
              <a:defRPr sz="800">
                <a:latin typeface="Corbel" pitchFamily="34" charset="0"/>
              </a:defRPr>
            </a:lvl1pPr>
            <a:extLst/>
          </a:lstStyle>
          <a:p>
            <a:pPr lvl="0"/>
            <a:r>
              <a:rPr lang="en-US" dirty="0" smtClean="0"/>
              <a:t>Description</a:t>
            </a:r>
            <a:endParaRPr lang="en-US" dirty="0"/>
          </a:p>
        </p:txBody>
      </p:sp>
      <p:sp>
        <p:nvSpPr>
          <p:cNvPr id="41" name="Rectangle 14"/>
          <p:cNvSpPr>
            <a:spLocks noGrp="1"/>
          </p:cNvSpPr>
          <p:nvPr>
            <p:ph type="body" sz="quarter" idx="24" hasCustomPrompt="1"/>
          </p:nvPr>
        </p:nvSpPr>
        <p:spPr>
          <a:xfrm>
            <a:off x="5791200" y="2286000"/>
            <a:ext cx="1371600" cy="609600"/>
          </a:xfrm>
        </p:spPr>
        <p:txBody>
          <a:bodyPr anchor="ctr"/>
          <a:lstStyle>
            <a:lvl1pPr algn="ctr">
              <a:defRPr sz="800">
                <a:latin typeface="Corbel" pitchFamily="34" charset="0"/>
              </a:defRPr>
            </a:lvl1pPr>
            <a:extLst/>
          </a:lstStyle>
          <a:p>
            <a:pPr lvl="0"/>
            <a:r>
              <a:rPr lang="en-US" dirty="0" smtClean="0"/>
              <a:t>Description</a:t>
            </a:r>
            <a:endParaRPr lang="en-US" dirty="0"/>
          </a:p>
        </p:txBody>
      </p:sp>
      <p:sp>
        <p:nvSpPr>
          <p:cNvPr id="52" name="Rectangle 14"/>
          <p:cNvSpPr>
            <a:spLocks noGrp="1"/>
          </p:cNvSpPr>
          <p:nvPr>
            <p:ph type="body" sz="quarter" idx="43" hasCustomPrompt="1"/>
          </p:nvPr>
        </p:nvSpPr>
        <p:spPr>
          <a:xfrm>
            <a:off x="5791200" y="4724400"/>
            <a:ext cx="1371600" cy="609600"/>
          </a:xfrm>
        </p:spPr>
        <p:txBody>
          <a:bodyPr anchor="ctr"/>
          <a:lstStyle>
            <a:lvl1pPr algn="ctr">
              <a:defRPr sz="800">
                <a:latin typeface="Corbel" pitchFamily="34" charset="0"/>
              </a:defRPr>
            </a:lvl1pPr>
            <a:extLst/>
          </a:lstStyle>
          <a:p>
            <a:pPr lvl="0"/>
            <a:r>
              <a:rPr lang="en-US" dirty="0" smtClean="0"/>
              <a:t>Description</a:t>
            </a:r>
            <a:endParaRPr lang="en-US" dirty="0"/>
          </a:p>
        </p:txBody>
      </p:sp>
      <p:sp>
        <p:nvSpPr>
          <p:cNvPr id="39" name="Rectangle 51"/>
          <p:cNvSpPr>
            <a:spLocks noGrp="1"/>
          </p:cNvSpPr>
          <p:nvPr>
            <p:ph type="body" sz="quarter" idx="46"/>
          </p:nvPr>
        </p:nvSpPr>
        <p:spPr>
          <a:xfrm>
            <a:off x="304800" y="381000"/>
            <a:ext cx="8077200" cy="838200"/>
          </a:xfrm>
        </p:spPr>
        <p:txBody>
          <a:bodyPr/>
          <a:lstStyle>
            <a:lvl1pPr>
              <a:defRPr sz="1200">
                <a:latin typeface="Corbel" pitchFamily="34" charset="0"/>
              </a:defRPr>
            </a:lvl1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2" name="Rectangle 42"/>
          <p:cNvSpPr>
            <a:spLocks noGrp="1"/>
          </p:cNvSpPr>
          <p:nvPr>
            <p:ph type="dt" sz="half" idx="47"/>
          </p:nvPr>
        </p:nvSpPr>
        <p:spPr/>
        <p:txBody>
          <a:bodyPr/>
          <a:lstStyle>
            <a:lvl1pPr>
              <a:defRPr>
                <a:latin typeface="Corbel" pitchFamily="34" charset="0"/>
              </a:defRPr>
            </a:lvl1pPr>
            <a:extLst/>
          </a:lstStyle>
          <a:p>
            <a:pPr algn="r"/>
            <a:fld id="{5142608B-0833-449B-B1D5-6F1D7DC185B5}" type="datetime1">
              <a:rPr lang="en-US" smtClean="0"/>
              <a:pPr algn="r"/>
              <a:t>9/11/2012</a:t>
            </a:fld>
            <a:endParaRPr lang="en-US" dirty="0"/>
          </a:p>
        </p:txBody>
      </p:sp>
      <p:sp>
        <p:nvSpPr>
          <p:cNvPr id="43" name="Rectangle 43"/>
          <p:cNvSpPr>
            <a:spLocks noGrp="1"/>
          </p:cNvSpPr>
          <p:nvPr>
            <p:ph type="sldNum" sz="quarter" idx="48"/>
          </p:nvPr>
        </p:nvSpPr>
        <p:spPr/>
        <p:txBody>
          <a:bodyPr/>
          <a:lstStyle>
            <a:lvl1pPr>
              <a:defRPr>
                <a:latin typeface="Corbel" pitchFamily="34" charset="0"/>
              </a:defRPr>
            </a:lvl1pPr>
            <a:extLst/>
          </a:lstStyle>
          <a:p>
            <a:fld id="{256D3EEF-DE4E-429D-8EC4-DDC531AFF58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5" name="Rectangle 45"/>
          <p:cNvSpPr>
            <a:spLocks noGrp="1"/>
          </p:cNvSpPr>
          <p:nvPr>
            <p:ph type="ftr" sz="quarter" idx="49"/>
          </p:nvPr>
        </p:nvSpPr>
        <p:spPr>
          <a:xfrm>
            <a:off x="323528" y="6381328"/>
            <a:ext cx="4320480" cy="304800"/>
          </a:xfrm>
        </p:spPr>
        <p:txBody>
          <a:bodyPr/>
          <a:lstStyle>
            <a:lvl1pPr>
              <a:defRPr>
                <a:latin typeface="+mn-lt"/>
              </a:defRPr>
            </a:lvl1pPr>
            <a:extLst/>
          </a:lstStyle>
          <a:p>
            <a:r>
              <a:rPr lang="en-CA" smtClean="0"/>
              <a:t>Corporate and Community Social Responsibility Conference Algonquin College, November 15, 2011</a:t>
            </a:r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Abac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B7892-972E-4F6F-8654-FC244889DEA4}" type="datetime1">
              <a:rPr lang="en-US" smtClean="0"/>
              <a:pPr/>
              <a:t>9/11/2012</a:t>
            </a:fld>
            <a:endParaRPr lang="en-C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23528" y="6381328"/>
            <a:ext cx="4896544" cy="304800"/>
          </a:xfrm>
        </p:spPr>
        <p:txBody>
          <a:bodyPr/>
          <a:lstStyle/>
          <a:p>
            <a:r>
              <a:rPr lang="en-CA" smtClean="0"/>
              <a:t>Corporate and Community Social Responsibility Conference Algonquin College, November 15, 2011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629D3-FDB6-4E2A-AF11-D1EC102804A6}" type="slidenum">
              <a:rPr lang="en-CA" smtClean="0"/>
              <a:pPr/>
              <a:t>‹#›</a:t>
            </a:fld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Rectangl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algn="r"/>
            <a:fld id="{72C44A34-B0DB-4BD7-B651-0D5AB54EF8B2}" type="datetime1">
              <a:rPr lang="en-US" smtClean="0"/>
              <a:pPr algn="r"/>
              <a:t>9/11/2012</a:t>
            </a:fld>
            <a:endParaRPr lang="en-US" dirty="0"/>
          </a:p>
        </p:txBody>
      </p:sp>
      <p:sp>
        <p:nvSpPr>
          <p:cNvPr id="8" name="Rectangle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extLst/>
          </a:lstStyle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 dirty="0"/>
          </a:p>
        </p:txBody>
      </p:sp>
      <p:sp>
        <p:nvSpPr>
          <p:cNvPr id="9" name="Rectangle 9"/>
          <p:cNvSpPr>
            <a:spLocks noGrp="1"/>
          </p:cNvSpPr>
          <p:nvPr>
            <p:ph type="ftr" sz="quarter" idx="12"/>
          </p:nvPr>
        </p:nvSpPr>
        <p:spPr>
          <a:xfrm>
            <a:off x="323528" y="6381328"/>
            <a:ext cx="4248472" cy="3048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CA" smtClean="0"/>
              <a:t>Corporate and Community Social Responsibility Conference Algonquin College, November 15, 2011</a:t>
            </a:r>
            <a:endParaRPr lang="en-CA" dirty="0" smtClean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7" name="Rectangle 37"/>
          <p:cNvSpPr>
            <a:spLocks noGrp="1"/>
          </p:cNvSpPr>
          <p:nvPr>
            <p:ph type="body" sz="quarter" idx="13" hasCustomPrompt="1"/>
          </p:nvPr>
        </p:nvSpPr>
        <p:spPr>
          <a:xfrm>
            <a:off x="310896" y="3810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>
              <a:buFontTx/>
              <a:buNone/>
              <a:defRPr sz="1100"/>
            </a:lvl1pPr>
            <a:extLst/>
          </a:lstStyle>
          <a:p>
            <a:pPr lvl="0"/>
            <a:r>
              <a:rPr lang="en-US" dirty="0" smtClean="0"/>
              <a:t>Click to add agenda item</a:t>
            </a:r>
            <a:endParaRPr lang="en-US" dirty="0"/>
          </a:p>
        </p:txBody>
      </p:sp>
      <p:sp>
        <p:nvSpPr>
          <p:cNvPr id="43" name="Rectangle 37"/>
          <p:cNvSpPr>
            <a:spLocks noGrp="1"/>
          </p:cNvSpPr>
          <p:nvPr>
            <p:ph type="body" sz="quarter" idx="15" hasCustomPrompt="1"/>
          </p:nvPr>
        </p:nvSpPr>
        <p:spPr>
          <a:xfrm>
            <a:off x="304800" y="838200"/>
            <a:ext cx="7391400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>
              <a:buFontTx/>
              <a:buNone/>
              <a:defRPr sz="1100"/>
            </a:lvl1pPr>
            <a:extLst/>
          </a:lstStyle>
          <a:p>
            <a:pPr lvl="0"/>
            <a:r>
              <a:rPr lang="en-US" dirty="0" smtClean="0"/>
              <a:t>Click to add agenda item</a:t>
            </a:r>
            <a:endParaRPr lang="en-US" dirty="0"/>
          </a:p>
        </p:txBody>
      </p:sp>
      <p:sp>
        <p:nvSpPr>
          <p:cNvPr id="41" name="Rectangle 37"/>
          <p:cNvSpPr>
            <a:spLocks noGrp="1"/>
          </p:cNvSpPr>
          <p:nvPr>
            <p:ph type="body" sz="quarter" idx="17" hasCustomPrompt="1"/>
          </p:nvPr>
        </p:nvSpPr>
        <p:spPr>
          <a:xfrm>
            <a:off x="310896" y="12954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>
              <a:buFontTx/>
              <a:buNone/>
              <a:defRPr sz="1100"/>
            </a:lvl1pPr>
            <a:extLst/>
          </a:lstStyle>
          <a:p>
            <a:pPr lvl="0"/>
            <a:r>
              <a:rPr lang="en-US" dirty="0" smtClean="0"/>
              <a:t>Click to add agenda item</a:t>
            </a:r>
            <a:endParaRPr lang="en-US" dirty="0"/>
          </a:p>
        </p:txBody>
      </p:sp>
      <p:sp>
        <p:nvSpPr>
          <p:cNvPr id="45" name="Rectangle 37"/>
          <p:cNvSpPr>
            <a:spLocks noGrp="1"/>
          </p:cNvSpPr>
          <p:nvPr>
            <p:ph type="body" sz="quarter" idx="19" hasCustomPrompt="1"/>
          </p:nvPr>
        </p:nvSpPr>
        <p:spPr>
          <a:xfrm>
            <a:off x="310896" y="17526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>
              <a:buFontTx/>
              <a:buNone/>
              <a:defRPr sz="1100" baseline="0"/>
            </a:lvl1pPr>
            <a:extLst/>
          </a:lstStyle>
          <a:p>
            <a:pPr lvl="0"/>
            <a:r>
              <a:rPr lang="en-US" dirty="0" smtClean="0"/>
              <a:t>Click to add agenda item</a:t>
            </a:r>
            <a:endParaRPr lang="en-US" dirty="0"/>
          </a:p>
        </p:txBody>
      </p:sp>
      <p:sp>
        <p:nvSpPr>
          <p:cNvPr id="47" name="Rectangle 37"/>
          <p:cNvSpPr>
            <a:spLocks noGrp="1"/>
          </p:cNvSpPr>
          <p:nvPr>
            <p:ph type="body" sz="quarter" idx="21" hasCustomPrompt="1"/>
          </p:nvPr>
        </p:nvSpPr>
        <p:spPr>
          <a:xfrm>
            <a:off x="310896" y="22098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>
              <a:buFontTx/>
              <a:buNone/>
              <a:defRPr sz="1100" baseline="0"/>
            </a:lvl1pPr>
            <a:extLst/>
          </a:lstStyle>
          <a:p>
            <a:pPr lvl="0"/>
            <a:r>
              <a:rPr lang="en-US" dirty="0" smtClean="0"/>
              <a:t>Click to add agenda item</a:t>
            </a:r>
            <a:endParaRPr lang="en-US" dirty="0"/>
          </a:p>
        </p:txBody>
      </p:sp>
      <p:sp>
        <p:nvSpPr>
          <p:cNvPr id="49" name="Rectangle 37"/>
          <p:cNvSpPr>
            <a:spLocks noGrp="1"/>
          </p:cNvSpPr>
          <p:nvPr>
            <p:ph type="body" sz="quarter" idx="23" hasCustomPrompt="1"/>
          </p:nvPr>
        </p:nvSpPr>
        <p:spPr>
          <a:xfrm>
            <a:off x="310896" y="26670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>
              <a:buFontTx/>
              <a:buNone/>
              <a:defRPr sz="1100"/>
            </a:lvl1pPr>
            <a:extLst/>
          </a:lstStyle>
          <a:p>
            <a:pPr lvl="0"/>
            <a:r>
              <a:rPr lang="en-US" dirty="0" smtClean="0"/>
              <a:t>Click to add agenda item</a:t>
            </a:r>
            <a:endParaRPr lang="en-US" dirty="0"/>
          </a:p>
        </p:txBody>
      </p:sp>
      <p:sp>
        <p:nvSpPr>
          <p:cNvPr id="51" name="Rectangle 37"/>
          <p:cNvSpPr>
            <a:spLocks noGrp="1"/>
          </p:cNvSpPr>
          <p:nvPr>
            <p:ph type="body" sz="quarter" idx="25" hasCustomPrompt="1"/>
          </p:nvPr>
        </p:nvSpPr>
        <p:spPr>
          <a:xfrm>
            <a:off x="310896" y="31242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>
              <a:buFontTx/>
              <a:buNone/>
              <a:defRPr sz="1100"/>
            </a:lvl1pPr>
            <a:extLst/>
          </a:lstStyle>
          <a:p>
            <a:pPr lvl="0"/>
            <a:r>
              <a:rPr lang="en-US" dirty="0" smtClean="0"/>
              <a:t>Click to add agenda item</a:t>
            </a:r>
            <a:endParaRPr lang="en-US" dirty="0"/>
          </a:p>
        </p:txBody>
      </p:sp>
      <p:sp>
        <p:nvSpPr>
          <p:cNvPr id="53" name="Rectangle 37"/>
          <p:cNvSpPr>
            <a:spLocks noGrp="1"/>
          </p:cNvSpPr>
          <p:nvPr>
            <p:ph type="body" sz="quarter" idx="27" hasCustomPrompt="1"/>
          </p:nvPr>
        </p:nvSpPr>
        <p:spPr>
          <a:xfrm>
            <a:off x="310896" y="35814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>
              <a:buFontTx/>
              <a:buNone/>
              <a:defRPr sz="1100"/>
            </a:lvl1pPr>
            <a:extLst/>
          </a:lstStyle>
          <a:p>
            <a:pPr lvl="0"/>
            <a:r>
              <a:rPr lang="en-US" dirty="0" smtClean="0"/>
              <a:t>Click to add agenda item</a:t>
            </a:r>
            <a:endParaRPr lang="en-US" dirty="0"/>
          </a:p>
        </p:txBody>
      </p:sp>
      <p:sp>
        <p:nvSpPr>
          <p:cNvPr id="55" name="Rectangle 37"/>
          <p:cNvSpPr>
            <a:spLocks noGrp="1"/>
          </p:cNvSpPr>
          <p:nvPr>
            <p:ph type="body" sz="quarter" idx="29" hasCustomPrompt="1"/>
          </p:nvPr>
        </p:nvSpPr>
        <p:spPr>
          <a:xfrm>
            <a:off x="310896" y="40386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>
              <a:buFontTx/>
              <a:buNone/>
              <a:defRPr sz="1100" baseline="0"/>
            </a:lvl1pPr>
            <a:extLst/>
          </a:lstStyle>
          <a:p>
            <a:pPr lvl="0"/>
            <a:r>
              <a:rPr lang="en-US" dirty="0" smtClean="0"/>
              <a:t>Click to add agenda item</a:t>
            </a:r>
            <a:endParaRPr lang="en-US" dirty="0"/>
          </a:p>
        </p:txBody>
      </p:sp>
      <p:sp>
        <p:nvSpPr>
          <p:cNvPr id="57" name="Rectangle 37"/>
          <p:cNvSpPr>
            <a:spLocks noGrp="1"/>
          </p:cNvSpPr>
          <p:nvPr>
            <p:ph type="body" sz="quarter" idx="31" hasCustomPrompt="1"/>
          </p:nvPr>
        </p:nvSpPr>
        <p:spPr>
          <a:xfrm>
            <a:off x="310896" y="44958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>
              <a:buFontTx/>
              <a:buNone/>
              <a:defRPr sz="1100"/>
            </a:lvl1pPr>
            <a:extLst/>
          </a:lstStyle>
          <a:p>
            <a:pPr lvl="0"/>
            <a:r>
              <a:rPr lang="en-US" dirty="0" smtClean="0"/>
              <a:t>Click to add agenda item</a:t>
            </a:r>
            <a:endParaRPr lang="en-US" dirty="0"/>
          </a:p>
        </p:txBody>
      </p:sp>
      <p:sp>
        <p:nvSpPr>
          <p:cNvPr id="26" name="Rectangle 37"/>
          <p:cNvSpPr>
            <a:spLocks noGrp="1"/>
          </p:cNvSpPr>
          <p:nvPr>
            <p:ph type="body" sz="quarter" idx="33" hasCustomPrompt="1"/>
          </p:nvPr>
        </p:nvSpPr>
        <p:spPr>
          <a:xfrm>
            <a:off x="310896" y="49530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>
              <a:buFontTx/>
              <a:buNone/>
              <a:defRPr sz="1100"/>
            </a:lvl1pPr>
            <a:extLst/>
          </a:lstStyle>
          <a:p>
            <a:pPr lvl="0"/>
            <a:r>
              <a:rPr lang="en-US" dirty="0" smtClean="0"/>
              <a:t>Click to add agenda item</a:t>
            </a:r>
            <a:endParaRPr lang="en-US" dirty="0"/>
          </a:p>
        </p:txBody>
      </p:sp>
      <p:sp>
        <p:nvSpPr>
          <p:cNvPr id="28" name="Rectangle 37"/>
          <p:cNvSpPr>
            <a:spLocks noGrp="1"/>
          </p:cNvSpPr>
          <p:nvPr>
            <p:ph type="body" sz="quarter" idx="35" hasCustomPrompt="1"/>
          </p:nvPr>
        </p:nvSpPr>
        <p:spPr>
          <a:xfrm>
            <a:off x="310896" y="54102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>
              <a:buFontTx/>
              <a:buNone/>
              <a:defRPr sz="1100"/>
            </a:lvl1pPr>
            <a:extLst/>
          </a:lstStyle>
          <a:p>
            <a:pPr lvl="0"/>
            <a:r>
              <a:rPr lang="en-US" dirty="0" smtClean="0"/>
              <a:t>Click to add agenda item</a:t>
            </a:r>
            <a:endParaRPr lang="en-US" dirty="0"/>
          </a:p>
        </p:txBody>
      </p:sp>
      <p:sp>
        <p:nvSpPr>
          <p:cNvPr id="98" name="Rectangle 37"/>
          <p:cNvSpPr>
            <a:spLocks noGrp="1"/>
          </p:cNvSpPr>
          <p:nvPr>
            <p:ph type="body" sz="quarter" idx="14" hasCustomPrompt="1"/>
          </p:nvPr>
        </p:nvSpPr>
        <p:spPr>
          <a:xfrm>
            <a:off x="7696200" y="3810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Page #</a:t>
            </a:r>
            <a:endParaRPr lang="en-US" dirty="0"/>
          </a:p>
        </p:txBody>
      </p:sp>
      <p:sp>
        <p:nvSpPr>
          <p:cNvPr id="44" name="Rectangle 37"/>
          <p:cNvSpPr>
            <a:spLocks noGrp="1"/>
          </p:cNvSpPr>
          <p:nvPr>
            <p:ph type="body" sz="quarter" idx="16" hasCustomPrompt="1"/>
          </p:nvPr>
        </p:nvSpPr>
        <p:spPr>
          <a:xfrm>
            <a:off x="7696200" y="8382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Page #</a:t>
            </a:r>
            <a:endParaRPr lang="en-US"/>
          </a:p>
        </p:txBody>
      </p:sp>
      <p:sp>
        <p:nvSpPr>
          <p:cNvPr id="42" name="Rectangle 37"/>
          <p:cNvSpPr>
            <a:spLocks noGrp="1"/>
          </p:cNvSpPr>
          <p:nvPr>
            <p:ph type="body" sz="quarter" idx="18" hasCustomPrompt="1"/>
          </p:nvPr>
        </p:nvSpPr>
        <p:spPr>
          <a:xfrm>
            <a:off x="7696200" y="12954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Page #</a:t>
            </a:r>
            <a:endParaRPr lang="en-US"/>
          </a:p>
        </p:txBody>
      </p:sp>
      <p:sp>
        <p:nvSpPr>
          <p:cNvPr id="46" name="Rectangle 37"/>
          <p:cNvSpPr>
            <a:spLocks noGrp="1"/>
          </p:cNvSpPr>
          <p:nvPr>
            <p:ph type="body" sz="quarter" idx="20" hasCustomPrompt="1"/>
          </p:nvPr>
        </p:nvSpPr>
        <p:spPr>
          <a:xfrm>
            <a:off x="7696200" y="17526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Page #</a:t>
            </a:r>
            <a:endParaRPr lang="en-US"/>
          </a:p>
        </p:txBody>
      </p:sp>
      <p:sp>
        <p:nvSpPr>
          <p:cNvPr id="48" name="Rectangle 37"/>
          <p:cNvSpPr>
            <a:spLocks noGrp="1"/>
          </p:cNvSpPr>
          <p:nvPr>
            <p:ph type="body" sz="quarter" idx="22" hasCustomPrompt="1"/>
          </p:nvPr>
        </p:nvSpPr>
        <p:spPr>
          <a:xfrm>
            <a:off x="7696200" y="22098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Page #</a:t>
            </a:r>
            <a:endParaRPr lang="en-US"/>
          </a:p>
        </p:txBody>
      </p:sp>
      <p:sp>
        <p:nvSpPr>
          <p:cNvPr id="50" name="Rectangle 37"/>
          <p:cNvSpPr>
            <a:spLocks noGrp="1"/>
          </p:cNvSpPr>
          <p:nvPr>
            <p:ph type="body" sz="quarter" idx="24" hasCustomPrompt="1"/>
          </p:nvPr>
        </p:nvSpPr>
        <p:spPr>
          <a:xfrm>
            <a:off x="7696200" y="26670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Page #</a:t>
            </a:r>
            <a:endParaRPr lang="en-US"/>
          </a:p>
        </p:txBody>
      </p:sp>
      <p:sp>
        <p:nvSpPr>
          <p:cNvPr id="52" name="Rectangle 37"/>
          <p:cNvSpPr>
            <a:spLocks noGrp="1"/>
          </p:cNvSpPr>
          <p:nvPr>
            <p:ph type="body" sz="quarter" idx="26" hasCustomPrompt="1"/>
          </p:nvPr>
        </p:nvSpPr>
        <p:spPr>
          <a:xfrm>
            <a:off x="7696200" y="31242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Page #</a:t>
            </a:r>
            <a:endParaRPr lang="en-US"/>
          </a:p>
        </p:txBody>
      </p:sp>
      <p:sp>
        <p:nvSpPr>
          <p:cNvPr id="54" name="Rectangle 37"/>
          <p:cNvSpPr>
            <a:spLocks noGrp="1"/>
          </p:cNvSpPr>
          <p:nvPr>
            <p:ph type="body" sz="quarter" idx="28" hasCustomPrompt="1"/>
          </p:nvPr>
        </p:nvSpPr>
        <p:spPr>
          <a:xfrm>
            <a:off x="7696200" y="35814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Page #</a:t>
            </a:r>
            <a:endParaRPr lang="en-US"/>
          </a:p>
        </p:txBody>
      </p:sp>
      <p:sp>
        <p:nvSpPr>
          <p:cNvPr id="56" name="Rectangle 37"/>
          <p:cNvSpPr>
            <a:spLocks noGrp="1"/>
          </p:cNvSpPr>
          <p:nvPr>
            <p:ph type="body" sz="quarter" idx="30" hasCustomPrompt="1"/>
          </p:nvPr>
        </p:nvSpPr>
        <p:spPr>
          <a:xfrm>
            <a:off x="7696200" y="40386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Page #</a:t>
            </a:r>
            <a:endParaRPr lang="en-US"/>
          </a:p>
        </p:txBody>
      </p:sp>
      <p:sp>
        <p:nvSpPr>
          <p:cNvPr id="58" name="Rectangle 37"/>
          <p:cNvSpPr>
            <a:spLocks noGrp="1"/>
          </p:cNvSpPr>
          <p:nvPr>
            <p:ph type="body" sz="quarter" idx="32" hasCustomPrompt="1"/>
          </p:nvPr>
        </p:nvSpPr>
        <p:spPr>
          <a:xfrm>
            <a:off x="7696200" y="44958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Page #</a:t>
            </a:r>
            <a:endParaRPr lang="en-US"/>
          </a:p>
        </p:txBody>
      </p:sp>
      <p:sp>
        <p:nvSpPr>
          <p:cNvPr id="27" name="Rectangle 37"/>
          <p:cNvSpPr>
            <a:spLocks noGrp="1"/>
          </p:cNvSpPr>
          <p:nvPr>
            <p:ph type="body" sz="quarter" idx="34" hasCustomPrompt="1"/>
          </p:nvPr>
        </p:nvSpPr>
        <p:spPr>
          <a:xfrm>
            <a:off x="7696200" y="49530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Page #</a:t>
            </a:r>
            <a:endParaRPr lang="en-US"/>
          </a:p>
        </p:txBody>
      </p:sp>
      <p:sp>
        <p:nvSpPr>
          <p:cNvPr id="29" name="Rectangle 37"/>
          <p:cNvSpPr>
            <a:spLocks noGrp="1"/>
          </p:cNvSpPr>
          <p:nvPr>
            <p:ph type="body" sz="quarter" idx="36" hasCustomPrompt="1"/>
          </p:nvPr>
        </p:nvSpPr>
        <p:spPr>
          <a:xfrm>
            <a:off x="7696200" y="54102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Page #</a:t>
            </a:r>
            <a:endParaRPr lang="en-US"/>
          </a:p>
        </p:txBody>
      </p:sp>
      <p:sp>
        <p:nvSpPr>
          <p:cNvPr id="30" name="Rectangle 37"/>
          <p:cNvSpPr>
            <a:spLocks noGrp="1"/>
          </p:cNvSpPr>
          <p:nvPr>
            <p:ph type="body" sz="quarter" idx="37" hasCustomPrompt="1"/>
          </p:nvPr>
        </p:nvSpPr>
        <p:spPr>
          <a:xfrm>
            <a:off x="310896" y="58674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>
            <a:noAutofit/>
          </a:bodyPr>
          <a:lstStyle>
            <a:lvl1pPr>
              <a:buFontTx/>
              <a:buNone/>
              <a:defRPr sz="1100"/>
            </a:lvl1pPr>
            <a:extLst/>
          </a:lstStyle>
          <a:p>
            <a:pPr lvl="0"/>
            <a:r>
              <a:rPr lang="en-US" dirty="0" smtClean="0"/>
              <a:t>Click to add agenda item</a:t>
            </a:r>
            <a:endParaRPr lang="en-US" dirty="0"/>
          </a:p>
        </p:txBody>
      </p:sp>
      <p:sp>
        <p:nvSpPr>
          <p:cNvPr id="31" name="Rectangle 37"/>
          <p:cNvSpPr>
            <a:spLocks noGrp="1"/>
          </p:cNvSpPr>
          <p:nvPr>
            <p:ph type="body" sz="quarter" idx="38" hasCustomPrompt="1"/>
          </p:nvPr>
        </p:nvSpPr>
        <p:spPr>
          <a:xfrm>
            <a:off x="7696200" y="58674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Page #</a:t>
            </a:r>
            <a:endParaRPr lang="en-US"/>
          </a:p>
        </p:txBody>
      </p:sp>
      <p:sp>
        <p:nvSpPr>
          <p:cNvPr id="32" name="Rectangle 32"/>
          <p:cNvSpPr>
            <a:spLocks noGrp="1"/>
          </p:cNvSpPr>
          <p:nvPr>
            <p:ph type="dt" sz="half" idx="39"/>
          </p:nvPr>
        </p:nvSpPr>
        <p:spPr/>
        <p:txBody>
          <a:bodyPr/>
          <a:lstStyle>
            <a:lvl1pPr>
              <a:defRPr sz="1100"/>
            </a:lvl1pPr>
            <a:extLst/>
          </a:lstStyle>
          <a:p>
            <a:pPr algn="r"/>
            <a:fld id="{16204AE1-1A78-4D18-8A02-12AA289AFEDC}" type="datetime1">
              <a:rPr lang="en-US" sz="1100" smtClean="0"/>
              <a:pPr algn="r"/>
              <a:t>9/11/2012</a:t>
            </a:fld>
            <a:endParaRPr lang="en-US" sz="1100" dirty="0"/>
          </a:p>
        </p:txBody>
      </p:sp>
      <p:sp>
        <p:nvSpPr>
          <p:cNvPr id="33" name="Rectangle 33"/>
          <p:cNvSpPr>
            <a:spLocks noGrp="1"/>
          </p:cNvSpPr>
          <p:nvPr>
            <p:ph type="sldNum" sz="quarter" idx="40"/>
          </p:nvPr>
        </p:nvSpPr>
        <p:spPr/>
        <p:txBody>
          <a:bodyPr/>
          <a:lstStyle>
            <a:extLst/>
          </a:lstStyle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 dirty="0"/>
          </a:p>
        </p:txBody>
      </p:sp>
      <p:sp>
        <p:nvSpPr>
          <p:cNvPr id="34" name="Rectangle 34"/>
          <p:cNvSpPr>
            <a:spLocks noGrp="1"/>
          </p:cNvSpPr>
          <p:nvPr>
            <p:ph type="ftr" sz="quarter" idx="41"/>
          </p:nvPr>
        </p:nvSpPr>
        <p:spPr/>
        <p:txBody>
          <a:bodyPr/>
          <a:lstStyle>
            <a:extLst/>
          </a:lstStyle>
          <a:p>
            <a:r>
              <a:rPr lang="en-CA" smtClean="0"/>
              <a:t>Corporate and Community Social Responsibility Conference Algonquin College, November 15, 2011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4038600"/>
            <a:ext cx="9144000" cy="609600"/>
          </a:xfrm>
          <a:prstGeom prst="rect">
            <a:avLst/>
          </a:prstGeom>
          <a:solidFill>
            <a:schemeClr val="accent6">
              <a:shade val="75000"/>
            </a:schemeClr>
          </a:solidFill>
          <a:ln w="25400" cap="rnd" cmpd="sng" algn="ctr">
            <a:noFill/>
            <a:prstDash val="solid"/>
          </a:ln>
          <a:effec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228600" y="4114800"/>
            <a:ext cx="7239000" cy="533400"/>
          </a:xfrm>
          <a:noFill/>
        </p:spPr>
        <p:txBody>
          <a:bodyPr vert="horz"/>
          <a:lstStyle>
            <a:lvl1pPr algn="l">
              <a:defRPr sz="2000" b="0" cap="all" spc="150" baseline="0">
                <a:solidFill>
                  <a:schemeClr val="bg1"/>
                </a:solidFill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dt" sz="half" idx="10"/>
          </p:nvPr>
        </p:nvSpPr>
        <p:spPr>
          <a:xfrm>
            <a:off x="228600" y="6477000"/>
            <a:ext cx="1600200" cy="304800"/>
          </a:xfrm>
        </p:spPr>
        <p:txBody>
          <a:bodyPr anchor="ctr"/>
          <a:lstStyle>
            <a:lvl1pPr algn="l">
              <a:defRPr>
                <a:solidFill>
                  <a:srgbClr val="A0A0A0"/>
                </a:solidFill>
              </a:defRPr>
            </a:lvl1pPr>
            <a:extLst/>
          </a:lstStyle>
          <a:p>
            <a:fld id="{839636E8-F56F-4A8F-889E-464C44006BF0}" type="datetime1">
              <a:rPr lang="en-US" smtClean="0"/>
              <a:pPr/>
              <a:t>9/11/2012</a:t>
            </a:fld>
            <a:endParaRPr lang="en-US" dirty="0"/>
          </a:p>
        </p:txBody>
      </p:sp>
      <p:sp>
        <p:nvSpPr>
          <p:cNvPr id="4" name="Rectangle 4"/>
          <p:cNvSpPr>
            <a:spLocks noGrp="1"/>
          </p:cNvSpPr>
          <p:nvPr>
            <p:ph type="ftr" sz="quarter" idx="11"/>
          </p:nvPr>
        </p:nvSpPr>
        <p:spPr>
          <a:xfrm>
            <a:off x="2705100" y="6477000"/>
            <a:ext cx="3733800" cy="3048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extLst/>
          </a:lstStyle>
          <a:p>
            <a:r>
              <a:rPr lang="en-CA" smtClean="0">
                <a:solidFill>
                  <a:schemeClr val="bg1"/>
                </a:solidFill>
              </a:rPr>
              <a:t>Corporate and Community Social Responsibility Conference Algonquin College, November 15, 2011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>
          <a:xfrm>
            <a:off x="6477000" y="6477000"/>
            <a:ext cx="1021080" cy="304800"/>
          </a:xfrm>
        </p:spPr>
        <p:txBody>
          <a:bodyPr anchor="ctr"/>
          <a:lstStyle>
            <a:extLst/>
          </a:lstStyle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 dirty="0"/>
          </a:p>
        </p:txBody>
      </p:sp>
      <p:pic>
        <p:nvPicPr>
          <p:cNvPr id="10" name="Rectangle 9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01712" y="6381329"/>
            <a:ext cx="1417364" cy="235644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Rectangle 10"/>
          <p:cNvSpPr/>
          <p:nvPr userDrawn="1"/>
        </p:nvSpPr>
        <p:spPr>
          <a:xfrm>
            <a:off x="0" y="4645880"/>
            <a:ext cx="9144000" cy="27432"/>
          </a:xfrm>
          <a:prstGeom prst="rect">
            <a:avLst/>
          </a:prstGeom>
          <a:solidFill>
            <a:schemeClr val="accent4"/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eading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9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381000"/>
            <a:ext cx="80772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 dirty="0"/>
          </a:p>
        </p:txBody>
      </p:sp>
      <p:sp>
        <p:nvSpPr>
          <p:cNvPr id="7" name="Rectangle 7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extLst/>
          </a:lstStyle>
          <a:p>
            <a:pPr algn="r"/>
            <a:fld id="{D7CDDAA1-463D-4122-8AA6-D31EE0A028EE}" type="datetime1">
              <a:rPr lang="en-US" smtClean="0"/>
              <a:pPr algn="r"/>
              <a:t>9/11/2012</a:t>
            </a:fld>
            <a:endParaRPr lang="en-US" dirty="0"/>
          </a:p>
        </p:txBody>
      </p:sp>
      <p:sp>
        <p:nvSpPr>
          <p:cNvPr id="8" name="Rectangle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extLst/>
          </a:lstStyle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 dirty="0"/>
          </a:p>
        </p:txBody>
      </p:sp>
      <p:sp>
        <p:nvSpPr>
          <p:cNvPr id="9" name="Rectangle 9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extLst/>
          </a:lstStyle>
          <a:p>
            <a:r>
              <a:rPr lang="en-CA" smtClean="0"/>
              <a:t>Corporate and Community Social Responsibility Conference Algonquin College, November 15, 2011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Rectangl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algn="r"/>
            <a:fld id="{DC4D5C5A-D69D-4C74-8DE4-08573DD4A113}" type="datetime1">
              <a:rPr lang="en-US" smtClean="0"/>
              <a:pPr algn="r"/>
              <a:t>9/11/2012</a:t>
            </a:fld>
            <a:endParaRPr lang="en-US" dirty="0"/>
          </a:p>
        </p:txBody>
      </p:sp>
      <p:sp>
        <p:nvSpPr>
          <p:cNvPr id="8" name="Rectangle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extLst/>
          </a:lstStyle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 dirty="0"/>
          </a:p>
        </p:txBody>
      </p:sp>
      <p:sp>
        <p:nvSpPr>
          <p:cNvPr id="9" name="Rectangle 9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extLst/>
          </a:lstStyle>
          <a:p>
            <a:r>
              <a:rPr lang="en-CA" smtClean="0"/>
              <a:t>Corporate and Community Social Responsibility Conference Algonquin College, November 15, 2011</a:t>
            </a:r>
            <a:endParaRPr lang="en-US" dirty="0"/>
          </a:p>
        </p:txBody>
      </p:sp>
      <p:sp>
        <p:nvSpPr>
          <p:cNvPr id="7" name="Round Same Side Corner Rectangle 4"/>
          <p:cNvSpPr/>
          <p:nvPr userDrawn="1"/>
        </p:nvSpPr>
        <p:spPr>
          <a:xfrm>
            <a:off x="755576" y="188640"/>
            <a:ext cx="7344816" cy="79208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spcFirstLastPara="0" vert="horz" wrap="square" lIns="72390" tIns="36195" rIns="72390" bIns="36195" numCol="1" spcCol="1270" anchor="ctr" anchorCtr="0">
            <a:noAutofit/>
          </a:bodyPr>
          <a:lstStyle/>
          <a:p>
            <a:pPr marL="171450" lvl="1" indent="-171450" algn="ctr" defTabSz="8445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endParaRPr lang="en-CA" sz="3600" b="1" kern="1200" dirty="0" smtClean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3"/>
          </p:nvPr>
        </p:nvSpPr>
        <p:spPr>
          <a:xfrm>
            <a:off x="755650" y="188913"/>
            <a:ext cx="7345363" cy="792162"/>
          </a:xfrm>
        </p:spPr>
        <p:txBody>
          <a:bodyPr anchor="ctr">
            <a:noAutofit/>
          </a:bodyPr>
          <a:lstStyle>
            <a:lvl1pPr algn="ctr">
              <a:defRPr sz="3600" b="1"/>
            </a:lvl1pPr>
            <a:lvl2pPr algn="ctr">
              <a:defRPr sz="3600" b="1"/>
            </a:lvl2pPr>
            <a:lvl3pPr algn="ctr">
              <a:defRPr sz="3600" b="1"/>
            </a:lvl3pPr>
            <a:lvl4pPr algn="ctr">
              <a:defRPr sz="3600" b="1"/>
            </a:lvl4pPr>
            <a:lvl5pPr algn="ctr">
              <a:defRPr sz="3600" b="1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CA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-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381000"/>
            <a:ext cx="80772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 dirty="0"/>
          </a:p>
        </p:txBody>
      </p:sp>
      <p:sp>
        <p:nvSpPr>
          <p:cNvPr id="11" name="Rectangle 11"/>
          <p:cNvSpPr>
            <a:spLocks noGrp="1"/>
          </p:cNvSpPr>
          <p:nvPr>
            <p:ph sz="quarter" idx="15"/>
          </p:nvPr>
        </p:nvSpPr>
        <p:spPr>
          <a:xfrm>
            <a:off x="304800" y="609600"/>
            <a:ext cx="8077200" cy="5638800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Rectangle 9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extLst/>
          </a:lstStyle>
          <a:p>
            <a:pPr algn="r"/>
            <a:fld id="{FA136D7B-EF2E-441A-B375-52F133DF3333}" type="datetime1">
              <a:rPr lang="en-US" smtClean="0"/>
              <a:pPr algn="r"/>
              <a:t>9/11/2012</a:t>
            </a:fld>
            <a:endParaRPr lang="en-US" dirty="0"/>
          </a:p>
        </p:txBody>
      </p:sp>
      <p:sp>
        <p:nvSpPr>
          <p:cNvPr id="10" name="Rectangle 10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extLst/>
          </a:lstStyle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 dirty="0"/>
          </a:p>
        </p:txBody>
      </p:sp>
      <p:sp>
        <p:nvSpPr>
          <p:cNvPr id="12" name="Rectangle 12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extLst/>
          </a:lstStyle>
          <a:p>
            <a:r>
              <a:rPr lang="en-CA" smtClean="0"/>
              <a:t>Corporate and Community Social Responsibility Conference Algonquin College, November 15, 2011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-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1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381000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 dirty="0"/>
          </a:p>
        </p:txBody>
      </p:sp>
      <p:sp>
        <p:nvSpPr>
          <p:cNvPr id="9" name="Rectangle 11"/>
          <p:cNvSpPr>
            <a:spLocks noGrp="1"/>
          </p:cNvSpPr>
          <p:nvPr>
            <p:ph sz="quarter" idx="15"/>
          </p:nvPr>
        </p:nvSpPr>
        <p:spPr>
          <a:xfrm>
            <a:off x="304800" y="609600"/>
            <a:ext cx="3962400" cy="5638800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4" name="Rectangle 8"/>
          <p:cNvSpPr>
            <a:spLocks noGrp="1"/>
          </p:cNvSpPr>
          <p:nvPr>
            <p:ph type="body" sz="quarter" idx="16" hasCustomPrompt="1"/>
          </p:nvPr>
        </p:nvSpPr>
        <p:spPr>
          <a:xfrm>
            <a:off x="4416552" y="381000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 dirty="0"/>
          </a:p>
        </p:txBody>
      </p:sp>
      <p:sp>
        <p:nvSpPr>
          <p:cNvPr id="15" name="Rectangle 11"/>
          <p:cNvSpPr>
            <a:spLocks noGrp="1"/>
          </p:cNvSpPr>
          <p:nvPr>
            <p:ph sz="quarter" idx="17"/>
          </p:nvPr>
        </p:nvSpPr>
        <p:spPr>
          <a:xfrm>
            <a:off x="4416552" y="609600"/>
            <a:ext cx="3962400" cy="5638800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Rectangle 13"/>
          <p:cNvSpPr>
            <a:spLocks noGrp="1"/>
          </p:cNvSpPr>
          <p:nvPr>
            <p:ph type="dt" sz="half" idx="18"/>
          </p:nvPr>
        </p:nvSpPr>
        <p:spPr/>
        <p:txBody>
          <a:bodyPr/>
          <a:lstStyle>
            <a:extLst/>
          </a:lstStyle>
          <a:p>
            <a:pPr algn="r"/>
            <a:fld id="{ABBBC1DC-ECAF-4425-9BE4-E5FFFE11DEFD}" type="datetime1">
              <a:rPr lang="en-US" smtClean="0"/>
              <a:pPr algn="r"/>
              <a:t>9/11/2012</a:t>
            </a:fld>
            <a:endParaRPr lang="en-US" dirty="0"/>
          </a:p>
        </p:txBody>
      </p:sp>
      <p:sp>
        <p:nvSpPr>
          <p:cNvPr id="16" name="Rectangle 16"/>
          <p:cNvSpPr>
            <a:spLocks noGrp="1"/>
          </p:cNvSpPr>
          <p:nvPr>
            <p:ph type="sldNum" sz="quarter" idx="19"/>
          </p:nvPr>
        </p:nvSpPr>
        <p:spPr/>
        <p:txBody>
          <a:bodyPr/>
          <a:lstStyle>
            <a:extLst/>
          </a:lstStyle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 dirty="0"/>
          </a:p>
        </p:txBody>
      </p:sp>
      <p:sp>
        <p:nvSpPr>
          <p:cNvPr id="17" name="Rectangle 17"/>
          <p:cNvSpPr>
            <a:spLocks noGrp="1"/>
          </p:cNvSpPr>
          <p:nvPr>
            <p:ph type="ftr" sz="quarter" idx="20"/>
          </p:nvPr>
        </p:nvSpPr>
        <p:spPr>
          <a:xfrm>
            <a:off x="323528" y="6381328"/>
            <a:ext cx="4752528" cy="304800"/>
          </a:xfrm>
        </p:spPr>
        <p:txBody>
          <a:bodyPr/>
          <a:lstStyle>
            <a:extLst/>
          </a:lstStyle>
          <a:p>
            <a:r>
              <a:rPr lang="en-CA" smtClean="0"/>
              <a:t>Corporate and Community Social Responsibility Conference Algonquin College, November 15, 2011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-Up: 2 left, 1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/>
          </a:p>
        </p:txBody>
      </p:sp>
      <p:sp>
        <p:nvSpPr>
          <p:cNvPr id="18" name="Rectangle 11"/>
          <p:cNvSpPr>
            <a:spLocks noGrp="1"/>
          </p:cNvSpPr>
          <p:nvPr>
            <p:ph sz="quarter" idx="15"/>
          </p:nvPr>
        </p:nvSpPr>
        <p:spPr>
          <a:xfrm>
            <a:off x="304800" y="609600"/>
            <a:ext cx="3962400" cy="2706624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Rectangle 8"/>
          <p:cNvSpPr>
            <a:spLocks noGrp="1"/>
          </p:cNvSpPr>
          <p:nvPr>
            <p:ph type="body" sz="quarter" idx="16" hasCustomPrompt="1"/>
          </p:nvPr>
        </p:nvSpPr>
        <p:spPr>
          <a:xfrm>
            <a:off x="301752" y="3319272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/>
          </a:p>
        </p:txBody>
      </p:sp>
      <p:sp>
        <p:nvSpPr>
          <p:cNvPr id="17" name="Rectangle 11"/>
          <p:cNvSpPr>
            <a:spLocks noGrp="1"/>
          </p:cNvSpPr>
          <p:nvPr>
            <p:ph sz="quarter" idx="17"/>
          </p:nvPr>
        </p:nvSpPr>
        <p:spPr>
          <a:xfrm>
            <a:off x="301752" y="3547872"/>
            <a:ext cx="3965448" cy="2706624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0" name="Rectangle 8"/>
          <p:cNvSpPr>
            <a:spLocks noGrp="1"/>
          </p:cNvSpPr>
          <p:nvPr>
            <p:ph type="body" sz="quarter" idx="18" hasCustomPrompt="1"/>
          </p:nvPr>
        </p:nvSpPr>
        <p:spPr>
          <a:xfrm>
            <a:off x="4416552" y="381000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 dirty="0"/>
          </a:p>
        </p:txBody>
      </p:sp>
      <p:sp>
        <p:nvSpPr>
          <p:cNvPr id="21" name="Rectangle 11"/>
          <p:cNvSpPr>
            <a:spLocks noGrp="1"/>
          </p:cNvSpPr>
          <p:nvPr>
            <p:ph sz="quarter" idx="19"/>
          </p:nvPr>
        </p:nvSpPr>
        <p:spPr>
          <a:xfrm>
            <a:off x="4416552" y="609600"/>
            <a:ext cx="3962400" cy="5638800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Rectangle 13"/>
          <p:cNvSpPr>
            <a:spLocks noGrp="1"/>
          </p:cNvSpPr>
          <p:nvPr>
            <p:ph type="dt" sz="half" idx="20"/>
          </p:nvPr>
        </p:nvSpPr>
        <p:spPr/>
        <p:txBody>
          <a:bodyPr/>
          <a:lstStyle>
            <a:extLst/>
          </a:lstStyle>
          <a:p>
            <a:pPr algn="r"/>
            <a:fld id="{1173FD8F-0B84-4736-BD2D-D374A0223F51}" type="datetime1">
              <a:rPr lang="en-US" smtClean="0"/>
              <a:pPr algn="r"/>
              <a:t>9/11/2012</a:t>
            </a:fld>
            <a:endParaRPr lang="en-US" dirty="0"/>
          </a:p>
        </p:txBody>
      </p:sp>
      <p:sp>
        <p:nvSpPr>
          <p:cNvPr id="19" name="Rectangle 19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extLst/>
          </a:lstStyle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 dirty="0"/>
          </a:p>
        </p:txBody>
      </p:sp>
      <p:sp>
        <p:nvSpPr>
          <p:cNvPr id="22" name="Rectangle 22"/>
          <p:cNvSpPr>
            <a:spLocks noGrp="1"/>
          </p:cNvSpPr>
          <p:nvPr>
            <p:ph type="ftr" sz="quarter" idx="22"/>
          </p:nvPr>
        </p:nvSpPr>
        <p:spPr>
          <a:xfrm>
            <a:off x="323528" y="6381328"/>
            <a:ext cx="4104456" cy="304800"/>
          </a:xfrm>
        </p:spPr>
        <p:txBody>
          <a:bodyPr/>
          <a:lstStyle>
            <a:extLst/>
          </a:lstStyle>
          <a:p>
            <a:r>
              <a:rPr lang="en-CA" smtClean="0"/>
              <a:t>Corporate and Community Social Responsibility Conference Algonquin College, November 15, 2011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-Up: 1 Left, 2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381000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 dirty="0"/>
          </a:p>
        </p:txBody>
      </p:sp>
      <p:sp>
        <p:nvSpPr>
          <p:cNvPr id="14" name="Rectangle 11"/>
          <p:cNvSpPr>
            <a:spLocks noGrp="1"/>
          </p:cNvSpPr>
          <p:nvPr>
            <p:ph sz="quarter" idx="15"/>
          </p:nvPr>
        </p:nvSpPr>
        <p:spPr>
          <a:xfrm>
            <a:off x="304800" y="609600"/>
            <a:ext cx="3962400" cy="5638800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Rectangle 8"/>
          <p:cNvSpPr>
            <a:spLocks noGrp="1"/>
          </p:cNvSpPr>
          <p:nvPr>
            <p:ph type="body" sz="quarter" idx="16" hasCustomPrompt="1"/>
          </p:nvPr>
        </p:nvSpPr>
        <p:spPr>
          <a:xfrm>
            <a:off x="4419600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/>
          </a:p>
        </p:txBody>
      </p:sp>
      <p:sp>
        <p:nvSpPr>
          <p:cNvPr id="17" name="Rectangle 11"/>
          <p:cNvSpPr>
            <a:spLocks noGrp="1"/>
          </p:cNvSpPr>
          <p:nvPr>
            <p:ph sz="quarter" idx="17"/>
          </p:nvPr>
        </p:nvSpPr>
        <p:spPr>
          <a:xfrm>
            <a:off x="4419600" y="609600"/>
            <a:ext cx="3962400" cy="2706624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9" name="Rectangle 8"/>
          <p:cNvSpPr>
            <a:spLocks noGrp="1"/>
          </p:cNvSpPr>
          <p:nvPr>
            <p:ph type="body" sz="quarter" idx="18" hasCustomPrompt="1"/>
          </p:nvPr>
        </p:nvSpPr>
        <p:spPr>
          <a:xfrm>
            <a:off x="4416552" y="3319272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/>
          </a:p>
        </p:txBody>
      </p:sp>
      <p:sp>
        <p:nvSpPr>
          <p:cNvPr id="20" name="Rectangle 11"/>
          <p:cNvSpPr>
            <a:spLocks noGrp="1"/>
          </p:cNvSpPr>
          <p:nvPr>
            <p:ph sz="quarter" idx="19"/>
          </p:nvPr>
        </p:nvSpPr>
        <p:spPr>
          <a:xfrm>
            <a:off x="4416552" y="3547872"/>
            <a:ext cx="3965448" cy="2706624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1" name="Rectangle 21"/>
          <p:cNvSpPr>
            <a:spLocks noGrp="1"/>
          </p:cNvSpPr>
          <p:nvPr>
            <p:ph type="dt" sz="half" idx="20"/>
          </p:nvPr>
        </p:nvSpPr>
        <p:spPr/>
        <p:txBody>
          <a:bodyPr/>
          <a:lstStyle>
            <a:extLst/>
          </a:lstStyle>
          <a:p>
            <a:pPr algn="r"/>
            <a:fld id="{54401CBD-931E-42F2-9ED5-EC7EFA82434B}" type="datetime1">
              <a:rPr lang="en-US" smtClean="0"/>
              <a:pPr algn="r"/>
              <a:t>9/11/2012</a:t>
            </a:fld>
            <a:endParaRPr lang="en-US" dirty="0"/>
          </a:p>
        </p:txBody>
      </p:sp>
      <p:sp>
        <p:nvSpPr>
          <p:cNvPr id="22" name="Rectangle 22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extLst/>
          </a:lstStyle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 dirty="0"/>
          </a:p>
        </p:txBody>
      </p:sp>
      <p:sp>
        <p:nvSpPr>
          <p:cNvPr id="23" name="Rectangle 23"/>
          <p:cNvSpPr>
            <a:spLocks noGrp="1"/>
          </p:cNvSpPr>
          <p:nvPr>
            <p:ph type="ftr" sz="quarter" idx="22"/>
          </p:nvPr>
        </p:nvSpPr>
        <p:spPr>
          <a:xfrm>
            <a:off x="323528" y="6381328"/>
            <a:ext cx="4464496" cy="304800"/>
          </a:xfrm>
        </p:spPr>
        <p:txBody>
          <a:bodyPr/>
          <a:lstStyle>
            <a:extLst/>
          </a:lstStyle>
          <a:p>
            <a:r>
              <a:rPr lang="en-CA" smtClean="0"/>
              <a:t>Corporate and Community Social Responsibility Conference Algonquin College, November 15, 2011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10"/>
          <p:cNvSpPr/>
          <p:nvPr/>
        </p:nvSpPr>
        <p:spPr>
          <a:xfrm>
            <a:off x="8610600" y="0"/>
            <a:ext cx="533400" cy="6858000"/>
          </a:xfrm>
          <a:prstGeom prst="rect">
            <a:avLst/>
          </a:prstGeom>
          <a:solidFill>
            <a:schemeClr val="accent4"/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2" name="Rectangle 2"/>
          <p:cNvSpPr>
            <a:spLocks noGrp="1"/>
          </p:cNvSpPr>
          <p:nvPr>
            <p:ph type="title"/>
          </p:nvPr>
        </p:nvSpPr>
        <p:spPr>
          <a:xfrm>
            <a:off x="8610600" y="381000"/>
            <a:ext cx="533400" cy="5867400"/>
          </a:xfrm>
          <a:prstGeom prst="rect">
            <a:avLst/>
          </a:prstGeom>
        </p:spPr>
        <p:txBody>
          <a:bodyPr vert="vert" anchor="ctr">
            <a:normAutofit/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>
          <a:xfrm>
            <a:off x="304800" y="381000"/>
            <a:ext cx="8077200" cy="58674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/>
          </p:cNvSpPr>
          <p:nvPr>
            <p:ph type="dt" sz="half" idx="2"/>
          </p:nvPr>
        </p:nvSpPr>
        <p:spPr>
          <a:xfrm>
            <a:off x="7010400" y="76200"/>
            <a:ext cx="1371600" cy="228600"/>
          </a:xfrm>
          <a:prstGeom prst="rect">
            <a:avLst/>
          </a:prstGeom>
        </p:spPr>
        <p:txBody>
          <a:bodyPr vert="horz"/>
          <a:lstStyle>
            <a:lvl1pPr algn="ctr">
              <a:defRPr sz="1000">
                <a:solidFill>
                  <a:schemeClr val="tx1">
                    <a:tint val="65000"/>
                  </a:schemeClr>
                </a:solidFill>
              </a:defRPr>
            </a:lvl1pPr>
            <a:extLst/>
          </a:lstStyle>
          <a:p>
            <a:pPr algn="r"/>
            <a:fld id="{ADEA1693-873D-467A-A851-5AFF91853725}" type="datetime1">
              <a:rPr lang="en-US" smtClean="0"/>
              <a:pPr algn="r"/>
              <a:t>9/11/2012</a:t>
            </a:fld>
            <a:endParaRPr lang="en-US" sz="1000" dirty="0">
              <a:solidFill>
                <a:schemeClr val="tx1">
                  <a:tint val="65000"/>
                </a:schemeClr>
              </a:solidFill>
            </a:endParaRPr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4"/>
          </p:nvPr>
        </p:nvSpPr>
        <p:spPr>
          <a:xfrm>
            <a:off x="5436096" y="6381328"/>
            <a:ext cx="990600" cy="304800"/>
          </a:xfrm>
          <a:prstGeom prst="rect">
            <a:avLst/>
          </a:prstGeom>
        </p:spPr>
        <p:txBody>
          <a:bodyPr vert="horz" anchor="ctr"/>
          <a:lstStyle>
            <a:lvl1pPr algn="r">
              <a:defRPr sz="1000"/>
            </a:lvl1pPr>
            <a:extLst/>
          </a:lstStyle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 sz="1000" dirty="0"/>
          </a:p>
        </p:txBody>
      </p:sp>
      <p:sp>
        <p:nvSpPr>
          <p:cNvPr id="11" name="Rectangle 10"/>
          <p:cNvSpPr/>
          <p:nvPr/>
        </p:nvSpPr>
        <p:spPr>
          <a:xfrm>
            <a:off x="0" y="0"/>
            <a:ext cx="76200" cy="6858000"/>
          </a:xfrm>
          <a:prstGeom prst="rect">
            <a:avLst/>
          </a:prstGeom>
          <a:solidFill>
            <a:schemeClr val="accent4"/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12" name="Rectangle 12"/>
          <p:cNvSpPr>
            <a:spLocks noGrp="1"/>
          </p:cNvSpPr>
          <p:nvPr>
            <p:ph type="ftr" sz="quarter" idx="3"/>
          </p:nvPr>
        </p:nvSpPr>
        <p:spPr>
          <a:xfrm>
            <a:off x="323528" y="6381328"/>
            <a:ext cx="4248472" cy="304800"/>
          </a:xfrm>
          <a:prstGeom prst="rect">
            <a:avLst/>
          </a:prstGeom>
        </p:spPr>
        <p:txBody>
          <a:bodyPr vert="horz" anchor="ctr"/>
          <a:lstStyle>
            <a:lvl1pPr algn="l">
              <a:defRPr sz="1200" b="1">
                <a:solidFill>
                  <a:sysClr val="windowText" lastClr="000000"/>
                </a:solidFill>
                <a:latin typeface="+mn-lt"/>
              </a:defRPr>
            </a:lvl1pPr>
            <a:extLst/>
          </a:lstStyle>
          <a:p>
            <a:r>
              <a:rPr lang="en-CA" smtClean="0"/>
              <a:t>Corporate and Community Social Responsibility Conference Algonquin College, November 15, 2011</a:t>
            </a:r>
            <a:endParaRPr lang="en-US" dirty="0"/>
          </a:p>
        </p:txBody>
      </p:sp>
      <p:pic>
        <p:nvPicPr>
          <p:cNvPr id="14" name="Picture 13" descr="AbacusLogo300ppi.gif"/>
          <p:cNvPicPr>
            <a:picLocks noChangeAspect="1"/>
          </p:cNvPicPr>
          <p:nvPr userDrawn="1"/>
        </p:nvPicPr>
        <p:blipFill>
          <a:blip r:embed="rId20" cstate="print"/>
          <a:stretch>
            <a:fillRect/>
          </a:stretch>
        </p:blipFill>
        <p:spPr>
          <a:xfrm>
            <a:off x="5652120" y="6237312"/>
            <a:ext cx="2839527" cy="47208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3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4" r:id="rId16"/>
    <p:sldLayoutId id="2147483665" r:id="rId17"/>
    <p:sldLayoutId id="2147483666" r:id="rId18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sz="2400" cap="small" spc="0" baseline="0">
          <a:solidFill>
            <a:schemeClr val="bg1"/>
          </a:solidFill>
          <a:latin typeface="+mj-lt"/>
          <a:ea typeface="+mj-ea"/>
          <a:cs typeface="+mj-cs"/>
        </a:defRPr>
      </a:lvl1pPr>
      <a:extLst/>
    </p:titleStyle>
    <p:bodyStyle>
      <a:lvl1pPr marL="0" marR="0" indent="0" algn="l" rtl="0" eaLnBrk="1" latinLnBrk="0" hangingPunct="1">
        <a:spcBef>
          <a:spcPct val="20000"/>
        </a:spcBef>
        <a:buFontTx/>
        <a:buNone/>
        <a:defRPr sz="11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FontTx/>
        <a:buNone/>
        <a:defRPr sz="11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FontTx/>
        <a:buNone/>
        <a:defRPr sz="11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FontTx/>
        <a:buNone/>
        <a:defRPr sz="11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FontTx/>
        <a:buNone/>
        <a:defRPr sz="11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1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1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7.xml"/><Relationship Id="rId1" Type="http://schemas.openxmlformats.org/officeDocument/2006/relationships/tags" Target="../tags/tag1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tags" Target="../tags/tag1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1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1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19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7.xml"/><Relationship Id="rId1" Type="http://schemas.openxmlformats.org/officeDocument/2006/relationships/tags" Target="../tags/tag2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8.xml"/><Relationship Id="rId1" Type="http://schemas.openxmlformats.org/officeDocument/2006/relationships/tags" Target="../tags/tag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2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2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2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2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7.xml"/><Relationship Id="rId1" Type="http://schemas.openxmlformats.org/officeDocument/2006/relationships/tags" Target="../tags/tag25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26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3.xml"/><Relationship Id="rId13" Type="http://schemas.openxmlformats.org/officeDocument/2006/relationships/diagramData" Target="../diagrams/data4.xml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12" Type="http://schemas.microsoft.com/office/2007/relationships/diagramDrawing" Target="../diagrams/drawing3.xml"/><Relationship Id="rId17" Type="http://schemas.microsoft.com/office/2007/relationships/diagramDrawing" Target="../diagrams/drawing4.xml"/><Relationship Id="rId2" Type="http://schemas.openxmlformats.org/officeDocument/2006/relationships/slideLayout" Target="../slideLayouts/slideLayout5.xml"/><Relationship Id="rId16" Type="http://schemas.openxmlformats.org/officeDocument/2006/relationships/diagramColors" Target="../diagrams/colors4.xml"/><Relationship Id="rId1" Type="http://schemas.openxmlformats.org/officeDocument/2006/relationships/tags" Target="../tags/tag27.xml"/><Relationship Id="rId6" Type="http://schemas.openxmlformats.org/officeDocument/2006/relationships/diagramColors" Target="../diagrams/colors2.xml"/><Relationship Id="rId11" Type="http://schemas.openxmlformats.org/officeDocument/2006/relationships/diagramColors" Target="../diagrams/colors3.xml"/><Relationship Id="rId5" Type="http://schemas.openxmlformats.org/officeDocument/2006/relationships/diagramQuickStyle" Target="../diagrams/quickStyle2.xml"/><Relationship Id="rId15" Type="http://schemas.openxmlformats.org/officeDocument/2006/relationships/diagramQuickStyle" Target="../diagrams/quickStyle4.xml"/><Relationship Id="rId10" Type="http://schemas.openxmlformats.org/officeDocument/2006/relationships/diagramQuickStyle" Target="../diagrams/quickStyle3.xml"/><Relationship Id="rId4" Type="http://schemas.openxmlformats.org/officeDocument/2006/relationships/diagramLayout" Target="../diagrams/layout2.xml"/><Relationship Id="rId9" Type="http://schemas.openxmlformats.org/officeDocument/2006/relationships/diagramLayout" Target="../diagrams/layout3.xml"/><Relationship Id="rId14" Type="http://schemas.openxmlformats.org/officeDocument/2006/relationships/diagramLayout" Target="../diagrams/layout4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28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29.xml"/><Relationship Id="rId4" Type="http://schemas.openxmlformats.org/officeDocument/2006/relationships/chart" Target="../charts/chart1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mailto:david@abacusdata.ca" TargetMode="External"/><Relationship Id="rId2" Type="http://schemas.openxmlformats.org/officeDocument/2006/relationships/slideLayout" Target="../slideLayouts/slideLayout17.xml"/><Relationship Id="rId1" Type="http://schemas.openxmlformats.org/officeDocument/2006/relationships/tags" Target="../tags/tag30.xml"/><Relationship Id="rId4" Type="http://schemas.openxmlformats.org/officeDocument/2006/relationships/hyperlink" Target="http://www.abacusdata.ca/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7.xml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9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7.xml"/><Relationship Id="rId1" Type="http://schemas.openxmlformats.org/officeDocument/2006/relationships/tags" Target="../tags/tag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business_jigsaw1.jpg"/>
          <p:cNvPicPr>
            <a:picLocks noChangeAspect="1"/>
          </p:cNvPicPr>
          <p:nvPr/>
        </p:nvPicPr>
        <p:blipFill>
          <a:blip r:embed="rId4" cstate="print"/>
          <a:srcRect t="12587" b="25252"/>
          <a:stretch>
            <a:fillRect/>
          </a:stretch>
        </p:blipFill>
        <p:spPr>
          <a:xfrm>
            <a:off x="-2547465" y="0"/>
            <a:ext cx="11727977" cy="52292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10502" y="6237312"/>
            <a:ext cx="27420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400" dirty="0" smtClean="0">
                <a:latin typeface="Corbel" pitchFamily="34" charset="0"/>
              </a:rPr>
              <a:t>www.abacusdata.ca</a:t>
            </a:r>
            <a:endParaRPr lang="en-CA" sz="2400" dirty="0">
              <a:latin typeface="Corbel" pitchFamily="34" charset="0"/>
            </a:endParaRPr>
          </a:p>
        </p:txBody>
      </p:sp>
      <p:sp>
        <p:nvSpPr>
          <p:cNvPr id="5" name="Rectangle 3"/>
          <p:cNvSpPr txBox="1">
            <a:spLocks/>
          </p:cNvSpPr>
          <p:nvPr/>
        </p:nvSpPr>
        <p:spPr>
          <a:xfrm>
            <a:off x="179512" y="4221088"/>
            <a:ext cx="6336704" cy="1008112"/>
          </a:xfrm>
          <a:prstGeom prst="rect">
            <a:avLst/>
          </a:prstGeom>
          <a:noFill/>
        </p:spPr>
        <p:txBody>
          <a:bodyPr vert="horz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="1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itchFamily="34" charset="0"/>
              </a:rPr>
              <a:t>A Year of Public Opinion Research</a:t>
            </a:r>
            <a:endParaRPr kumimoji="0" lang="en-US" sz="28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orbel" pitchFamily="34" charset="0"/>
              <a:ea typeface="+mn-ea"/>
              <a:cs typeface="+mn-cs"/>
            </a:endParaRPr>
          </a:p>
        </p:txBody>
      </p:sp>
      <p:pic>
        <p:nvPicPr>
          <p:cNvPr id="11" name="Picture 10" descr="AbacusLogo300ppi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333176" y="6093296"/>
            <a:ext cx="3703320" cy="615696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251520" y="5301208"/>
            <a:ext cx="44031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400" b="1" dirty="0" smtClean="0">
                <a:latin typeface="Corbel" pitchFamily="34" charset="0"/>
              </a:rPr>
              <a:t>CCSR Conference, November 15</a:t>
            </a:r>
            <a:endParaRPr lang="en-CA" sz="2400" b="1" dirty="0">
              <a:latin typeface="Corbel" pitchFamily="34" charset="0"/>
            </a:endParaRP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>
                <a:solidFill>
                  <a:schemeClr val="bg1"/>
                </a:solidFill>
              </a:rPr>
              <a:t>Corporate and Community Social Responsibility Conference Algonquin College, November 15, 2011</a:t>
            </a:r>
            <a:endParaRPr lang="en-US" dirty="0">
              <a:solidFill>
                <a:schemeClr val="bg1"/>
              </a:solidFill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C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CA" smtClean="0"/>
              <a:t>Corporate and Community Social Responsibility Conference Algonquin College, November 15, 2011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CA" sz="2800" dirty="0" smtClean="0"/>
              <a:t>Pay Cut to Work for Socially Responsible Company/Organization</a:t>
            </a:r>
            <a:endParaRPr lang="en-CA" sz="2800" dirty="0"/>
          </a:p>
        </p:txBody>
      </p:sp>
      <p:graphicFrame>
        <p:nvGraphicFramePr>
          <p:cNvPr id="5" name="Chart 4"/>
          <p:cNvGraphicFramePr/>
          <p:nvPr/>
        </p:nvGraphicFramePr>
        <p:xfrm>
          <a:off x="755576" y="1412776"/>
          <a:ext cx="7200000" cy="46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CA" smtClean="0"/>
              <a:t>Corporate and Community Social Responsibility Conference Algonquin College, November 15, 2011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CA" sz="2800" dirty="0" smtClean="0"/>
              <a:t>Apart from a Good Wage, What Employees Seek…</a:t>
            </a:r>
            <a:endParaRPr lang="en-CA" sz="2800" dirty="0"/>
          </a:p>
        </p:txBody>
      </p:sp>
      <p:graphicFrame>
        <p:nvGraphicFramePr>
          <p:cNvPr id="5" name="Chart 4"/>
          <p:cNvGraphicFramePr/>
          <p:nvPr/>
        </p:nvGraphicFramePr>
        <p:xfrm>
          <a:off x="827584" y="1268760"/>
          <a:ext cx="7200000" cy="5328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CA" smtClean="0"/>
              <a:t>Corporate and Community Social Responsibility Conference Algonquin College, November 15, 2011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CA" dirty="0" smtClean="0"/>
              <a:t>Ethical Canadian Companies</a:t>
            </a:r>
            <a:endParaRPr lang="en-CA" dirty="0"/>
          </a:p>
        </p:txBody>
      </p:sp>
      <p:graphicFrame>
        <p:nvGraphicFramePr>
          <p:cNvPr id="5" name="Chart 4"/>
          <p:cNvGraphicFramePr/>
          <p:nvPr/>
        </p:nvGraphicFramePr>
        <p:xfrm>
          <a:off x="827584" y="1196752"/>
          <a:ext cx="7200000" cy="46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CA" smtClean="0"/>
              <a:t>Corporate and Community Social Responsibility Conference Algonquin College, November 15, 2011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CA" dirty="0" smtClean="0"/>
              <a:t>Canada Compared to the World</a:t>
            </a:r>
            <a:endParaRPr lang="en-CA" dirty="0"/>
          </a:p>
        </p:txBody>
      </p:sp>
      <p:graphicFrame>
        <p:nvGraphicFramePr>
          <p:cNvPr id="5" name="Chart 4"/>
          <p:cNvGraphicFramePr/>
          <p:nvPr/>
        </p:nvGraphicFramePr>
        <p:xfrm>
          <a:off x="827584" y="1268760"/>
          <a:ext cx="7200000" cy="46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Oval 5"/>
          <p:cNvSpPr/>
          <p:nvPr/>
        </p:nvSpPr>
        <p:spPr>
          <a:xfrm rot="1222757">
            <a:off x="3291275" y="2151397"/>
            <a:ext cx="630676" cy="615477"/>
          </a:xfrm>
          <a:prstGeom prst="ellipse">
            <a:avLst/>
          </a:prstGeom>
          <a:noFill/>
          <a:ln w="76200">
            <a:solidFill>
              <a:srgbClr val="1404E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Corporate and Community Social Responsibility Conference Algonquin College, November 15, 2011</a:t>
            </a:r>
            <a:endParaRPr lang="en-CA" dirty="0"/>
          </a:p>
        </p:txBody>
      </p:sp>
      <p:sp>
        <p:nvSpPr>
          <p:cNvPr id="3" name="Round Same Side Corner Rectangle 4"/>
          <p:cNvSpPr/>
          <p:nvPr/>
        </p:nvSpPr>
        <p:spPr>
          <a:xfrm>
            <a:off x="467544" y="2132856"/>
            <a:ext cx="7848872" cy="151216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spcFirstLastPara="0" vert="horz" wrap="square" lIns="72390" tIns="36195" rIns="72390" bIns="36195" numCol="1" spcCol="1270" anchor="ctr" anchorCtr="0">
            <a:noAutofit/>
          </a:bodyPr>
          <a:lstStyle/>
          <a:p>
            <a:pPr marL="171450" lvl="1" indent="-171450" algn="ctr" defTabSz="8445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en-CA" sz="4400" b="1" dirty="0" smtClean="0"/>
              <a:t>Ethical Investing</a:t>
            </a:r>
          </a:p>
          <a:p>
            <a:pPr marL="171450" lvl="1" indent="-171450" algn="ctr" defTabSz="8445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en-CA" sz="4400" b="1" dirty="0" smtClean="0"/>
              <a:t>April 2011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CA" smtClean="0"/>
              <a:t>Corporate and Community Social Responsibility Conference Algonquin College, November 15, 2011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CA" dirty="0" smtClean="0"/>
              <a:t>Socially Responsible Investing</a:t>
            </a:r>
            <a:endParaRPr lang="en-CA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115616" y="2420888"/>
          <a:ext cx="6552727" cy="3600399"/>
        </p:xfrm>
        <a:graphic>
          <a:graphicData uri="http://schemas.openxmlformats.org/drawingml/2006/table">
            <a:tbl>
              <a:tblPr/>
              <a:tblGrid>
                <a:gridCol w="2467472"/>
                <a:gridCol w="1329992"/>
                <a:gridCol w="1425271"/>
                <a:gridCol w="1329992"/>
              </a:tblGrid>
              <a:tr h="63536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CA" sz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200" b="1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Portfolio </a:t>
                      </a:r>
                      <a:r>
                        <a:rPr lang="en-CA" sz="12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 </a:t>
                      </a:r>
                      <a:endParaRPr lang="en-CA" sz="1200" b="1" dirty="0" smtClean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200" b="1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(Most Ethical)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200" b="1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Portfolio 2 </a:t>
                      </a:r>
                      <a:endParaRPr lang="en-CA" sz="1200" b="1" dirty="0" smtClean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200" b="1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(Balanced)</a:t>
                      </a:r>
                      <a:endParaRPr lang="en-CA" sz="1200" b="1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200" b="1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Portfolio 3 </a:t>
                      </a:r>
                      <a:endParaRPr lang="en-CA" sz="1200" b="1" dirty="0" smtClean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200" b="1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(Least Ethical)</a:t>
                      </a:r>
                      <a:endParaRPr lang="en-CA" sz="1200" b="1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536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CEO Compensation</a:t>
                      </a:r>
                      <a:br>
                        <a:rPr lang="en-CA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</a:br>
                      <a:r>
                        <a:rPr lang="en-CA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(ratio of CEO to lowest paid employee) </a:t>
                      </a:r>
                      <a:endParaRPr lang="en-CA" sz="12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Low </a:t>
                      </a:r>
                      <a:endParaRPr lang="en-CA" sz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Reasonable </a:t>
                      </a:r>
                      <a:endParaRPr lang="en-CA" sz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High </a:t>
                      </a:r>
                      <a:endParaRPr lang="en-CA" sz="12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178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Environmental record </a:t>
                      </a:r>
                      <a:endParaRPr lang="en-CA" sz="12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Very good </a:t>
                      </a:r>
                      <a:endParaRPr lang="en-CA" sz="12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Mixed </a:t>
                      </a:r>
                      <a:endParaRPr lang="en-CA" sz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Poor </a:t>
                      </a:r>
                      <a:endParaRPr lang="en-CA" sz="12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178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Labour practices </a:t>
                      </a:r>
                      <a:endParaRPr lang="en-CA" sz="12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Very good </a:t>
                      </a:r>
                      <a:endParaRPr lang="en-CA" sz="12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Very good </a:t>
                      </a:r>
                      <a:endParaRPr lang="en-CA" sz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Very good </a:t>
                      </a:r>
                      <a:endParaRPr lang="en-CA" sz="12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357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Operating in countries with oppressive regimes </a:t>
                      </a:r>
                      <a:endParaRPr lang="en-CA" sz="12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No </a:t>
                      </a:r>
                      <a:endParaRPr lang="en-CA" sz="12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Yes </a:t>
                      </a:r>
                      <a:endParaRPr lang="en-CA" sz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Yes </a:t>
                      </a:r>
                      <a:endParaRPr lang="en-CA" sz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357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Direct community investment </a:t>
                      </a:r>
                      <a:endParaRPr lang="en-CA" sz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High </a:t>
                      </a:r>
                      <a:endParaRPr lang="en-CA" sz="12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High </a:t>
                      </a:r>
                      <a:endParaRPr lang="en-CA" sz="12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Low </a:t>
                      </a:r>
                      <a:endParaRPr lang="en-CA" sz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178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Community involvement </a:t>
                      </a:r>
                      <a:endParaRPr lang="en-CA" sz="12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Yes </a:t>
                      </a:r>
                      <a:endParaRPr lang="en-CA" sz="12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Yes </a:t>
                      </a:r>
                      <a:endParaRPr lang="en-CA" sz="12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Yes </a:t>
                      </a:r>
                      <a:endParaRPr lang="en-CA" sz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178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Reporting Transparency </a:t>
                      </a:r>
                      <a:endParaRPr lang="en-CA" sz="12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Good </a:t>
                      </a:r>
                      <a:endParaRPr lang="en-CA" sz="12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Good </a:t>
                      </a:r>
                      <a:endParaRPr lang="en-CA" sz="12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Good </a:t>
                      </a:r>
                      <a:endParaRPr lang="en-CA" sz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536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Amount of additional money you will receive at the end of the year </a:t>
                      </a:r>
                      <a:endParaRPr lang="en-CA" sz="12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$50 </a:t>
                      </a:r>
                      <a:endParaRPr lang="en-CA" sz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$100 </a:t>
                      </a:r>
                      <a:endParaRPr lang="en-CA" sz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$180 </a:t>
                      </a:r>
                      <a:endParaRPr lang="en-CA" sz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827584" y="1196752"/>
            <a:ext cx="7200000" cy="1015663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n-CA" sz="1500" b="1" dirty="0" smtClean="0">
                <a:solidFill>
                  <a:schemeClr val="tx1"/>
                </a:solidFill>
              </a:rPr>
              <a:t>Consider the following three possible investment scenarios.  Pretend you have $1,000 to invest in one of the three portfolios below for a one year period.  Tell us which portfolio you would most likely invest in.</a:t>
            </a:r>
          </a:p>
          <a:p>
            <a:pPr algn="ctr"/>
            <a:r>
              <a:rPr lang="en-CA" sz="1500" b="1" dirty="0" smtClean="0">
                <a:solidFill>
                  <a:schemeClr val="tx1"/>
                </a:solidFill>
              </a:rPr>
              <a:t>(n=1000, weighted)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CA" smtClean="0"/>
              <a:t>Corporate and Community Social Responsibility Conference Algonquin College, November 15, 2011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CA" dirty="0" smtClean="0"/>
              <a:t>Socially Responsible Investing</a:t>
            </a:r>
            <a:endParaRPr lang="en-CA" dirty="0"/>
          </a:p>
        </p:txBody>
      </p:sp>
      <p:graphicFrame>
        <p:nvGraphicFramePr>
          <p:cNvPr id="5" name="Chart 4"/>
          <p:cNvGraphicFramePr/>
          <p:nvPr/>
        </p:nvGraphicFramePr>
        <p:xfrm>
          <a:off x="827584" y="1340768"/>
          <a:ext cx="7200000" cy="46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Oval 5"/>
          <p:cNvSpPr/>
          <p:nvPr/>
        </p:nvSpPr>
        <p:spPr>
          <a:xfrm rot="1222757">
            <a:off x="2824836" y="2838431"/>
            <a:ext cx="902039" cy="880300"/>
          </a:xfrm>
          <a:prstGeom prst="ellipse">
            <a:avLst/>
          </a:prstGeom>
          <a:noFill/>
          <a:ln w="76200">
            <a:solidFill>
              <a:srgbClr val="1404E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CA" smtClean="0"/>
              <a:t>Corporate and Community Social Responsibility Conference Algonquin College, November 15, 2011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CA" dirty="0" smtClean="0"/>
              <a:t>Local Investment</a:t>
            </a:r>
            <a:endParaRPr lang="en-CA" dirty="0"/>
          </a:p>
        </p:txBody>
      </p:sp>
      <p:graphicFrame>
        <p:nvGraphicFramePr>
          <p:cNvPr id="5" name="Chart 4"/>
          <p:cNvGraphicFramePr/>
          <p:nvPr/>
        </p:nvGraphicFramePr>
        <p:xfrm>
          <a:off x="827584" y="1340768"/>
          <a:ext cx="7200000" cy="46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Oval 5"/>
          <p:cNvSpPr/>
          <p:nvPr/>
        </p:nvSpPr>
        <p:spPr>
          <a:xfrm>
            <a:off x="1979712" y="5373216"/>
            <a:ext cx="1440160" cy="808292"/>
          </a:xfrm>
          <a:prstGeom prst="ellipse">
            <a:avLst/>
          </a:prstGeom>
          <a:noFill/>
          <a:ln w="76200">
            <a:solidFill>
              <a:srgbClr val="1404E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CA" smtClean="0"/>
              <a:t>Corporate and Community Social Responsibility Conference Algonquin College, November 15, 2011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CA" dirty="0" smtClean="0"/>
              <a:t>Donations</a:t>
            </a:r>
            <a:endParaRPr lang="en-CA" dirty="0"/>
          </a:p>
        </p:txBody>
      </p:sp>
      <p:graphicFrame>
        <p:nvGraphicFramePr>
          <p:cNvPr id="5" name="Chart 4"/>
          <p:cNvGraphicFramePr/>
          <p:nvPr/>
        </p:nvGraphicFramePr>
        <p:xfrm>
          <a:off x="827584" y="1340768"/>
          <a:ext cx="7200000" cy="46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Corporate and Community Social Responsibility Conference Algonquin College, November 15, 2011</a:t>
            </a:r>
            <a:endParaRPr lang="en-CA" dirty="0"/>
          </a:p>
        </p:txBody>
      </p:sp>
      <p:sp>
        <p:nvSpPr>
          <p:cNvPr id="3" name="Round Same Side Corner Rectangle 4"/>
          <p:cNvSpPr/>
          <p:nvPr/>
        </p:nvSpPr>
        <p:spPr>
          <a:xfrm>
            <a:off x="467544" y="2132856"/>
            <a:ext cx="7848872" cy="151216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spcFirstLastPara="0" vert="horz" wrap="square" lIns="72390" tIns="36195" rIns="72390" bIns="36195" numCol="1" spcCol="1270" anchor="ctr" anchorCtr="0">
            <a:noAutofit/>
          </a:bodyPr>
          <a:lstStyle/>
          <a:p>
            <a:pPr marL="171450" lvl="1" indent="-171450" algn="ctr" defTabSz="8445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en-CA" sz="4400" b="1" dirty="0" smtClean="0"/>
              <a:t>Occupy Wall Street/Canada</a:t>
            </a:r>
          </a:p>
          <a:p>
            <a:pPr marL="171450" lvl="1" indent="-171450" algn="ctr" defTabSz="8445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en-CA" sz="4400" b="1" dirty="0" smtClean="0"/>
              <a:t>October 2011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CA" smtClean="0"/>
              <a:t>Corporate and Community Social Responsibility Conference Algonquin College, November 15, 2011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67544" y="1280949"/>
            <a:ext cx="777686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541338">
              <a:buFont typeface="Arial" pitchFamily="34" charset="0"/>
              <a:buChar char="•"/>
              <a:tabLst>
                <a:tab pos="541338" algn="l"/>
              </a:tabLst>
            </a:pPr>
            <a:r>
              <a:rPr lang="en-CA" sz="3200" dirty="0" smtClean="0">
                <a:solidFill>
                  <a:srgbClr val="515151"/>
                </a:solidFill>
              </a:rPr>
              <a:t>I am not 18, but look it. </a:t>
            </a:r>
          </a:p>
          <a:p>
            <a:pPr indent="541338">
              <a:buFont typeface="Arial" pitchFamily="34" charset="0"/>
              <a:buChar char="•"/>
              <a:tabLst>
                <a:tab pos="541338" algn="l"/>
              </a:tabLst>
            </a:pPr>
            <a:r>
              <a:rPr lang="en-CA" sz="3200" dirty="0" smtClean="0">
                <a:solidFill>
                  <a:srgbClr val="515151"/>
                </a:solidFill>
              </a:rPr>
              <a:t>I am a Millennial</a:t>
            </a:r>
          </a:p>
          <a:p>
            <a:pPr indent="541338">
              <a:buFont typeface="Arial" pitchFamily="34" charset="0"/>
              <a:buChar char="•"/>
              <a:tabLst>
                <a:tab pos="541338" algn="l"/>
              </a:tabLst>
            </a:pPr>
            <a:r>
              <a:rPr lang="en-CA" sz="3200" dirty="0" smtClean="0">
                <a:solidFill>
                  <a:srgbClr val="515151"/>
                </a:solidFill>
              </a:rPr>
              <a:t>CEO of Abacus Data Inc. </a:t>
            </a:r>
          </a:p>
          <a:p>
            <a:pPr indent="541338">
              <a:buFont typeface="Arial" pitchFamily="34" charset="0"/>
              <a:buChar char="•"/>
              <a:tabLst>
                <a:tab pos="541338" algn="l"/>
              </a:tabLst>
            </a:pPr>
            <a:r>
              <a:rPr lang="en-CA" sz="3200" dirty="0" smtClean="0">
                <a:solidFill>
                  <a:srgbClr val="515151"/>
                </a:solidFill>
              </a:rPr>
              <a:t>PhD in Political Science, University of 	Calgary</a:t>
            </a:r>
          </a:p>
          <a:p>
            <a:pPr indent="541338">
              <a:buFont typeface="Arial" pitchFamily="34" charset="0"/>
              <a:buChar char="•"/>
              <a:tabLst>
                <a:tab pos="541338" algn="l"/>
              </a:tabLst>
            </a:pPr>
            <a:r>
              <a:rPr lang="en-CA" sz="3200" dirty="0" smtClean="0">
                <a:solidFill>
                  <a:srgbClr val="515151"/>
                </a:solidFill>
              </a:rPr>
              <a:t>Lecturer at Carleton University</a:t>
            </a:r>
          </a:p>
          <a:p>
            <a:pPr indent="541338">
              <a:buFont typeface="Arial" pitchFamily="34" charset="0"/>
              <a:buChar char="•"/>
              <a:tabLst>
                <a:tab pos="541338" algn="l"/>
              </a:tabLst>
            </a:pPr>
            <a:r>
              <a:rPr lang="en-CA" sz="3200" dirty="0" smtClean="0">
                <a:solidFill>
                  <a:srgbClr val="515151"/>
                </a:solidFill>
              </a:rPr>
              <a:t>Pollster for Sun News</a:t>
            </a:r>
          </a:p>
          <a:p>
            <a:pPr indent="541338">
              <a:buFont typeface="Arial" pitchFamily="34" charset="0"/>
              <a:buChar char="•"/>
              <a:tabLst>
                <a:tab pos="541338" algn="l"/>
              </a:tabLst>
            </a:pPr>
            <a:r>
              <a:rPr lang="en-CA" sz="3200" dirty="0" smtClean="0">
                <a:solidFill>
                  <a:srgbClr val="515151"/>
                </a:solidFill>
              </a:rPr>
              <a:t>Pollster for Corporate and Community 	Social Responsibility Conference in Ottawa</a:t>
            </a:r>
          </a:p>
        </p:txBody>
      </p:sp>
      <p:sp>
        <p:nvSpPr>
          <p:cNvPr id="6" name="Round Same Side Corner Rectangle 4"/>
          <p:cNvSpPr/>
          <p:nvPr/>
        </p:nvSpPr>
        <p:spPr>
          <a:xfrm>
            <a:off x="755576" y="188640"/>
            <a:ext cx="7344816" cy="79208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spcFirstLastPara="0" vert="horz" wrap="square" lIns="72390" tIns="36195" rIns="72390" bIns="36195" numCol="1" spcCol="1270" anchor="ctr" anchorCtr="0">
            <a:noAutofit/>
          </a:bodyPr>
          <a:lstStyle/>
          <a:p>
            <a:pPr marL="171450" lvl="1" indent="-171450" algn="ctr" defTabSz="8445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en-CA" sz="3600" b="1" dirty="0" smtClean="0"/>
              <a:t>About Me</a:t>
            </a:r>
            <a:endParaRPr lang="en-CA" sz="3600" b="1" kern="1200" dirty="0" smtClean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CA" smtClean="0"/>
              <a:t>Corporate and Community Social Responsibility Conference Algonquin College, November 15, 2011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CA" dirty="0" smtClean="0"/>
              <a:t>Public Opinion</a:t>
            </a:r>
            <a:endParaRPr lang="en-CA" dirty="0"/>
          </a:p>
        </p:txBody>
      </p:sp>
      <p:graphicFrame>
        <p:nvGraphicFramePr>
          <p:cNvPr id="5" name="Chart 4"/>
          <p:cNvGraphicFramePr/>
          <p:nvPr/>
        </p:nvGraphicFramePr>
        <p:xfrm>
          <a:off x="899592" y="1340768"/>
          <a:ext cx="7200000" cy="46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CA" smtClean="0"/>
              <a:t>Corporate and Community Social Responsibility Conference Algonquin College, November 15, 2011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CA" dirty="0" smtClean="0"/>
              <a:t>Impact</a:t>
            </a:r>
            <a:endParaRPr lang="en-CA" dirty="0"/>
          </a:p>
        </p:txBody>
      </p:sp>
      <p:graphicFrame>
        <p:nvGraphicFramePr>
          <p:cNvPr id="5" name="Chart 4"/>
          <p:cNvGraphicFramePr/>
          <p:nvPr/>
        </p:nvGraphicFramePr>
        <p:xfrm>
          <a:off x="827584" y="1340768"/>
          <a:ext cx="7200000" cy="46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Oval 5"/>
          <p:cNvSpPr/>
          <p:nvPr/>
        </p:nvSpPr>
        <p:spPr>
          <a:xfrm rot="1222757">
            <a:off x="4120980" y="3990558"/>
            <a:ext cx="902039" cy="880300"/>
          </a:xfrm>
          <a:prstGeom prst="ellipse">
            <a:avLst/>
          </a:prstGeom>
          <a:noFill/>
          <a:ln w="76200">
            <a:solidFill>
              <a:srgbClr val="1404E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CA" smtClean="0"/>
              <a:t>Corporate and Community Social Responsibility Conference Algonquin College, November 15, 2011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CA" dirty="0" smtClean="0"/>
              <a:t>Income Inequality Gap</a:t>
            </a:r>
            <a:endParaRPr lang="en-CA" dirty="0"/>
          </a:p>
        </p:txBody>
      </p:sp>
      <p:graphicFrame>
        <p:nvGraphicFramePr>
          <p:cNvPr id="5" name="Chart 4"/>
          <p:cNvGraphicFramePr/>
          <p:nvPr/>
        </p:nvGraphicFramePr>
        <p:xfrm>
          <a:off x="827584" y="1340768"/>
          <a:ext cx="7200000" cy="46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C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CA" smtClean="0"/>
              <a:t>Corporate and Community Social Responsibility Conference Algonquin College, November 15, 2011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CA" dirty="0" smtClean="0"/>
              <a:t>Arguments</a:t>
            </a:r>
            <a:endParaRPr lang="en-CA" dirty="0"/>
          </a:p>
        </p:txBody>
      </p:sp>
      <p:graphicFrame>
        <p:nvGraphicFramePr>
          <p:cNvPr id="5" name="Chart 4"/>
          <p:cNvGraphicFramePr/>
          <p:nvPr/>
        </p:nvGraphicFramePr>
        <p:xfrm>
          <a:off x="899592" y="1412776"/>
          <a:ext cx="7200000" cy="46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7092280" y="2204864"/>
            <a:ext cx="1224136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CA" b="1" dirty="0" smtClean="0"/>
              <a:t>80% Total</a:t>
            </a:r>
            <a:endParaRPr lang="en-CA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7092280" y="2852936"/>
            <a:ext cx="1224136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CA" b="1" dirty="0" smtClean="0"/>
              <a:t>81% Total</a:t>
            </a:r>
            <a:endParaRPr lang="en-CA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7092280" y="3501008"/>
            <a:ext cx="1224136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CA" b="1" dirty="0" smtClean="0"/>
              <a:t>81% Total</a:t>
            </a:r>
            <a:endParaRPr lang="en-CA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6516216" y="4077072"/>
            <a:ext cx="1224136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CA" b="1" dirty="0" smtClean="0"/>
              <a:t>64% Total</a:t>
            </a:r>
            <a:endParaRPr lang="en-CA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6084168" y="4725144"/>
            <a:ext cx="1224136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CA" b="1" dirty="0" smtClean="0"/>
              <a:t>51% Total</a:t>
            </a:r>
            <a:endParaRPr lang="en-CA" b="1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Corporate and Community Social Responsibility Conference Algonquin College, November 15, 2011</a:t>
            </a:r>
            <a:endParaRPr lang="en-CA" dirty="0"/>
          </a:p>
        </p:txBody>
      </p:sp>
      <p:sp>
        <p:nvSpPr>
          <p:cNvPr id="3" name="Round Same Side Corner Rectangle 4"/>
          <p:cNvSpPr/>
          <p:nvPr/>
        </p:nvSpPr>
        <p:spPr>
          <a:xfrm>
            <a:off x="467544" y="2132856"/>
            <a:ext cx="7848872" cy="151216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spcFirstLastPara="0" vert="horz" wrap="square" lIns="72390" tIns="36195" rIns="72390" bIns="36195" numCol="1" spcCol="1270" anchor="ctr" anchorCtr="0">
            <a:noAutofit/>
          </a:bodyPr>
          <a:lstStyle/>
          <a:p>
            <a:pPr marL="171450" lvl="1" indent="-171450" algn="ctr" defTabSz="8445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en-CA" sz="4400" b="1" dirty="0" smtClean="0"/>
              <a:t>Industry Performance</a:t>
            </a:r>
          </a:p>
          <a:p>
            <a:pPr marL="171450" lvl="1" indent="-171450" algn="ctr" defTabSz="8445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en-CA" sz="4400" b="1" dirty="0" smtClean="0"/>
              <a:t>October 2011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CA" smtClean="0"/>
              <a:t>Corporate and Community Social Responsibility Conference Algonquin College, November 15, 2011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CA" dirty="0" smtClean="0"/>
              <a:t>CCSR Importance and Performance</a:t>
            </a:r>
            <a:endParaRPr lang="en-CA" dirty="0"/>
          </a:p>
        </p:txBody>
      </p:sp>
      <p:graphicFrame>
        <p:nvGraphicFramePr>
          <p:cNvPr id="5" name="Chart 4"/>
          <p:cNvGraphicFramePr/>
          <p:nvPr/>
        </p:nvGraphicFramePr>
        <p:xfrm>
          <a:off x="755576" y="1340768"/>
          <a:ext cx="7200000" cy="46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83568" y="2420888"/>
            <a:ext cx="461665" cy="2129442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en-CA" dirty="0" smtClean="0"/>
              <a:t>CCSR Performance</a:t>
            </a:r>
            <a:endParaRPr lang="en-CA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C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CA" smtClean="0"/>
              <a:t>Corporate and Community Social Responsibility Conference Algonquin College, November 15, 2011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CA" dirty="0" smtClean="0"/>
              <a:t>Cause Alignment</a:t>
            </a:r>
            <a:endParaRPr lang="en-CA" dirty="0"/>
          </a:p>
        </p:txBody>
      </p:sp>
      <p:graphicFrame>
        <p:nvGraphicFramePr>
          <p:cNvPr id="10" name="Diagram 9"/>
          <p:cNvGraphicFramePr/>
          <p:nvPr/>
        </p:nvGraphicFramePr>
        <p:xfrm>
          <a:off x="323528" y="2276872"/>
          <a:ext cx="3888432" cy="34563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11" name="Diagram 10"/>
          <p:cNvGraphicFramePr/>
          <p:nvPr/>
        </p:nvGraphicFramePr>
        <p:xfrm>
          <a:off x="3923928" y="1196752"/>
          <a:ext cx="3888432" cy="27520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12" name="Diagram 11"/>
          <p:cNvGraphicFramePr/>
          <p:nvPr/>
        </p:nvGraphicFramePr>
        <p:xfrm>
          <a:off x="4572000" y="3501008"/>
          <a:ext cx="3888432" cy="27520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CA" smtClean="0"/>
              <a:t>Corporate and Community Social Responsibility Conference Algonquin College, November 15, 2011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CA" dirty="0" smtClean="0"/>
              <a:t>Important Causes</a:t>
            </a:r>
            <a:endParaRPr lang="en-CA" dirty="0"/>
          </a:p>
        </p:txBody>
      </p:sp>
      <p:graphicFrame>
        <p:nvGraphicFramePr>
          <p:cNvPr id="5" name="Chart 4"/>
          <p:cNvGraphicFramePr/>
          <p:nvPr/>
        </p:nvGraphicFramePr>
        <p:xfrm>
          <a:off x="755576" y="1340768"/>
          <a:ext cx="7200000" cy="46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CA" smtClean="0"/>
              <a:t>Corporate and Community Social Responsibility Conference Algonquin College, November 15, 2011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CA" dirty="0" smtClean="0"/>
              <a:t>Direct Cause Marketing</a:t>
            </a:r>
            <a:endParaRPr lang="en-CA" dirty="0"/>
          </a:p>
        </p:txBody>
      </p:sp>
      <p:graphicFrame>
        <p:nvGraphicFramePr>
          <p:cNvPr id="5" name="Chart 4"/>
          <p:cNvGraphicFramePr/>
          <p:nvPr/>
        </p:nvGraphicFramePr>
        <p:xfrm>
          <a:off x="755576" y="1340768"/>
          <a:ext cx="3600000" cy="46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Chart 5"/>
          <p:cNvGraphicFramePr/>
          <p:nvPr/>
        </p:nvGraphicFramePr>
        <p:xfrm>
          <a:off x="4572000" y="1340768"/>
          <a:ext cx="3600000" cy="46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Oval 6"/>
          <p:cNvSpPr/>
          <p:nvPr/>
        </p:nvSpPr>
        <p:spPr>
          <a:xfrm rot="1222757">
            <a:off x="2362839" y="4679618"/>
            <a:ext cx="685982" cy="669450"/>
          </a:xfrm>
          <a:prstGeom prst="ellipse">
            <a:avLst/>
          </a:prstGeom>
          <a:noFill/>
          <a:ln w="76200">
            <a:solidFill>
              <a:srgbClr val="1404E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 Same Side Corner Rectangle 4"/>
          <p:cNvSpPr/>
          <p:nvPr/>
        </p:nvSpPr>
        <p:spPr>
          <a:xfrm>
            <a:off x="683568" y="692696"/>
            <a:ext cx="7344816" cy="108012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spcFirstLastPara="0" vert="horz" wrap="square" lIns="72390" tIns="36195" rIns="72390" bIns="36195" numCol="1" spcCol="1270" anchor="ctr" anchorCtr="0">
            <a:noAutofit/>
          </a:bodyPr>
          <a:lstStyle/>
          <a:p>
            <a:pPr marL="171450" lvl="1" indent="-171450" algn="ctr" defTabSz="8445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en-CA" sz="4400" b="1" dirty="0" smtClean="0"/>
              <a:t>Thank you!</a:t>
            </a:r>
            <a:endParaRPr lang="en-CA" sz="4400" b="1" kern="1200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2627784" y="2204864"/>
            <a:ext cx="3900363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sz="3200" b="1" dirty="0" smtClean="0"/>
              <a:t>Contact Information:</a:t>
            </a:r>
          </a:p>
          <a:p>
            <a:pPr algn="ctr"/>
            <a:endParaRPr lang="en-CA" sz="3200" b="1" dirty="0" smtClean="0"/>
          </a:p>
          <a:p>
            <a:pPr algn="ctr"/>
            <a:r>
              <a:rPr lang="en-CA" sz="3200" b="1" dirty="0" smtClean="0"/>
              <a:t>David Coletto</a:t>
            </a:r>
            <a:br>
              <a:rPr lang="en-CA" sz="3200" b="1" dirty="0" smtClean="0"/>
            </a:br>
            <a:r>
              <a:rPr lang="en-CA" sz="3200" b="1" dirty="0" smtClean="0"/>
              <a:t>CEO, Abacus Data Inc.</a:t>
            </a:r>
          </a:p>
          <a:p>
            <a:pPr algn="ctr"/>
            <a:r>
              <a:rPr lang="en-CA" sz="3200" b="1" dirty="0" smtClean="0">
                <a:hlinkClick r:id="rId3"/>
              </a:rPr>
              <a:t>david@abacusdata.ca</a:t>
            </a:r>
            <a:endParaRPr lang="en-CA" sz="3200" b="1" dirty="0" smtClean="0"/>
          </a:p>
          <a:p>
            <a:pPr algn="ctr"/>
            <a:r>
              <a:rPr lang="en-CA" sz="3200" b="1" dirty="0" smtClean="0"/>
              <a:t>Twitter.com/ColettoD</a:t>
            </a:r>
          </a:p>
          <a:p>
            <a:pPr algn="ctr"/>
            <a:r>
              <a:rPr lang="en-CA" sz="3200" b="1" dirty="0" smtClean="0">
                <a:hlinkClick r:id="rId4"/>
              </a:rPr>
              <a:t>www.abacusdata.ca</a:t>
            </a:r>
            <a:endParaRPr lang="en-CA" sz="3200" b="1" dirty="0" smtClean="0"/>
          </a:p>
          <a:p>
            <a:pPr algn="ctr"/>
            <a:endParaRPr lang="en-CA" sz="3200" b="1" dirty="0" smtClean="0"/>
          </a:p>
          <a:p>
            <a:pPr algn="ctr"/>
            <a:endParaRPr lang="en-CA" sz="3200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Corporate and Community Social Responsibility Conference Algonquin College, November 15, 2011</a:t>
            </a:r>
            <a:endParaRPr lang="en-CA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C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CA" smtClean="0"/>
              <a:t>Corporate and Community Social Responsibility Conference Algonquin College, November 15, 2011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CA" dirty="0" smtClean="0"/>
              <a:t>Research Series</a:t>
            </a:r>
            <a:endParaRPr lang="en-CA" dirty="0"/>
          </a:p>
        </p:txBody>
      </p:sp>
      <p:sp>
        <p:nvSpPr>
          <p:cNvPr id="5" name="TextBox 4"/>
          <p:cNvSpPr txBox="1"/>
          <p:nvPr/>
        </p:nvSpPr>
        <p:spPr>
          <a:xfrm>
            <a:off x="467544" y="1268760"/>
            <a:ext cx="7776864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541338">
              <a:buFont typeface="Arial" pitchFamily="34" charset="0"/>
              <a:buChar char="•"/>
              <a:tabLst>
                <a:tab pos="541338" algn="l"/>
              </a:tabLst>
            </a:pPr>
            <a:r>
              <a:rPr lang="en-CA" sz="3200" dirty="0" smtClean="0">
                <a:solidFill>
                  <a:srgbClr val="515151"/>
                </a:solidFill>
              </a:rPr>
              <a:t>Six-part Public Opinion Research Series</a:t>
            </a:r>
          </a:p>
          <a:p>
            <a:pPr lvl="1" indent="541338">
              <a:buFont typeface="Arial" pitchFamily="34" charset="0"/>
              <a:buChar char="•"/>
              <a:tabLst>
                <a:tab pos="541338" algn="l"/>
              </a:tabLst>
            </a:pPr>
            <a:r>
              <a:rPr lang="en-CA" sz="2500" dirty="0" smtClean="0">
                <a:solidFill>
                  <a:srgbClr val="515151"/>
                </a:solidFill>
              </a:rPr>
              <a:t>Canadian Benchmark Survey (Oct 2010)</a:t>
            </a:r>
          </a:p>
          <a:p>
            <a:pPr lvl="1" indent="541338">
              <a:buFont typeface="Arial" pitchFamily="34" charset="0"/>
              <a:buChar char="•"/>
              <a:tabLst>
                <a:tab pos="541338" algn="l"/>
              </a:tabLst>
            </a:pPr>
            <a:r>
              <a:rPr lang="en-CA" sz="2500" dirty="0" smtClean="0">
                <a:solidFill>
                  <a:srgbClr val="515151"/>
                </a:solidFill>
              </a:rPr>
              <a:t>Ethical  Consumerism (Jan 2011)</a:t>
            </a:r>
          </a:p>
          <a:p>
            <a:pPr lvl="1" indent="541338">
              <a:buFont typeface="Arial" pitchFamily="34" charset="0"/>
              <a:buChar char="•"/>
              <a:tabLst>
                <a:tab pos="541338" algn="l"/>
              </a:tabLst>
            </a:pPr>
            <a:r>
              <a:rPr lang="en-CA" sz="2500" dirty="0" smtClean="0">
                <a:solidFill>
                  <a:srgbClr val="515151"/>
                </a:solidFill>
              </a:rPr>
              <a:t>Ethical Employment and Compensation (Feb 2011)</a:t>
            </a:r>
          </a:p>
          <a:p>
            <a:pPr lvl="1" indent="541338">
              <a:buFont typeface="Arial" pitchFamily="34" charset="0"/>
              <a:buChar char="•"/>
              <a:tabLst>
                <a:tab pos="541338" algn="l"/>
              </a:tabLst>
            </a:pPr>
            <a:r>
              <a:rPr lang="en-CA" sz="2500" dirty="0" smtClean="0">
                <a:solidFill>
                  <a:srgbClr val="515151"/>
                </a:solidFill>
              </a:rPr>
              <a:t>Ethical Investing (Apr 2011)</a:t>
            </a:r>
          </a:p>
          <a:p>
            <a:pPr lvl="1" indent="541338">
              <a:buFont typeface="Arial" pitchFamily="34" charset="0"/>
              <a:buChar char="•"/>
              <a:tabLst>
                <a:tab pos="541338" algn="l"/>
              </a:tabLst>
            </a:pPr>
            <a:r>
              <a:rPr lang="en-CA" sz="2500" dirty="0" smtClean="0">
                <a:solidFill>
                  <a:srgbClr val="515151"/>
                </a:solidFill>
              </a:rPr>
              <a:t>Occupy Wall Street/Canada (Oct 2011)</a:t>
            </a:r>
          </a:p>
          <a:p>
            <a:pPr lvl="1" indent="541338">
              <a:buFont typeface="Arial" pitchFamily="34" charset="0"/>
              <a:buChar char="•"/>
              <a:tabLst>
                <a:tab pos="541338" algn="l"/>
              </a:tabLst>
            </a:pPr>
            <a:r>
              <a:rPr lang="en-CA" sz="2500" dirty="0" smtClean="0">
                <a:solidFill>
                  <a:srgbClr val="515151"/>
                </a:solidFill>
              </a:rPr>
              <a:t>Industry Performance (Oct 2011)</a:t>
            </a:r>
          </a:p>
          <a:p>
            <a:pPr lvl="1" indent="541338">
              <a:buFont typeface="Arial" pitchFamily="34" charset="0"/>
              <a:buChar char="•"/>
              <a:tabLst>
                <a:tab pos="541338" algn="l"/>
              </a:tabLst>
            </a:pPr>
            <a:endParaRPr lang="en-CA" sz="2800" dirty="0" smtClean="0">
              <a:solidFill>
                <a:srgbClr val="515151"/>
              </a:solidFill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Corporate and Community Social Responsibility Conference Algonquin College, November 15, 2011</a:t>
            </a:r>
            <a:endParaRPr lang="en-CA" dirty="0"/>
          </a:p>
        </p:txBody>
      </p:sp>
      <p:sp>
        <p:nvSpPr>
          <p:cNvPr id="3" name="Round Same Side Corner Rectangle 4"/>
          <p:cNvSpPr/>
          <p:nvPr/>
        </p:nvSpPr>
        <p:spPr>
          <a:xfrm>
            <a:off x="467544" y="2132856"/>
            <a:ext cx="7848872" cy="151216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spcFirstLastPara="0" vert="horz" wrap="square" lIns="72390" tIns="36195" rIns="72390" bIns="36195" numCol="1" spcCol="1270" anchor="ctr" anchorCtr="0">
            <a:noAutofit/>
          </a:bodyPr>
          <a:lstStyle/>
          <a:p>
            <a:pPr marL="171450" lvl="1" indent="-171450" algn="ctr" defTabSz="8445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en-CA" sz="4400" b="1" dirty="0" smtClean="0"/>
              <a:t>Ethical Consumerism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C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CA" smtClean="0"/>
              <a:t>Corporate and Community Social Responsibility Conference Algonquin College, November 15, 2011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755650" y="188913"/>
            <a:ext cx="7345363" cy="791815"/>
          </a:xfrm>
        </p:spPr>
        <p:txBody>
          <a:bodyPr/>
          <a:lstStyle/>
          <a:p>
            <a:r>
              <a:rPr lang="en-CA" sz="2800" dirty="0" smtClean="0"/>
              <a:t>Spending More for Socially Responsible Product/Services</a:t>
            </a:r>
            <a:endParaRPr lang="en-CA" sz="2800" dirty="0"/>
          </a:p>
        </p:txBody>
      </p:sp>
      <p:graphicFrame>
        <p:nvGraphicFramePr>
          <p:cNvPr id="5" name="Chart 4"/>
          <p:cNvGraphicFramePr/>
          <p:nvPr/>
        </p:nvGraphicFramePr>
        <p:xfrm>
          <a:off x="827584" y="1124744"/>
          <a:ext cx="7200000" cy="49680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C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CA" smtClean="0"/>
              <a:t>Corporate and Community Social Responsibility Conference Algonquin College, November 15, 2011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CA" dirty="0" smtClean="0"/>
              <a:t>Are you an </a:t>
            </a:r>
            <a:r>
              <a:rPr lang="en-CA" i="1" dirty="0" smtClean="0"/>
              <a:t>Ethical Consumer</a:t>
            </a:r>
            <a:r>
              <a:rPr lang="en-CA" dirty="0" smtClean="0"/>
              <a:t>?</a:t>
            </a:r>
            <a:endParaRPr lang="en-CA" dirty="0"/>
          </a:p>
        </p:txBody>
      </p:sp>
      <p:graphicFrame>
        <p:nvGraphicFramePr>
          <p:cNvPr id="5" name="Chart 4"/>
          <p:cNvGraphicFramePr/>
          <p:nvPr/>
        </p:nvGraphicFramePr>
        <p:xfrm>
          <a:off x="827584" y="1196752"/>
          <a:ext cx="7200000" cy="48240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CA" smtClean="0"/>
              <a:t>Corporate and Community Social Responsibility Conference Algonquin College, November 15, 2011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CA" dirty="0" smtClean="0"/>
              <a:t>Other Findings</a:t>
            </a:r>
            <a:endParaRPr lang="en-CA" dirty="0"/>
          </a:p>
        </p:txBody>
      </p:sp>
      <p:sp>
        <p:nvSpPr>
          <p:cNvPr id="5" name="TextBox 4"/>
          <p:cNvSpPr txBox="1"/>
          <p:nvPr/>
        </p:nvSpPr>
        <p:spPr>
          <a:xfrm>
            <a:off x="827584" y="1556792"/>
            <a:ext cx="727280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CA" sz="2800" dirty="0" smtClean="0"/>
              <a:t> 23% would spend 10% or more for locally grown food.</a:t>
            </a:r>
          </a:p>
          <a:p>
            <a:pPr>
              <a:buFont typeface="Arial" pitchFamily="34" charset="0"/>
              <a:buChar char="•"/>
            </a:pPr>
            <a:r>
              <a:rPr lang="en-CA" sz="2800" dirty="0" smtClean="0"/>
              <a:t> 42% would spend 5% or more for ethically produced goods or services.</a:t>
            </a:r>
          </a:p>
          <a:p>
            <a:pPr>
              <a:buFont typeface="Arial" pitchFamily="34" charset="0"/>
              <a:buChar char="•"/>
            </a:pPr>
            <a:r>
              <a:rPr lang="en-CA" sz="2800" dirty="0" smtClean="0"/>
              <a:t> Many Canadians have discussed the ethical behaviour of corporations</a:t>
            </a:r>
            <a:endParaRPr lang="en-CA" sz="2800" dirty="0"/>
          </a:p>
        </p:txBody>
      </p:sp>
    </p:spTree>
    <p:custDataLst>
      <p:tags r:id="rId1"/>
    </p:custData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C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CA" smtClean="0"/>
              <a:t>Corporate and Community Social Responsibility Conference Algonquin College, November 15, 2011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CA" dirty="0" smtClean="0"/>
              <a:t>Ethical Consumers</a:t>
            </a:r>
            <a:endParaRPr lang="en-CA" dirty="0"/>
          </a:p>
        </p:txBody>
      </p:sp>
      <p:graphicFrame>
        <p:nvGraphicFramePr>
          <p:cNvPr id="5" name="Diagram 4"/>
          <p:cNvGraphicFramePr/>
          <p:nvPr/>
        </p:nvGraphicFramePr>
        <p:xfrm>
          <a:off x="827584" y="1340768"/>
          <a:ext cx="7200000" cy="4680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Corporate and Community Social Responsibility Conference Algonquin College, November 15, 2011</a:t>
            </a:r>
            <a:endParaRPr lang="en-CA" dirty="0"/>
          </a:p>
        </p:txBody>
      </p:sp>
      <p:sp>
        <p:nvSpPr>
          <p:cNvPr id="3" name="Round Same Side Corner Rectangle 4"/>
          <p:cNvSpPr/>
          <p:nvPr/>
        </p:nvSpPr>
        <p:spPr>
          <a:xfrm>
            <a:off x="467544" y="2132856"/>
            <a:ext cx="7848872" cy="151216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spcFirstLastPara="0" vert="horz" wrap="square" lIns="72390" tIns="36195" rIns="72390" bIns="36195" numCol="1" spcCol="1270" anchor="ctr" anchorCtr="0">
            <a:noAutofit/>
          </a:bodyPr>
          <a:lstStyle/>
          <a:p>
            <a:pPr marL="171450" lvl="1" indent="-171450" algn="ctr" defTabSz="8445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en-CA" sz="3600" b="1" dirty="0" smtClean="0"/>
              <a:t>Ethical Employment and Compensation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XPANDSHOWBAR" val="True"/>
  <p:tag name="BULLETTYPE" val="3"/>
  <p:tag name="RESPCOUNTERSTYLE" val="-1"/>
  <p:tag name="INPUTSOURCE" val="1"/>
  <p:tag name="BACKUPMAINTENANCE" val="7"/>
  <p:tag name="ROTATIONINTERVAL" val="2"/>
  <p:tag name="RACERSMAXDISPLAYED" val="5"/>
  <p:tag name="TEAMSINLEADERBOARD" val="5"/>
  <p:tag name="BUBBLEVALUEFORMAT" val="0.0"/>
  <p:tag name="CUSTOMCELLFORECOLOR" val="-16777216"/>
  <p:tag name="CUSTOMCELLBACKCOLOR4" val="-8355712"/>
  <p:tag name="DISPLAYDEVICEID" val="True"/>
  <p:tag name="GRIDSIZE" val="{Width=800, Height=600}"/>
  <p:tag name="CHARTCOLORS" val="0"/>
  <p:tag name="MULTIRESPDIVISOR" val="1"/>
  <p:tag name="INCORRECTPOINTVALUE" val="0"/>
  <p:tag name="AUTOADJUSTPARTRANGE" val="True"/>
  <p:tag name="FIBNUMRESULTS" val="5"/>
  <p:tag name="PRRESPONSE2" val="9"/>
  <p:tag name="PRRESPONSE6" val="5"/>
  <p:tag name="PRRESPONSE10" val="1"/>
  <p:tag name="POWERPOINTVERSION" val="12.0"/>
  <p:tag name="CSVFORMAT" val="0"/>
  <p:tag name="RESPCOUNTERFORMAT" val="0"/>
  <p:tag name="ALLOWDUPLICATES" val="False"/>
  <p:tag name="REVIEWONLY" val="False"/>
  <p:tag name="RACEANIMATIONSPEED" val="3"/>
  <p:tag name="BUBBLENAMEVISIBLE" val="True"/>
  <p:tag name="CUSTOMGRIDBACKCOLOR" val="-2830136"/>
  <p:tag name="USESCHEMECOLORS" val="True"/>
  <p:tag name="GRIDROTATIONINTERVAL" val="2"/>
  <p:tag name="POLLINGCYCLE" val="2"/>
  <p:tag name="INCLUDEPPT" val="True"/>
  <p:tag name="REALTIMEBACKUPPATH" val="(None)"/>
  <p:tag name="FIBDISPLAYRESULTS" val="True"/>
  <p:tag name="PRRESPONSE3" val="8"/>
  <p:tag name="PRRESPONSE8" val="3"/>
  <p:tag name="TPVERSION" val="2008"/>
  <p:tag name="ANSWERNOWSTYLE" val="-1"/>
  <p:tag name="COUNTDOWNSECONDS" val="10"/>
  <p:tag name="AUTOADVANCE" val="False"/>
  <p:tag name="SKIPREMAININGRACESLIDES" val="True"/>
  <p:tag name="BUBBLEGROUPING" val="3"/>
  <p:tag name="CUSTOMCELLBACKCOLOR3" val="-268652"/>
  <p:tag name="AUTOSIZEGRID" val="True"/>
  <p:tag name="RESETCHARTS" val="True"/>
  <p:tag name="REALTIMEBACKUP" val="False"/>
  <p:tag name="FIBINCLUDEOTHER" val="True"/>
  <p:tag name="PRRESPONSE5" val="6"/>
  <p:tag name="ALWAYSOPENPOLL" val="False"/>
  <p:tag name="ANSWERNOWTEXT" val="Answer Now"/>
  <p:tag name="BACKUPSESSIONS" val="True"/>
  <p:tag name="RACEENDPOINTS" val="100"/>
  <p:tag name="DEFAULTNUMTEAMS" val="5"/>
  <p:tag name="DISPLAYDEVICENUMBER" val="True"/>
  <p:tag name="CHARTLABELS" val="0"/>
  <p:tag name="ZEROBASED" val="False"/>
  <p:tag name="PRRESPONSE1" val="10"/>
  <p:tag name="SHOWFLASHWARNING" val="True"/>
  <p:tag name="COUNTDOWNSTYLE" val="-1"/>
  <p:tag name="AUTOUPDATEALIASES" val="True"/>
  <p:tag name="BUBBLESIZEVISIBLE" val="True"/>
  <p:tag name="GRIDOPACITY" val="90"/>
  <p:tag name="ALLOWUSERFEEDBACK" val="True"/>
  <p:tag name="FIBDISPLAYKEYWORDS" val="True"/>
  <p:tag name="SHOWBARVISIBLE" val="True"/>
  <p:tag name="NUMRESPONSES" val="1"/>
  <p:tag name="MAXRESPONDERS" val="5"/>
  <p:tag name="GRIDPOSITION" val="1"/>
  <p:tag name="CHARTSCALE" val="True"/>
  <p:tag name="PRRESPONSE9" val="2"/>
  <p:tag name="CHARTVALUEFORMAT" val="0%"/>
  <p:tag name="CUSTOMCELLBACKCOLOR2" val="-13395457"/>
  <p:tag name="CORRECTPOINTVALUE" val="100"/>
  <p:tag name="USESECONDARYMONITOR" val="True"/>
  <p:tag name="PARTICIPANTSINLEADERBOARD" val="5"/>
  <p:tag name="INCLUDENONRESPONDERS" val="False"/>
  <p:tag name="SAVECSVWITHSESSION" val="False"/>
  <p:tag name="DISPLAYNAME" val="True"/>
  <p:tag name="PRRESPONSE7" val="4"/>
  <p:tag name="GRIDFONTSIZE" val="12"/>
  <p:tag name="STDCHART" val="1"/>
  <p:tag name="RESPTABLESTYLE" val="-1"/>
  <p:tag name="CUSTOMCELLBACKCOLOR1" val="-657956"/>
  <p:tag name="PRRESPONSE4" val="7"/>
  <p:tag name="ADVANCEDSETTINGSVIEW" val="False"/>
  <p:tag name="DELIMITERS" val="3.1"/>
  <p:tag name="TPFULLVERSION" val="4.3.2.1178"/>
  <p:tag name="INCLUDESESSION" val="Tru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heme/theme1.xml><?xml version="1.0" encoding="utf-8"?>
<a:theme xmlns:a="http://schemas.openxmlformats.org/drawingml/2006/main" name="Pitchbook">
  <a:themeElements>
    <a:clrScheme name="Abacus Data 2">
      <a:dk1>
        <a:srgbClr val="000000"/>
      </a:dk1>
      <a:lt1>
        <a:srgbClr val="FFFFFF"/>
      </a:lt1>
      <a:dk2>
        <a:srgbClr val="579E2D"/>
      </a:dk2>
      <a:lt2>
        <a:srgbClr val="E98115"/>
      </a:lt2>
      <a:accent1>
        <a:srgbClr val="579E2D"/>
      </a:accent1>
      <a:accent2>
        <a:srgbClr val="0064AA"/>
      </a:accent2>
      <a:accent3>
        <a:srgbClr val="E98115"/>
      </a:accent3>
      <a:accent4>
        <a:srgbClr val="7F7F7F"/>
      </a:accent4>
      <a:accent5>
        <a:srgbClr val="6DC4FF"/>
      </a:accent5>
      <a:accent6>
        <a:srgbClr val="9BF06C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8000"/>
                <a:satMod val="300000"/>
              </a:schemeClr>
            </a:gs>
            <a:gs pos="25000">
              <a:schemeClr val="phClr">
                <a:tint val="37000"/>
                <a:shade val="98000"/>
                <a:satMod val="300000"/>
              </a:schemeClr>
            </a:gs>
            <a:gs pos="100000">
              <a:schemeClr val="phClr">
                <a:tint val="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2000">
              <a:schemeClr val="phClr">
                <a:satMod val="125000"/>
              </a:schemeClr>
            </a:gs>
            <a:gs pos="100000">
              <a:schemeClr val="phClr">
                <a:tint val="80000"/>
                <a:satMod val="140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45882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/>
            </a:contourClr>
          </a:sp3d>
        </a:effectStyle>
        <a:effectStyle>
          <a:effectLst>
            <a:reflection blurRad="12700" stA="25000" endPos="28000" dist="38100" dir="5400000" sy="-10000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8000"/>
                <a:satMod val="300000"/>
              </a:schemeClr>
            </a:gs>
            <a:gs pos="25000">
              <a:schemeClr val="phClr">
                <a:tint val="37000"/>
                <a:shade val="98000"/>
                <a:satMod val="300000"/>
              </a:schemeClr>
            </a:gs>
            <a:gs pos="100000">
              <a:schemeClr val="phClr">
                <a:tint val="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2000">
              <a:schemeClr val="phClr">
                <a:satMod val="125000"/>
              </a:schemeClr>
            </a:gs>
            <a:gs pos="100000">
              <a:schemeClr val="phClr">
                <a:tint val="80000"/>
                <a:satMod val="140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45882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/>
            </a:contourClr>
          </a:sp3d>
        </a:effectStyle>
        <a:effectStyle>
          <a:effectLst>
            <a:reflection blurRad="12700" stA="25000" endPos="28000" dist="38100" dir="5400000" sy="-10000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Pitchbook</Template>
  <TotalTime>0</TotalTime>
  <Words>1234</Words>
  <Application>Microsoft Office PowerPoint</Application>
  <PresentationFormat>On-screen Show (4:3)</PresentationFormat>
  <Paragraphs>209</Paragraphs>
  <Slides>29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Pitchbook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2010-09-02T15:43:26Z</dcterms:created>
  <dcterms:modified xsi:type="dcterms:W3CDTF">2012-09-11T14:46:02Z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LCID">
    <vt:i4>1033</vt:i4>
  </property>
  <property fmtid="{D5CDD505-2E9C-101B-9397-08002B2CF9AE}" pid="3" name="_Version">
    <vt:lpwstr>12.0.4518</vt:lpwstr>
  </property>
</Properties>
</file>