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40"/>
  </p:notesMasterIdLst>
  <p:handoutMasterIdLst>
    <p:handoutMasterId r:id="rId41"/>
  </p:handoutMasterIdLst>
  <p:sldIdLst>
    <p:sldId id="376" r:id="rId2"/>
    <p:sldId id="380" r:id="rId3"/>
    <p:sldId id="512" r:id="rId4"/>
    <p:sldId id="513" r:id="rId5"/>
    <p:sldId id="478" r:id="rId6"/>
    <p:sldId id="497" r:id="rId7"/>
    <p:sldId id="479" r:id="rId8"/>
    <p:sldId id="485" r:id="rId9"/>
    <p:sldId id="480" r:id="rId10"/>
    <p:sldId id="498" r:id="rId11"/>
    <p:sldId id="482" r:id="rId12"/>
    <p:sldId id="484" r:id="rId13"/>
    <p:sldId id="483" r:id="rId14"/>
    <p:sldId id="481" r:id="rId15"/>
    <p:sldId id="496" r:id="rId16"/>
    <p:sldId id="489" r:id="rId17"/>
    <p:sldId id="385" r:id="rId18"/>
    <p:sldId id="488" r:id="rId19"/>
    <p:sldId id="490" r:id="rId20"/>
    <p:sldId id="494" r:id="rId21"/>
    <p:sldId id="499" r:id="rId22"/>
    <p:sldId id="500" r:id="rId23"/>
    <p:sldId id="501" r:id="rId24"/>
    <p:sldId id="502" r:id="rId25"/>
    <p:sldId id="503" r:id="rId26"/>
    <p:sldId id="504" r:id="rId27"/>
    <p:sldId id="505" r:id="rId28"/>
    <p:sldId id="506" r:id="rId29"/>
    <p:sldId id="507" r:id="rId30"/>
    <p:sldId id="492" r:id="rId31"/>
    <p:sldId id="495" r:id="rId32"/>
    <p:sldId id="493" r:id="rId33"/>
    <p:sldId id="510" r:id="rId34"/>
    <p:sldId id="511" r:id="rId35"/>
    <p:sldId id="509" r:id="rId36"/>
    <p:sldId id="508" r:id="rId37"/>
    <p:sldId id="468" r:id="rId38"/>
    <p:sldId id="412" r:id="rId3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69" autoAdjust="0"/>
    <p:restoredTop sz="90925" autoAdjust="0"/>
  </p:normalViewPr>
  <p:slideViewPr>
    <p:cSldViewPr snapToObjects="1">
      <p:cViewPr>
        <p:scale>
          <a:sx n="64" d="100"/>
          <a:sy n="64" d="100"/>
        </p:scale>
        <p:origin x="-2994" y="-1038"/>
      </p:cViewPr>
      <p:guideLst>
        <p:guide orient="horz" pos="411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22" y="-10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2CBF6B-2E9A-4C90-8F9E-C1E6057FC666}" type="datetime4">
              <a:rPr lang="en-US" smtClean="0"/>
              <a:pPr>
                <a:defRPr/>
              </a:pPr>
              <a:t>May 5, 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9868DC-7F8E-4D0E-9FEA-14E6607D9E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97728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2C068F-A4CE-426A-BEB9-D48CD0BD9331}" type="datetime4">
              <a:rPr lang="en-US" smtClean="0"/>
              <a:pPr>
                <a:defRPr/>
              </a:pPr>
              <a:t>May 5, 2014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509588"/>
            <a:ext cx="4302125" cy="3227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95" y="4766214"/>
            <a:ext cx="5486400" cy="3752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CA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3FE971-1D92-490D-A46B-ED988BD8BA72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10200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72C068F-A4CE-426A-BEB9-D48CD0BD9331}" type="datetime4">
              <a:rPr lang="en-US" smtClean="0"/>
              <a:pPr>
                <a:defRPr/>
              </a:pPr>
              <a:t>May 5, 2014</a:t>
            </a:fld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2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6113" y="511175"/>
            <a:ext cx="5575300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CA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72C068F-A4CE-426A-BEB9-D48CD0BD9331}" type="datetime4">
              <a:rPr lang="en-US" smtClean="0"/>
              <a:pPr>
                <a:defRPr/>
              </a:pPr>
              <a:t>May 5, 2014</a:t>
            </a:fld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6373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6113" y="511175"/>
            <a:ext cx="5575300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CA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72C068F-A4CE-426A-BEB9-D48CD0BD9331}" type="datetime4">
              <a:rPr lang="en-US" smtClean="0"/>
              <a:pPr>
                <a:defRPr/>
              </a:pPr>
              <a:t>May 5, 2014</a:t>
            </a:fld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6373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6113" y="511175"/>
            <a:ext cx="5575300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CA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72C068F-A4CE-426A-BEB9-D48CD0BD9331}" type="datetime4">
              <a:rPr lang="en-US" smtClean="0"/>
              <a:pPr>
                <a:defRPr/>
              </a:pPr>
              <a:t>May 5, 2014</a:t>
            </a:fld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6373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6113" y="511175"/>
            <a:ext cx="5575300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CA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72C068F-A4CE-426A-BEB9-D48CD0BD9331}" type="datetime4">
              <a:rPr lang="en-US" smtClean="0"/>
              <a:pPr>
                <a:defRPr/>
              </a:pPr>
              <a:t>May 5, 2014</a:t>
            </a:fld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6373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9538" y="465138"/>
            <a:ext cx="4108450" cy="3081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9473" y="3988283"/>
            <a:ext cx="6197758" cy="4841685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73E"/>
              </a:buClr>
              <a:buSzTx/>
              <a:buFont typeface="Arial"/>
              <a:buNone/>
              <a:tabLst/>
              <a:defRPr/>
            </a:pPr>
            <a:endParaRPr lang="en-CA" sz="1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Social Media Lunch + Learn: Strategy and Best Practices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21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January 9, 2013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6373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9538" y="465138"/>
            <a:ext cx="4108450" cy="3081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9473" y="3988283"/>
            <a:ext cx="6197758" cy="4841685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73E"/>
              </a:buClr>
              <a:buSzTx/>
              <a:buFont typeface="Arial"/>
              <a:buNone/>
              <a:tabLst/>
              <a:defRPr/>
            </a:pPr>
            <a:endParaRPr lang="en-CA" sz="1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Social Media Lunch + Learn: Strategy and Best Practices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22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January 9, 2013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6373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72C068F-A4CE-426A-BEB9-D48CD0BD9331}" type="datetime4">
              <a:rPr lang="en-US" smtClean="0"/>
              <a:pPr>
                <a:defRPr/>
              </a:pPr>
              <a:t>May 5, 2014</a:t>
            </a:fld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37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2470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6113" y="511175"/>
            <a:ext cx="5575300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72C068F-A4CE-426A-BEB9-D48CD0BD9331}" type="datetime4">
              <a:rPr lang="en-US" smtClean="0"/>
              <a:pPr>
                <a:defRPr/>
              </a:pPr>
              <a:t>May 5, 2014</a:t>
            </a:fld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38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6373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252520" cy="6858000"/>
          </a:xfrm>
          <a:prstGeom prst="rect">
            <a:avLst/>
          </a:prstGeom>
          <a:solidFill>
            <a:srgbClr val="0067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tx2"/>
              </a:solidFill>
            </a:endParaRPr>
          </a:p>
        </p:txBody>
      </p:sp>
      <p:pic>
        <p:nvPicPr>
          <p:cNvPr id="20" name="Picture 19" descr="White Algonquin Colleg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715" y="517648"/>
            <a:ext cx="2890929" cy="607096"/>
          </a:xfrm>
          <a:prstGeom prst="rect">
            <a:avLst/>
          </a:prstGeom>
        </p:spPr>
      </p:pic>
      <p:pic>
        <p:nvPicPr>
          <p:cNvPr id="7" name="Picture 6" descr="The AC icon illustrates the Algonquin's connectivity theme.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7" b="2941"/>
          <a:stretch/>
        </p:blipFill>
        <p:spPr>
          <a:xfrm>
            <a:off x="0" y="2060849"/>
            <a:ext cx="4583701" cy="47971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102" y="3861048"/>
            <a:ext cx="3973959" cy="1368152"/>
          </a:xfrm>
        </p:spPr>
        <p:txBody>
          <a:bodyPr lIns="0" tIns="0" rIns="0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18347" y="1995317"/>
            <a:ext cx="3971628" cy="1807920"/>
          </a:xfrm>
          <a:noFill/>
        </p:spPr>
        <p:txBody>
          <a:bodyPr lIns="0" tIns="0" rIns="0"/>
          <a:lstStyle>
            <a:lvl1pPr algn="r">
              <a:lnSpc>
                <a:spcPct val="90000"/>
              </a:lnSpc>
              <a:defRPr sz="3200" b="1" i="0" cap="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7852" y="6537960"/>
            <a:ext cx="454025" cy="2125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04A53-8EAA-4377-8F75-9D5B078C024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093296"/>
          </a:xfrm>
          <a:prstGeom prst="rect">
            <a:avLst/>
          </a:prstGeom>
          <a:solidFill>
            <a:srgbClr val="0067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505598"/>
            <a:ext cx="2133600" cy="2211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December 4, 2012.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217920"/>
            <a:ext cx="2895600" cy="21602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 smtClean="0"/>
              <a:t>Social Media Account Management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5738"/>
            <a:ext cx="4038600" cy="44215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5739"/>
            <a:ext cx="4038600" cy="44215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505598"/>
            <a:ext cx="2133600" cy="2211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December 4, 2012</a:t>
            </a:r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217920"/>
            <a:ext cx="2895600" cy="21602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 smtClean="0"/>
              <a:t>Social Media Account Management</a:t>
            </a: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60B5B-858B-44FD-9F00-162A5F4279F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505598"/>
            <a:ext cx="2133600" cy="2211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December 4, 2012.</a:t>
            </a:r>
            <a:endParaRPr lang="en-C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217920"/>
            <a:ext cx="2895600" cy="21602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 smtClean="0"/>
              <a:t>Social Media Account Management</a:t>
            </a:r>
            <a:endParaRPr lang="en-C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974AA-0FE3-4477-8657-072AA76F8A42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505598"/>
            <a:ext cx="2133600" cy="22110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December 4, 2012. 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71600" y="6217920"/>
            <a:ext cx="2895600" cy="21602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CA" dirty="0" smtClean="0"/>
              <a:t>Social Media Account Management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60037-0F7A-404D-8294-52EB8DE293DC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062960"/>
            <a:ext cx="9144000" cy="795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7545" y="1455738"/>
            <a:ext cx="8208912" cy="434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7852" y="6554009"/>
            <a:ext cx="454025" cy="212551"/>
          </a:xfrm>
          <a:prstGeom prst="rect">
            <a:avLst/>
          </a:prstGeom>
        </p:spPr>
        <p:txBody>
          <a:bodyPr vert="horz" lIns="0" tIns="0" rIns="9144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D860037-0F7A-404D-8294-52EB8DE293DC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467544" y="145678"/>
            <a:ext cx="8208912" cy="119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  <p:pic>
        <p:nvPicPr>
          <p:cNvPr id="2" name="Picture 1" descr="Algonquin College Logo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217920"/>
            <a:ext cx="2232248" cy="468772"/>
          </a:xfrm>
          <a:prstGeom prst="rect">
            <a:avLst/>
          </a:prstGeom>
        </p:spPr>
      </p:pic>
      <p:pic>
        <p:nvPicPr>
          <p:cNvPr id="11" name="Picture 10" descr="Algonquin College Icon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9" t="5165" b="5138"/>
          <a:stretch/>
        </p:blipFill>
        <p:spPr>
          <a:xfrm>
            <a:off x="0" y="6061074"/>
            <a:ext cx="1043608" cy="7969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79" r:id="rId3"/>
    <p:sldLayoutId id="2147483778" r:id="rId4"/>
    <p:sldLayoutId id="2147483776" r:id="rId5"/>
    <p:sldLayoutId id="2147483771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Arial"/>
          <a:ea typeface="+mj-ea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9933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9933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9933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9933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9933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9933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9933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9933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/>
        <a:buChar char="•"/>
        <a:defRPr sz="3200" kern="1200">
          <a:solidFill>
            <a:schemeClr val="accent5"/>
          </a:solidFill>
          <a:latin typeface="Arial"/>
          <a:ea typeface="+mn-ea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/>
        <a:buChar char="•"/>
        <a:defRPr sz="2800" kern="1200">
          <a:solidFill>
            <a:schemeClr val="accent5"/>
          </a:solidFill>
          <a:latin typeface="Arial"/>
          <a:ea typeface="+mn-ea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/>
        <a:buChar char="•"/>
        <a:defRPr sz="2400" kern="1200">
          <a:solidFill>
            <a:schemeClr val="accent5"/>
          </a:solidFill>
          <a:latin typeface="Arial"/>
          <a:ea typeface="+mn-ea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/>
        <a:buChar char="•"/>
        <a:defRPr sz="2000" kern="1200">
          <a:solidFill>
            <a:schemeClr val="accent5"/>
          </a:solidFill>
          <a:latin typeface="Arial"/>
          <a:ea typeface="+mn-ea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/>
        <a:buChar char="•"/>
        <a:defRPr sz="2000" kern="1200">
          <a:solidFill>
            <a:schemeClr val="accent5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ttp://www.techvibes.com/blog/linkedins-seven-million-canadian-users-2013-05-13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ttp://www.techvibes.com/blog/linkedins-seven-million-canadian-users-2013-05-1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ttp://www.techvibes.com/blog/linkedins-seven-million-canadian-users-2013-05-1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http://www.techvibes.com/blog/linkedins-seven-million-canadian-users-2013-05-13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3.algonquincollege.com/ac-social-media/linkedin-in-highered/" TargetMode="External"/><Relationship Id="rId3" Type="http://schemas.openxmlformats.org/officeDocument/2006/relationships/hyperlink" Target="http://www3.algonquincollege.com/ac-social-media" TargetMode="External"/><Relationship Id="rId7" Type="http://schemas.openxmlformats.org/officeDocument/2006/relationships/hyperlink" Target="http://www3.algonquincollege.com/ac-social-media/why-use-linkedi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3.algonquincollege.com/ac-social-media/linkedin-stats/" TargetMode="External"/><Relationship Id="rId11" Type="http://schemas.openxmlformats.org/officeDocument/2006/relationships/hyperlink" Target="http://www.teachthought.com/social-media/getting-started-with-linkedin-groups-for-teachers/" TargetMode="External"/><Relationship Id="rId5" Type="http://schemas.openxmlformats.org/officeDocument/2006/relationships/hyperlink" Target="http://www3.algonquincollege.com/ac-social-media/linkedin-products/" TargetMode="External"/><Relationship Id="rId10" Type="http://schemas.openxmlformats.org/officeDocument/2006/relationships/hyperlink" Target="http://www.huffingtonpost.com/catherine-newhouse/8-secrets-to-building-linkedin_b_4710151.html" TargetMode="External"/><Relationship Id="rId4" Type="http://schemas.openxmlformats.org/officeDocument/2006/relationships/hyperlink" Target="http://www3.algonquincollege.com/ac-social-media/linkedin/" TargetMode="External"/><Relationship Id="rId9" Type="http://schemas.openxmlformats.org/officeDocument/2006/relationships/hyperlink" Target="http://www3.algonquincollege.com/ac-social-media/linkedin-tips-and-best-practice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youtu.be/3p9TqRA8AP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0" y="2667000"/>
            <a:ext cx="3736975" cy="23622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Putting your best foot forward on </a:t>
            </a:r>
            <a:r>
              <a:rPr lang="en-US" dirty="0" err="1" smtClean="0">
                <a:solidFill>
                  <a:srgbClr val="FFFFFF"/>
                </a:solidFill>
              </a:rPr>
              <a:t>linkedin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016" y="5867400"/>
            <a:ext cx="3973959" cy="838200"/>
          </a:xfrm>
        </p:spPr>
        <p:txBody>
          <a:bodyPr/>
          <a:lstStyle/>
          <a:p>
            <a:r>
              <a:rPr lang="en-US" dirty="0" smtClean="0"/>
              <a:t>Andrea Barton and Liz Babiak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453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Digging Deeper — Who + Why?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830265"/>
              </p:ext>
            </p:extLst>
          </p:nvPr>
        </p:nvGraphicFramePr>
        <p:xfrm>
          <a:off x="468311" y="1455738"/>
          <a:ext cx="821954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885"/>
                <a:gridCol w="2054885"/>
                <a:gridCol w="2054885"/>
                <a:gridCol w="20548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Employees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Companies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Post-Secondary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Stay in touch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Connect</a:t>
                      </a:r>
                      <a:r>
                        <a:rPr lang="en-US" baseline="0" dirty="0" smtClean="0"/>
                        <a:t> with colleagues + suppliers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Establish/build presence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Connect with alumni and potential students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Get referrals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Research via Groups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Share news</a:t>
                      </a:r>
                      <a:r>
                        <a:rPr lang="en-US" baseline="0" dirty="0" smtClean="0"/>
                        <a:t> and events</a:t>
                      </a:r>
                      <a:endParaRPr lang="en-CA" dirty="0" smtClean="0"/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Share news</a:t>
                      </a:r>
                      <a:r>
                        <a:rPr lang="en-US" baseline="0" dirty="0" smtClean="0"/>
                        <a:t> and events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Industry news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Industry</a:t>
                      </a:r>
                      <a:r>
                        <a:rPr lang="en-US" baseline="0" dirty="0" smtClean="0"/>
                        <a:t> news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Build</a:t>
                      </a:r>
                      <a:r>
                        <a:rPr lang="en-US" baseline="0" dirty="0" smtClean="0"/>
                        <a:t> a community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Showcase alumni and official groups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Demonstrate expertise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Engage with followers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10</a:t>
            </a:fld>
            <a:endParaRPr lang="en-CA" dirty="0"/>
          </a:p>
        </p:txBody>
      </p:sp>
      <p:pic>
        <p:nvPicPr>
          <p:cNvPr id="1026" name="Picture 2" descr="http://4.bp.blogspot.com/-7FAepcsK8Fc/UG39N8N2YOI/AAAAAAAADqA/YesKA2UTzAI/s1600/audien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14800"/>
            <a:ext cx="3048000" cy="193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21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11</a:t>
            </a:fld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45678"/>
            <a:ext cx="8208912" cy="1195090"/>
          </a:xfrm>
        </p:spPr>
        <p:txBody>
          <a:bodyPr/>
          <a:lstStyle/>
          <a:p>
            <a:r>
              <a:rPr lang="en-US" dirty="0" smtClean="0"/>
              <a:t>LinkedIn Stats</a:t>
            </a:r>
            <a:endParaRPr lang="en-CA" dirty="0"/>
          </a:p>
        </p:txBody>
      </p:sp>
      <p:grpSp>
        <p:nvGrpSpPr>
          <p:cNvPr id="5" name="Group 4"/>
          <p:cNvGrpSpPr/>
          <p:nvPr/>
        </p:nvGrpSpPr>
        <p:grpSpPr>
          <a:xfrm>
            <a:off x="761999" y="2222500"/>
            <a:ext cx="7618414" cy="3187700"/>
            <a:chOff x="761999" y="2387600"/>
            <a:chExt cx="7618414" cy="318770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387600"/>
              <a:ext cx="7618413" cy="208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99" y="4267200"/>
              <a:ext cx="7618413" cy="130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2" name="Picture 4" descr="http://upload.wikimedia.org/wikipedia/commons/2/2c/Maple_leaf_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536700"/>
            <a:ext cx="14097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59540" y="5562600"/>
            <a:ext cx="3420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Source: </a:t>
            </a:r>
            <a:r>
              <a:rPr lang="en-US" dirty="0" smtClean="0">
                <a:hlinkClick r:id="rId5"/>
              </a:rPr>
              <a:t>Tech Vibes/</a:t>
            </a:r>
            <a:r>
              <a:rPr lang="en-US" dirty="0" err="1" smtClean="0">
                <a:hlinkClick r:id="rId5"/>
              </a:rPr>
              <a:t>FixedSocial</a:t>
            </a:r>
            <a:endParaRPr lang="en-CA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7545" y="990600"/>
            <a:ext cx="8208912" cy="4814664"/>
          </a:xfrm>
        </p:spPr>
        <p:txBody>
          <a:bodyPr/>
          <a:lstStyle/>
          <a:p>
            <a:r>
              <a:rPr lang="en-US" dirty="0" smtClean="0"/>
              <a:t>300 million members worldwide </a:t>
            </a:r>
            <a:br>
              <a:rPr lang="en-US" dirty="0" smtClean="0"/>
            </a:br>
            <a:r>
              <a:rPr lang="en-US" dirty="0" smtClean="0"/>
              <a:t>(200 countries)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986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12</a:t>
            </a:fld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62050"/>
            <a:ext cx="7618413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45678"/>
            <a:ext cx="8208912" cy="1195090"/>
          </a:xfrm>
        </p:spPr>
        <p:txBody>
          <a:bodyPr/>
          <a:lstStyle/>
          <a:p>
            <a:r>
              <a:rPr lang="en-US" dirty="0" smtClean="0"/>
              <a:t>LinkedIn Stats</a:t>
            </a:r>
            <a:endParaRPr lang="en-CA" dirty="0"/>
          </a:p>
        </p:txBody>
      </p:sp>
      <p:pic>
        <p:nvPicPr>
          <p:cNvPr id="2052" name="Picture 4" descr="http://upload.wikimedia.org/wikipedia/commons/2/2c/Maple_leaf_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533400"/>
            <a:ext cx="14097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59540" y="5638800"/>
            <a:ext cx="3420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Source: </a:t>
            </a:r>
            <a:r>
              <a:rPr lang="en-US" dirty="0" smtClean="0">
                <a:hlinkClick r:id="rId4"/>
              </a:rPr>
              <a:t>Tech Vibes/</a:t>
            </a:r>
            <a:r>
              <a:rPr lang="en-US" dirty="0" err="1" smtClean="0">
                <a:hlinkClick r:id="rId4"/>
              </a:rPr>
              <a:t>FixedSocial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136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LinkedIn Stats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13</a:t>
            </a:fld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079500"/>
            <a:ext cx="7605713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upload.wikimedia.org/wikipedia/commons/2/2c/Maple_leaf_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381000"/>
            <a:ext cx="14097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59540" y="5726668"/>
            <a:ext cx="3420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Source: </a:t>
            </a:r>
            <a:r>
              <a:rPr lang="en-US" dirty="0" smtClean="0">
                <a:hlinkClick r:id="rId4"/>
              </a:rPr>
              <a:t>Tech Vibes/</a:t>
            </a:r>
            <a:r>
              <a:rPr lang="en-US" dirty="0" err="1" smtClean="0">
                <a:hlinkClick r:id="rId4"/>
              </a:rPr>
              <a:t>FixedSocial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65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14</a:t>
            </a:fld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95" y="76200"/>
            <a:ext cx="8009410" cy="592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59540" y="5650468"/>
            <a:ext cx="3420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Tech Vibes/</a:t>
            </a:r>
            <a:r>
              <a:rPr lang="en-US" dirty="0" err="1" smtClean="0">
                <a:hlinkClick r:id="rId3"/>
              </a:rPr>
              <a:t>FixedSocial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587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algonquin</a:t>
            </a:r>
            <a:r>
              <a:rPr lang="en-US" dirty="0" smtClean="0"/>
              <a:t> + </a:t>
            </a:r>
            <a:r>
              <a:rPr lang="en-US" dirty="0" err="1" smtClean="0"/>
              <a:t>linkedin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9975" y="6537325"/>
            <a:ext cx="454025" cy="212725"/>
          </a:xfrm>
        </p:spPr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175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AC Uses LinkedIn — Company Page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16</a:t>
            </a:fld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Highlight the College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Showcase AC events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and accomplishments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Facilitate connections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globally</a:t>
            </a:r>
          </a:p>
          <a:p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0" t="9267" r="39891" b="10645"/>
          <a:stretch/>
        </p:blipFill>
        <p:spPr bwMode="auto">
          <a:xfrm>
            <a:off x="5112366" y="914401"/>
            <a:ext cx="386673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52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AC Uses LinkedIn — Careers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17</a:t>
            </a:fld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213326"/>
            <a:ext cx="8837076" cy="1806474"/>
          </a:xfrm>
        </p:spPr>
        <p:txBody>
          <a:bodyPr numCol="2"/>
          <a:lstStyle/>
          <a:p>
            <a:r>
              <a:rPr lang="en-US" sz="2800" dirty="0" smtClean="0">
                <a:solidFill>
                  <a:schemeClr val="tx1"/>
                </a:solidFill>
              </a:rPr>
              <a:t>Post exciting opportunities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Showcase AC’s culture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Career profiles </a:t>
            </a:r>
            <a:r>
              <a:rPr lang="en-US" sz="1800" dirty="0" smtClean="0">
                <a:solidFill>
                  <a:schemeClr val="tx1"/>
                </a:solidFill>
              </a:rPr>
              <a:t>(coming soon!)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Engage with followers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Recruiting efforts</a:t>
            </a:r>
            <a:endParaRPr lang="en-CA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9"/>
          <a:stretch/>
        </p:blipFill>
        <p:spPr bwMode="auto">
          <a:xfrm>
            <a:off x="1175479" y="838200"/>
            <a:ext cx="6390456" cy="3259111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38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AC Uses LinkedIn — University Page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18</a:t>
            </a:fld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455738"/>
            <a:ext cx="3773881" cy="4349526"/>
          </a:xfrm>
        </p:spPr>
        <p:txBody>
          <a:bodyPr/>
          <a:lstStyle/>
          <a:p>
            <a:r>
              <a:rPr lang="en-US" dirty="0" smtClean="0"/>
              <a:t>Updates for potential students (Why Algonquin?)</a:t>
            </a:r>
          </a:p>
          <a:p>
            <a:r>
              <a:rPr lang="en-US" dirty="0" smtClean="0"/>
              <a:t>Showcase Alumni</a:t>
            </a:r>
          </a:p>
          <a:p>
            <a:pPr lvl="1"/>
            <a:r>
              <a:rPr lang="en-US" dirty="0" smtClean="0"/>
              <a:t>Notable</a:t>
            </a:r>
          </a:p>
          <a:p>
            <a:pPr lvl="1"/>
            <a:r>
              <a:rPr lang="en-US" dirty="0" smtClean="0"/>
              <a:t>Career pathways</a:t>
            </a:r>
          </a:p>
          <a:p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426" y="990600"/>
            <a:ext cx="4521574" cy="491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25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and Share Algonquin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455738"/>
            <a:ext cx="4485455" cy="434952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Interact Socially with AC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Receive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status updates, jobs posted in your news feed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Share AC’s updates to your network!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19</a:t>
            </a:fld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0" t="9267" r="39891" b="10645"/>
          <a:stretch/>
        </p:blipFill>
        <p:spPr bwMode="auto">
          <a:xfrm>
            <a:off x="5112366" y="914401"/>
            <a:ext cx="386673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4" t="22733" r="17923" b="72196"/>
          <a:stretch/>
        </p:blipFill>
        <p:spPr bwMode="auto">
          <a:xfrm>
            <a:off x="8135912" y="1363253"/>
            <a:ext cx="779488" cy="43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7045732" y="533400"/>
            <a:ext cx="955268" cy="9223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9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143000"/>
            <a:ext cx="8208912" cy="4662264"/>
          </a:xfrm>
        </p:spPr>
        <p:txBody>
          <a:bodyPr/>
          <a:lstStyle/>
          <a:p>
            <a:pPr lvl="0"/>
            <a:r>
              <a:rPr lang="en-US" dirty="0" smtClean="0"/>
              <a:t>About LinkedIn</a:t>
            </a:r>
            <a:endParaRPr lang="en-CA" dirty="0"/>
          </a:p>
          <a:p>
            <a:pPr lvl="0"/>
            <a:r>
              <a:rPr lang="en-CA" dirty="0"/>
              <a:t>LinkedIn </a:t>
            </a:r>
            <a:r>
              <a:rPr lang="en-CA" dirty="0" smtClean="0"/>
              <a:t>Stats</a:t>
            </a:r>
          </a:p>
          <a:p>
            <a:pPr lvl="0"/>
            <a:r>
              <a:rPr lang="en-CA" dirty="0" smtClean="0"/>
              <a:t>How Algonquin Uses </a:t>
            </a:r>
            <a:r>
              <a:rPr lang="en-CA" dirty="0"/>
              <a:t>LinkedIn </a:t>
            </a:r>
          </a:p>
          <a:p>
            <a:pPr lvl="0"/>
            <a:r>
              <a:rPr lang="en-CA" dirty="0" smtClean="0"/>
              <a:t>Connect </a:t>
            </a:r>
            <a:r>
              <a:rPr lang="en-CA" dirty="0"/>
              <a:t>with the College </a:t>
            </a:r>
          </a:p>
          <a:p>
            <a:pPr lvl="0"/>
            <a:r>
              <a:rPr lang="en-CA" dirty="0" smtClean="0"/>
              <a:t>Build </a:t>
            </a:r>
            <a:r>
              <a:rPr lang="en-CA" dirty="0"/>
              <a:t>a Great </a:t>
            </a:r>
            <a:r>
              <a:rPr lang="en-CA" dirty="0" smtClean="0"/>
              <a:t>Profile</a:t>
            </a:r>
            <a:endParaRPr lang="en-CA" dirty="0"/>
          </a:p>
          <a:p>
            <a:pPr lvl="0"/>
            <a:r>
              <a:rPr lang="en-CA" dirty="0"/>
              <a:t>Expand your </a:t>
            </a:r>
            <a:r>
              <a:rPr lang="en-CA" dirty="0" smtClean="0"/>
              <a:t>Network</a:t>
            </a:r>
          </a:p>
          <a:p>
            <a:pPr lvl="0"/>
            <a:r>
              <a:rPr lang="en-CA" dirty="0" smtClean="0"/>
              <a:t>Discussion 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2</a:t>
            </a:fld>
            <a:endParaRPr lang="en-CA" dirty="0"/>
          </a:p>
        </p:txBody>
      </p:sp>
      <p:pic>
        <p:nvPicPr>
          <p:cNvPr id="4098" name="Picture 2" descr="http://cdn2.business2community.com/wp-content/uploads/2013/04/linked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407" y="3214870"/>
            <a:ext cx="2813050" cy="248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16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a great profile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9975" y="6537325"/>
            <a:ext cx="454025" cy="212725"/>
          </a:xfrm>
        </p:spPr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265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" indent="0"/>
            <a:r>
              <a:rPr lang="en-US" dirty="0" smtClean="0"/>
              <a:t>Your Profile: The </a:t>
            </a:r>
            <a:r>
              <a:rPr lang="en-US" dirty="0"/>
              <a:t>Basics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21</a:t>
            </a:fld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5" y="990600"/>
            <a:ext cx="8208912" cy="4814664"/>
          </a:xfrm>
        </p:spPr>
        <p:txBody>
          <a:bodyPr/>
          <a:lstStyle/>
          <a:p>
            <a:pPr marL="514350" indent="-457200">
              <a:spcBef>
                <a:spcPts val="1800"/>
              </a:spcBef>
            </a:pPr>
            <a:r>
              <a:rPr lang="en-US" b="1" dirty="0" smtClean="0"/>
              <a:t>Photo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2D050"/>
                </a:solidFill>
                <a:sym typeface="Wingdings" pitchFamily="2" charset="2"/>
              </a:rPr>
              <a:t> </a:t>
            </a:r>
            <a:r>
              <a:rPr lang="en-US" sz="2800" dirty="0" smtClean="0">
                <a:sym typeface="Wingdings" pitchFamily="2" charset="2"/>
              </a:rPr>
              <a:t>Use a headshot—people want to connect with people</a:t>
            </a:r>
            <a:endParaRPr lang="en-US" sz="2800" dirty="0" smtClean="0"/>
          </a:p>
          <a:p>
            <a:pPr marL="514350" indent="-457200">
              <a:spcBef>
                <a:spcPts val="1800"/>
              </a:spcBef>
            </a:pPr>
            <a:r>
              <a:rPr lang="en-US" b="1" dirty="0" smtClean="0"/>
              <a:t>Current Title </a:t>
            </a:r>
            <a:r>
              <a:rPr lang="en-US" dirty="0" smtClean="0">
                <a:solidFill>
                  <a:srgbClr val="92D050"/>
                </a:solidFill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sz="2800" dirty="0" smtClean="0">
                <a:sym typeface="Wingdings" pitchFamily="2" charset="2"/>
              </a:rPr>
              <a:t>Make sure it’s up-to-date</a:t>
            </a:r>
          </a:p>
          <a:p>
            <a:pPr marL="514350" indent="-457200">
              <a:spcBef>
                <a:spcPts val="1800"/>
              </a:spcBef>
            </a:pPr>
            <a:r>
              <a:rPr lang="en-US" b="1" dirty="0" smtClean="0"/>
              <a:t>Headline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2D050"/>
                </a:solidFill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sz="2800" dirty="0" smtClean="0">
                <a:sym typeface="Wingdings" pitchFamily="2" charset="2"/>
              </a:rPr>
              <a:t>Sell your strengths/role</a:t>
            </a:r>
          </a:p>
          <a:p>
            <a:pPr marL="514350" indent="-457200">
              <a:spcBef>
                <a:spcPts val="1800"/>
              </a:spcBef>
            </a:pPr>
            <a:r>
              <a:rPr lang="en-US" b="1" dirty="0" smtClean="0"/>
              <a:t>Summary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2D050"/>
                </a:solidFill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sz="2800" dirty="0" smtClean="0">
                <a:sym typeface="Wingdings" pitchFamily="2" charset="2"/>
              </a:rPr>
              <a:t>Narrative of key experience</a:t>
            </a:r>
            <a:endParaRPr lang="en-US" dirty="0" smtClean="0"/>
          </a:p>
          <a:p>
            <a:pPr marL="514350" indent="-457200">
              <a:spcBef>
                <a:spcPts val="1800"/>
              </a:spcBef>
            </a:pPr>
            <a:r>
              <a:rPr lang="en-US" b="1" dirty="0" smtClean="0"/>
              <a:t>Experience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2D050"/>
                </a:solidFill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sz="2800" dirty="0" smtClean="0">
                <a:sym typeface="Wingdings" pitchFamily="2" charset="2"/>
              </a:rPr>
              <a:t>List present/past jobs + other relevant experience</a:t>
            </a:r>
          </a:p>
          <a:p>
            <a:pPr marL="514350" indent="-457200">
              <a:spcBef>
                <a:spcPts val="1800"/>
              </a:spcBef>
            </a:pPr>
            <a:r>
              <a:rPr lang="en-US" b="1" dirty="0"/>
              <a:t>Skills</a:t>
            </a:r>
            <a:r>
              <a:rPr lang="en-US" sz="2800" b="1" dirty="0"/>
              <a:t> </a:t>
            </a:r>
            <a:r>
              <a:rPr lang="en-US" sz="2800" dirty="0">
                <a:solidFill>
                  <a:srgbClr val="92D050"/>
                </a:solidFill>
                <a:sym typeface="Wingdings" pitchFamily="2" charset="2"/>
              </a:rPr>
              <a:t> </a:t>
            </a:r>
            <a:r>
              <a:rPr lang="en-US" sz="2800" dirty="0">
                <a:sym typeface="Wingdings" pitchFamily="2" charset="2"/>
              </a:rPr>
              <a:t>Key words + experience</a:t>
            </a:r>
            <a:endParaRPr lang="en-US" sz="2800" b="1" dirty="0"/>
          </a:p>
          <a:p>
            <a:pPr marL="514350" indent="-457200">
              <a:spcBef>
                <a:spcPts val="1800"/>
              </a:spcBef>
            </a:pPr>
            <a:endParaRPr lang="en-US" sz="2800" dirty="0" smtClean="0">
              <a:sym typeface="Wingdings" pitchFamily="2" charset="2"/>
            </a:endParaRPr>
          </a:p>
          <a:p>
            <a:pPr marL="514350" indent="-457200">
              <a:spcBef>
                <a:spcPts val="1800"/>
              </a:spcBef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26094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Profile: The Next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22</a:t>
            </a:fld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5" y="990600"/>
            <a:ext cx="8208912" cy="4814664"/>
          </a:xfrm>
        </p:spPr>
        <p:txBody>
          <a:bodyPr/>
          <a:lstStyle/>
          <a:p>
            <a:pPr marL="514350" indent="-457200">
              <a:spcBef>
                <a:spcPts val="1800"/>
              </a:spcBef>
            </a:pPr>
            <a:r>
              <a:rPr lang="en-US" b="1" dirty="0" smtClean="0"/>
              <a:t>Education + Awards </a:t>
            </a:r>
            <a:r>
              <a:rPr lang="en-US" dirty="0" smtClean="0">
                <a:solidFill>
                  <a:srgbClr val="92D050"/>
                </a:solidFill>
                <a:sym typeface="Wingdings" pitchFamily="2" charset="2"/>
              </a:rPr>
              <a:t> </a:t>
            </a:r>
            <a:r>
              <a:rPr lang="en-US" sz="2800" dirty="0" smtClean="0">
                <a:sym typeface="Wingdings" pitchFamily="2" charset="2"/>
              </a:rPr>
              <a:t>Keep it relevant </a:t>
            </a:r>
          </a:p>
          <a:p>
            <a:pPr marL="514350" indent="-457200">
              <a:spcBef>
                <a:spcPts val="1800"/>
              </a:spcBef>
            </a:pPr>
            <a:r>
              <a:rPr lang="en-US" b="1" dirty="0" smtClean="0"/>
              <a:t>Contact Info</a:t>
            </a:r>
            <a:r>
              <a:rPr lang="en-US" dirty="0" smtClean="0"/>
              <a:t> </a:t>
            </a:r>
            <a:r>
              <a:rPr lang="en-US" dirty="0">
                <a:solidFill>
                  <a:srgbClr val="92D050"/>
                </a:solidFill>
                <a:sym typeface="Wingdings" pitchFamily="2" charset="2"/>
              </a:rPr>
              <a:t> </a:t>
            </a:r>
            <a:r>
              <a:rPr lang="en-US" sz="2600" dirty="0" smtClean="0">
                <a:sym typeface="Wingdings" pitchFamily="2" charset="2"/>
              </a:rPr>
              <a:t>Email, phone, Twitter, website</a:t>
            </a:r>
            <a:endParaRPr lang="en-US" sz="2600" dirty="0" smtClean="0"/>
          </a:p>
          <a:p>
            <a:pPr marL="514350" indent="-457200">
              <a:spcBef>
                <a:spcPts val="1800"/>
              </a:spcBef>
            </a:pPr>
            <a:r>
              <a:rPr lang="en-US" b="1" dirty="0" smtClean="0"/>
              <a:t>Add Rich </a:t>
            </a:r>
            <a:r>
              <a:rPr lang="en-US" b="1" dirty="0"/>
              <a:t>M</a:t>
            </a:r>
            <a:r>
              <a:rPr lang="en-US" b="1" dirty="0" smtClean="0"/>
              <a:t>edia</a:t>
            </a:r>
            <a:r>
              <a:rPr lang="en-US" dirty="0" smtClean="0">
                <a:solidFill>
                  <a:srgbClr val="92D050"/>
                </a:solidFill>
                <a:sym typeface="Wingdings" pitchFamily="2" charset="2"/>
              </a:rPr>
              <a:t> </a:t>
            </a:r>
            <a:r>
              <a:rPr lang="en-US" dirty="0">
                <a:solidFill>
                  <a:srgbClr val="92D050"/>
                </a:solidFill>
                <a:sym typeface="Wingdings" pitchFamily="2" charset="2"/>
              </a:rPr>
              <a:t> </a:t>
            </a:r>
            <a:r>
              <a:rPr lang="en-US" sz="2800" dirty="0" smtClean="0">
                <a:sym typeface="Wingdings" pitchFamily="2" charset="2"/>
              </a:rPr>
              <a:t>Photos, presentations</a:t>
            </a:r>
            <a:endParaRPr lang="en-US" sz="2800" b="1" dirty="0" smtClean="0"/>
          </a:p>
          <a:p>
            <a:pPr marL="514350" indent="-457200">
              <a:spcBef>
                <a:spcPts val="1800"/>
              </a:spcBef>
            </a:pPr>
            <a:r>
              <a:rPr lang="en-US" b="1" dirty="0" smtClean="0"/>
              <a:t>Join Groups </a:t>
            </a:r>
            <a:r>
              <a:rPr lang="en-US" dirty="0" smtClean="0">
                <a:solidFill>
                  <a:srgbClr val="92D050"/>
                </a:solidFill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sz="2800" dirty="0" smtClean="0">
                <a:sym typeface="Wingdings" pitchFamily="2" charset="2"/>
              </a:rPr>
              <a:t>Get connected and network </a:t>
            </a:r>
          </a:p>
          <a:p>
            <a:pPr marL="514350" indent="-457200">
              <a:spcBef>
                <a:spcPts val="1800"/>
              </a:spcBef>
            </a:pPr>
            <a:r>
              <a:rPr lang="en-US" b="1" dirty="0" smtClean="0"/>
              <a:t>Recommendations</a:t>
            </a:r>
            <a:r>
              <a:rPr lang="en-US" dirty="0" smtClean="0"/>
              <a:t> </a:t>
            </a:r>
            <a:r>
              <a:rPr lang="en-US" dirty="0">
                <a:solidFill>
                  <a:srgbClr val="92D050"/>
                </a:solidFill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sz="2800" dirty="0" smtClean="0">
                <a:sym typeface="Wingdings" pitchFamily="2" charset="2"/>
              </a:rPr>
              <a:t>Ask + give</a:t>
            </a:r>
          </a:p>
          <a:p>
            <a:pPr marL="514350" indent="-457200">
              <a:spcBef>
                <a:spcPts val="1800"/>
              </a:spcBef>
            </a:pPr>
            <a:r>
              <a:rPr lang="en-US" b="1" dirty="0" smtClean="0"/>
              <a:t>Endorsements </a:t>
            </a:r>
            <a:r>
              <a:rPr lang="en-US" dirty="0">
                <a:solidFill>
                  <a:srgbClr val="92D050"/>
                </a:solidFill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sz="2800" dirty="0" smtClean="0">
                <a:sym typeface="Wingdings" pitchFamily="2" charset="2"/>
              </a:rPr>
              <a:t>High-Five your network</a:t>
            </a:r>
          </a:p>
          <a:p>
            <a:pPr marL="514350" indent="-457200">
              <a:spcBef>
                <a:spcPts val="1800"/>
              </a:spcBef>
            </a:pPr>
            <a:r>
              <a:rPr lang="en-US" b="1" dirty="0">
                <a:sym typeface="Wingdings" pitchFamily="2" charset="2"/>
              </a:rPr>
              <a:t>Updates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sz="2800" dirty="0">
                <a:solidFill>
                  <a:srgbClr val="92D050"/>
                </a:solidFill>
                <a:sym typeface="Wingdings" pitchFamily="2" charset="2"/>
              </a:rPr>
              <a:t></a:t>
            </a:r>
            <a:r>
              <a:rPr lang="en-US" sz="2800" dirty="0">
                <a:sym typeface="Wingdings" pitchFamily="2" charset="2"/>
              </a:rPr>
              <a:t> Share articles, news, activities</a:t>
            </a:r>
          </a:p>
          <a:p>
            <a:pPr marL="514350" indent="-457200">
              <a:spcBef>
                <a:spcPts val="1800"/>
              </a:spcBef>
            </a:pPr>
            <a:endParaRPr lang="en-US" sz="28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9141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It Down…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23</a:t>
            </a:fld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42950"/>
            <a:ext cx="7239000" cy="520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19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It Down…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24</a:t>
            </a:fld>
            <a:endParaRPr lang="en-C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00113"/>
            <a:ext cx="6917146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It Down…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25</a:t>
            </a:fld>
            <a:endParaRPr lang="en-C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00113"/>
            <a:ext cx="6917146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47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It Down…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26</a:t>
            </a:fld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90613"/>
            <a:ext cx="7467600" cy="467677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0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It Down…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27</a:t>
            </a:fld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4676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1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It Down…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28</a:t>
            </a:fld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81075"/>
            <a:ext cx="74676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98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It Down…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29</a:t>
            </a:fld>
            <a:endParaRPr lang="en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95375"/>
            <a:ext cx="74676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50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tht.org.uk/~/media/2C010D9DFAB349798C31A4D706E010CD.as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662517"/>
            <a:ext cx="9677400" cy="537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on LinkedIn? </a:t>
            </a:r>
            <a:br>
              <a:rPr lang="en-US" dirty="0" smtClean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798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Your Best Foot Forward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219200"/>
            <a:ext cx="8208912" cy="4586064"/>
          </a:xfrm>
        </p:spPr>
        <p:txBody>
          <a:bodyPr/>
          <a:lstStyle/>
          <a:p>
            <a:r>
              <a:rPr lang="en-US" dirty="0" smtClean="0"/>
              <a:t>Keep your profile up-to-date</a:t>
            </a:r>
          </a:p>
          <a:p>
            <a:r>
              <a:rPr lang="en-US" dirty="0" smtClean="0"/>
              <a:t>Treat it like your professional website</a:t>
            </a:r>
            <a:r>
              <a:rPr lang="en-CA" dirty="0"/>
              <a:t> </a:t>
            </a:r>
            <a:r>
              <a:rPr lang="en-CA" dirty="0" smtClean="0"/>
              <a:t>(Google will!!)</a:t>
            </a:r>
          </a:p>
          <a:p>
            <a:r>
              <a:rPr lang="en-US" dirty="0" smtClean="0"/>
              <a:t>Remember it’s more than a resume </a:t>
            </a:r>
            <a:br>
              <a:rPr lang="en-US" dirty="0" smtClean="0"/>
            </a:br>
            <a:r>
              <a:rPr lang="en-US" dirty="0" smtClean="0"/>
              <a:t>(but a resume nonetheless)</a:t>
            </a:r>
          </a:p>
          <a:p>
            <a:r>
              <a:rPr lang="en-US" dirty="0" smtClean="0"/>
              <a:t>Your chance to sell yourself and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30</a:t>
            </a:fld>
            <a:endParaRPr lang="en-CA" dirty="0"/>
          </a:p>
        </p:txBody>
      </p:sp>
      <p:pic>
        <p:nvPicPr>
          <p:cNvPr id="12290" name="Picture 2" descr="https://community.focusonthefamily.com/resized-image.ashx/__size/550x0/__key/communityserver-blogs-components-weblogfiles/00-00-00-00-02/4212.best_2D00_foot_2D00_forwa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-34976"/>
            <a:ext cx="2867025" cy="184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0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 your network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9975" y="6537325"/>
            <a:ext cx="454025" cy="212725"/>
          </a:xfrm>
        </p:spPr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31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175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 your Network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066800"/>
            <a:ext cx="8208912" cy="4738464"/>
          </a:xfrm>
        </p:spPr>
        <p:txBody>
          <a:bodyPr/>
          <a:lstStyle/>
          <a:p>
            <a:r>
              <a:rPr lang="en-US" b="1" dirty="0" smtClean="0"/>
              <a:t>Find your connections </a:t>
            </a:r>
            <a:r>
              <a:rPr lang="en-US" dirty="0">
                <a:solidFill>
                  <a:srgbClr val="92D050"/>
                </a:solidFill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Past/present colleagues, suppliers, partners</a:t>
            </a:r>
          </a:p>
          <a:p>
            <a:r>
              <a:rPr lang="en-US" b="1" dirty="0" smtClean="0">
                <a:sym typeface="Wingdings" pitchFamily="2" charset="2"/>
              </a:rPr>
              <a:t>Friends/acquaintances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olidFill>
                  <a:srgbClr val="92D050"/>
                </a:solidFill>
                <a:sym typeface="Wingdings" pitchFamily="2" charset="2"/>
              </a:rPr>
              <a:t> </a:t>
            </a:r>
            <a:r>
              <a:rPr lang="en-US" dirty="0">
                <a:sym typeface="Wingdings" pitchFamily="2" charset="2"/>
              </a:rPr>
              <a:t>C</a:t>
            </a:r>
            <a:r>
              <a:rPr lang="en-US" dirty="0" smtClean="0">
                <a:sym typeface="Wingdings" pitchFamily="2" charset="2"/>
              </a:rPr>
              <a:t>an you vouch for them?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32</a:t>
            </a:fld>
            <a:endParaRPr lang="en-CA" dirty="0"/>
          </a:p>
        </p:txBody>
      </p:sp>
      <p:pic>
        <p:nvPicPr>
          <p:cNvPr id="5124" name="Picture 4" descr="https://mexicoinstitute.files.wordpress.com/2013/08/people-networ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9" b="4505"/>
          <a:stretch/>
        </p:blipFill>
        <p:spPr bwMode="auto">
          <a:xfrm>
            <a:off x="1295400" y="3391816"/>
            <a:ext cx="6629400" cy="260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03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 Your Network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33</a:t>
            </a:fld>
            <a:endParaRPr lang="en-C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0" t="9443" r="45027" b="23733"/>
          <a:stretch/>
        </p:blipFill>
        <p:spPr bwMode="auto">
          <a:xfrm>
            <a:off x="4142924" y="809468"/>
            <a:ext cx="4646872" cy="490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5" y="1066800"/>
            <a:ext cx="3675379" cy="4738464"/>
          </a:xfrm>
        </p:spPr>
        <p:txBody>
          <a:bodyPr/>
          <a:lstStyle/>
          <a:p>
            <a:r>
              <a:rPr lang="en-US" dirty="0" smtClean="0"/>
              <a:t>Personalize the Connection Invitation</a:t>
            </a:r>
          </a:p>
          <a:p>
            <a:pPr lvl="1"/>
            <a:r>
              <a:rPr lang="en-US" sz="2400" dirty="0" smtClean="0"/>
              <a:t>“Great to meet you today”</a:t>
            </a:r>
          </a:p>
          <a:p>
            <a:pPr lvl="1"/>
            <a:r>
              <a:rPr lang="en-US" sz="2400" dirty="0" smtClean="0"/>
              <a:t>“Hope you’re doing well”</a:t>
            </a:r>
          </a:p>
          <a:p>
            <a:pPr lvl="1"/>
            <a:r>
              <a:rPr lang="en-US" sz="2400" dirty="0" smtClean="0"/>
              <a:t>“So glad we ran into each other again”</a:t>
            </a:r>
          </a:p>
          <a:p>
            <a:pPr lvl="1"/>
            <a:r>
              <a:rPr lang="en-US" sz="2400" dirty="0" smtClean="0"/>
              <a:t>“Remember me?”</a:t>
            </a:r>
            <a:endParaRPr lang="en-CA" sz="2400" dirty="0"/>
          </a:p>
        </p:txBody>
      </p:sp>
      <p:sp>
        <p:nvSpPr>
          <p:cNvPr id="5" name="Rectangle 4"/>
          <p:cNvSpPr/>
          <p:nvPr/>
        </p:nvSpPr>
        <p:spPr>
          <a:xfrm>
            <a:off x="4648200" y="4038600"/>
            <a:ext cx="33528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525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 Your Network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34</a:t>
            </a:fld>
            <a:endParaRPr lang="en-C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6" t="9616" r="28197" b="16591"/>
          <a:stretch/>
        </p:blipFill>
        <p:spPr bwMode="auto">
          <a:xfrm>
            <a:off x="3269538" y="1106774"/>
            <a:ext cx="5722062" cy="46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5" y="1066800"/>
            <a:ext cx="2669834" cy="4738464"/>
          </a:xfrm>
        </p:spPr>
        <p:txBody>
          <a:bodyPr/>
          <a:lstStyle/>
          <a:p>
            <a:r>
              <a:rPr lang="en-US" dirty="0" smtClean="0"/>
              <a:t>Explore “People you May Know” screen after connection requests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133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thecollaboratory.wdfiles.com/local--files/2012-sociology/Social%20groups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 your Network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066800"/>
            <a:ext cx="8208912" cy="4738464"/>
          </a:xfrm>
        </p:spPr>
        <p:txBody>
          <a:bodyPr/>
          <a:lstStyle/>
          <a:p>
            <a:r>
              <a:rPr lang="en-US" b="1" dirty="0" smtClean="0"/>
              <a:t>Join Groups </a:t>
            </a:r>
            <a:r>
              <a:rPr lang="en-US" dirty="0" smtClean="0">
                <a:solidFill>
                  <a:srgbClr val="92D050"/>
                </a:solidFill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Professional and personal interests, closed/open groups</a:t>
            </a:r>
          </a:p>
          <a:p>
            <a:r>
              <a:rPr lang="en-US" b="1" dirty="0" smtClean="0">
                <a:sym typeface="Wingdings" pitchFamily="2" charset="2"/>
              </a:rPr>
              <a:t>Share updates and Engage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olidFill>
                  <a:srgbClr val="92D050"/>
                </a:solidFill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Establish your knowledge, comment on others’ posts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35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800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Considerations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143000"/>
            <a:ext cx="8208912" cy="4662264"/>
          </a:xfrm>
        </p:spPr>
        <p:txBody>
          <a:bodyPr/>
          <a:lstStyle/>
          <a:p>
            <a:r>
              <a:rPr lang="en-US" dirty="0" smtClean="0"/>
              <a:t>Who will you connect with?</a:t>
            </a:r>
          </a:p>
          <a:p>
            <a:r>
              <a:rPr lang="en-US" dirty="0" smtClean="0"/>
              <a:t>Which groups will you display </a:t>
            </a:r>
            <a:br>
              <a:rPr lang="en-US" dirty="0" smtClean="0"/>
            </a:br>
            <a:r>
              <a:rPr lang="en-US" dirty="0" smtClean="0"/>
              <a:t>on your profile?</a:t>
            </a:r>
          </a:p>
          <a:p>
            <a:r>
              <a:rPr lang="en-US" dirty="0" smtClean="0"/>
              <a:t>Who will you recommend?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36</a:t>
            </a:fld>
            <a:endParaRPr lang="en-CA" dirty="0"/>
          </a:p>
        </p:txBody>
      </p:sp>
      <p:pic>
        <p:nvPicPr>
          <p:cNvPr id="15362" name="Picture 2" descr="http://assets.kingletas.com/wp-content/uploads/2013/04/Question-Peo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266" y="2776396"/>
            <a:ext cx="3484934" cy="324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8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Wrapping up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81480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5678"/>
            <a:ext cx="8208912" cy="723002"/>
          </a:xfrm>
        </p:spPr>
        <p:txBody>
          <a:bodyPr/>
          <a:lstStyle/>
          <a:p>
            <a:r>
              <a:rPr lang="en-US" sz="3200" dirty="0" smtClean="0"/>
              <a:t>Resources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38</a:t>
            </a:fld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5" y="868680"/>
            <a:ext cx="8208912" cy="4936584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>
                <a:hlinkClick r:id="rId3"/>
              </a:rPr>
              <a:t>AC Social Media Hub</a:t>
            </a:r>
            <a:r>
              <a:rPr lang="en-US" sz="2600" dirty="0" smtClean="0"/>
              <a:t>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smtClean="0">
                <a:hlinkClick r:id="rId4"/>
              </a:rPr>
              <a:t>About LinkedIn &amp; Glossary</a:t>
            </a:r>
            <a:endParaRPr lang="en-US" sz="2400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smtClean="0">
                <a:hlinkClick r:id="rId5"/>
              </a:rPr>
              <a:t>LinkedIn Products</a:t>
            </a:r>
            <a:endParaRPr lang="en-US" sz="2400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smtClean="0">
                <a:hlinkClick r:id="rId6"/>
              </a:rPr>
              <a:t>LinkedIn Stats</a:t>
            </a:r>
            <a:endParaRPr lang="en-US" sz="2400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smtClean="0">
                <a:hlinkClick r:id="rId7"/>
              </a:rPr>
              <a:t>Why Use LinkedIn?</a:t>
            </a:r>
            <a:endParaRPr lang="en-US" sz="2400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smtClean="0">
                <a:hlinkClick r:id="rId8"/>
              </a:rPr>
              <a:t>LinkedIn in </a:t>
            </a:r>
            <a:r>
              <a:rPr lang="en-US" sz="2400" dirty="0" err="1" smtClean="0">
                <a:hlinkClick r:id="rId8"/>
              </a:rPr>
              <a:t>HigherEd</a:t>
            </a:r>
            <a:endParaRPr lang="en-US" sz="2400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smtClean="0">
                <a:hlinkClick r:id="rId9"/>
              </a:rPr>
              <a:t>Tips &amp; Best Practices</a:t>
            </a:r>
            <a:endParaRPr lang="en-US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>
                <a:hlinkClick r:id="rId10"/>
              </a:rPr>
              <a:t>8 Secrets to Building a Stunning LinkedIn Profile</a:t>
            </a:r>
            <a:endParaRPr lang="en-US" sz="26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>
                <a:hlinkClick r:id="rId11"/>
              </a:rPr>
              <a:t>Getting Started with LinkedIn Groups for Teachers</a:t>
            </a:r>
            <a:endParaRPr lang="en-US" sz="2600" dirty="0" smtClean="0"/>
          </a:p>
          <a:p>
            <a:pPr marL="857250" lvl="1" indent="-457200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30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tht.org.uk/~/media/2C010D9DFAB349798C31A4D706E010CD.as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662517"/>
            <a:ext cx="9677400" cy="537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you visited Algonquin’s Company Page?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373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 What We Can Do Together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455738"/>
            <a:ext cx="8208912" cy="754062"/>
          </a:xfrm>
        </p:spPr>
        <p:txBody>
          <a:bodyPr/>
          <a:lstStyle/>
          <a:p>
            <a:r>
              <a:rPr lang="en-CA" dirty="0">
                <a:hlinkClick r:id="rId2"/>
              </a:rPr>
              <a:t>http://</a:t>
            </a:r>
            <a:r>
              <a:rPr lang="en-CA" dirty="0" smtClean="0">
                <a:hlinkClick r:id="rId2"/>
              </a:rPr>
              <a:t>youtu.be/3p9TqRA8APA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5</a:t>
            </a:fld>
            <a:endParaRPr lang="en-CA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2" t="15639" r="42295" b="39498"/>
          <a:stretch/>
        </p:blipFill>
        <p:spPr bwMode="auto">
          <a:xfrm>
            <a:off x="1524000" y="2209800"/>
            <a:ext cx="6056027" cy="384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72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r>
              <a:rPr lang="en-US" dirty="0" err="1" smtClean="0"/>
              <a:t>linkedin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9975" y="6537325"/>
            <a:ext cx="454025" cy="212725"/>
          </a:xfrm>
        </p:spPr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16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LinkedIn?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7</a:t>
            </a:fld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3" t="18710" r="25137" b="4874"/>
          <a:stretch/>
        </p:blipFill>
        <p:spPr bwMode="auto">
          <a:xfrm rot="295642">
            <a:off x="4641231" y="401014"/>
            <a:ext cx="5741816" cy="5407701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1" t="18044" r="43224" b="8164"/>
          <a:stretch/>
        </p:blipFill>
        <p:spPr bwMode="auto">
          <a:xfrm rot="21391248">
            <a:off x="628987" y="956999"/>
            <a:ext cx="4107306" cy="6325849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2" t="21251" r="16666" b="7697"/>
          <a:stretch/>
        </p:blipFill>
        <p:spPr bwMode="auto">
          <a:xfrm rot="21226931">
            <a:off x="464274" y="4468948"/>
            <a:ext cx="6781801" cy="445897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168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LinkedIn?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network for professionals</a:t>
            </a:r>
          </a:p>
          <a:p>
            <a:r>
              <a:rPr lang="en-US" dirty="0" smtClean="0"/>
              <a:t>Not just for job seekers!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4A53-8EAA-4377-8F75-9D5B078C0244}" type="slidenum">
              <a:rPr lang="en-CA" smtClean="0"/>
              <a:pPr/>
              <a:t>8</a:t>
            </a:fld>
            <a:endParaRPr lang="en-CA" dirty="0"/>
          </a:p>
        </p:txBody>
      </p:sp>
      <p:pic>
        <p:nvPicPr>
          <p:cNvPr id="1026" name="Picture 2" descr="http://www3.algonquincollege.com/business/files/2013/08/linkedin-te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71824"/>
            <a:ext cx="665797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86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eantailorlawyer.files.wordpress.com/2013/07/linkedin_slide2_copy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67000"/>
            <a:ext cx="2986952" cy="298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LinkedIn Matter?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Strengthens and extends your network of trusted contacts</a:t>
            </a:r>
          </a:p>
          <a:p>
            <a:r>
              <a:rPr lang="en-US" dirty="0" smtClean="0"/>
              <a:t>You control your profile, it’s </a:t>
            </a:r>
            <a:br>
              <a:rPr lang="en-US" dirty="0" smtClean="0"/>
            </a:br>
            <a:r>
              <a:rPr lang="en-US" dirty="0" smtClean="0"/>
              <a:t>part of your digital footprint</a:t>
            </a:r>
          </a:p>
          <a:p>
            <a:r>
              <a:rPr lang="en-US" dirty="0" smtClean="0"/>
              <a:t>Knowledge sharing + </a:t>
            </a:r>
            <a:br>
              <a:rPr lang="en-US" dirty="0" smtClean="0"/>
            </a:br>
            <a:r>
              <a:rPr lang="en-US" dirty="0" smtClean="0"/>
              <a:t>thought leader positioning</a:t>
            </a:r>
          </a:p>
          <a:p>
            <a:r>
              <a:rPr lang="en-US" dirty="0" smtClean="0"/>
              <a:t>Professional affiliations</a:t>
            </a:r>
          </a:p>
          <a:p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494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3 02 27 -- Social Media -- Ancillary">
  <a:themeElements>
    <a:clrScheme name="Algonquin College">
      <a:dk1>
        <a:sysClr val="windowText" lastClr="000000"/>
      </a:dk1>
      <a:lt1>
        <a:sysClr val="window" lastClr="FFFFFF"/>
      </a:lt1>
      <a:dk2>
        <a:srgbClr val="00673E"/>
      </a:dk2>
      <a:lt2>
        <a:srgbClr val="A0C93C"/>
      </a:lt2>
      <a:accent1>
        <a:srgbClr val="00675A"/>
      </a:accent1>
      <a:accent2>
        <a:srgbClr val="009AA6"/>
      </a:accent2>
      <a:accent3>
        <a:srgbClr val="007096"/>
      </a:accent3>
      <a:accent4>
        <a:srgbClr val="EAAB00"/>
      </a:accent4>
      <a:accent5>
        <a:srgbClr val="63666A"/>
      </a:accent5>
      <a:accent6>
        <a:srgbClr val="63666A"/>
      </a:accent6>
      <a:hlink>
        <a:srgbClr val="009AA6"/>
      </a:hlink>
      <a:folHlink>
        <a:srgbClr val="63666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 02 27 -- Social Media -- Ancillary</Template>
  <TotalTime>4748</TotalTime>
  <Words>653</Words>
  <Application>Microsoft Office PowerPoint</Application>
  <PresentationFormat>On-screen Show (4:3)</PresentationFormat>
  <Paragraphs>185</Paragraphs>
  <Slides>38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2013 02 27 -- Social Media -- Ancillary</vt:lpstr>
      <vt:lpstr>Putting your best foot forward on linkedin</vt:lpstr>
      <vt:lpstr>Agenda</vt:lpstr>
      <vt:lpstr>Who’s on LinkedIn?  </vt:lpstr>
      <vt:lpstr>Have you visited Algonquin’s Company Page?</vt:lpstr>
      <vt:lpstr>Imagine What We Can Do Together</vt:lpstr>
      <vt:lpstr>About linkedin</vt:lpstr>
      <vt:lpstr>What is LinkedIn?</vt:lpstr>
      <vt:lpstr>What is LinkedIn?</vt:lpstr>
      <vt:lpstr>Why Does LinkedIn Matter?</vt:lpstr>
      <vt:lpstr>Digging Deeper — Who + Why?</vt:lpstr>
      <vt:lpstr>LinkedIn Stats</vt:lpstr>
      <vt:lpstr>LinkedIn Stats</vt:lpstr>
      <vt:lpstr>LinkedIn Stats</vt:lpstr>
      <vt:lpstr>PowerPoint Presentation</vt:lpstr>
      <vt:lpstr>algonquin + linkedin</vt:lpstr>
      <vt:lpstr>How AC Uses LinkedIn — Company Page</vt:lpstr>
      <vt:lpstr>How AC Uses LinkedIn — Careers</vt:lpstr>
      <vt:lpstr>How AC Uses LinkedIn — University Page</vt:lpstr>
      <vt:lpstr>Follow and Share Algonquin</vt:lpstr>
      <vt:lpstr>Build a great profile</vt:lpstr>
      <vt:lpstr>Your Profile: The Basics</vt:lpstr>
      <vt:lpstr>Your Profile: The Next Level</vt:lpstr>
      <vt:lpstr>Breaking It Down…</vt:lpstr>
      <vt:lpstr>Breaking It Down…</vt:lpstr>
      <vt:lpstr>Breaking It Down…</vt:lpstr>
      <vt:lpstr>Breaking It Down…</vt:lpstr>
      <vt:lpstr>Breaking It Down…</vt:lpstr>
      <vt:lpstr>Breaking It Down…</vt:lpstr>
      <vt:lpstr>Breaking It Down…</vt:lpstr>
      <vt:lpstr>Put Your Best Foot Forward</vt:lpstr>
      <vt:lpstr>Expand your network</vt:lpstr>
      <vt:lpstr>Expand your Network</vt:lpstr>
      <vt:lpstr>Expand Your Network</vt:lpstr>
      <vt:lpstr>Expand Your Network</vt:lpstr>
      <vt:lpstr>Expand your Network</vt:lpstr>
      <vt:lpstr>Personal Considerations</vt:lpstr>
      <vt:lpstr>Wrapping up</vt:lpstr>
      <vt:lpstr>Resources</vt:lpstr>
    </vt:vector>
  </TitlesOfParts>
  <Company>Algonquin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MEDIA: ANCILLARY</dc:title>
  <dc:creator>Administrator</dc:creator>
  <cp:lastModifiedBy>Liz Babiak</cp:lastModifiedBy>
  <cp:revision>94</cp:revision>
  <cp:lastPrinted>2012-12-04T14:49:33Z</cp:lastPrinted>
  <dcterms:created xsi:type="dcterms:W3CDTF">2013-02-25T13:47:01Z</dcterms:created>
  <dcterms:modified xsi:type="dcterms:W3CDTF">2014-05-05T17:54:13Z</dcterms:modified>
</cp:coreProperties>
</file>