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59" r:id="rId3"/>
    <p:sldId id="260" r:id="rId4"/>
    <p:sldId id="261" r:id="rId5"/>
    <p:sldId id="265" r:id="rId6"/>
    <p:sldId id="263" r:id="rId7"/>
    <p:sldId id="267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51A93A"/>
    <a:srgbClr val="004C2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MasterView">
  <p:normalViewPr>
    <p:restoredLeft sz="37561" autoAdjust="0"/>
    <p:restoredTop sz="97401" autoAdjust="0"/>
  </p:normalViewPr>
  <p:slideViewPr>
    <p:cSldViewPr>
      <p:cViewPr>
        <p:scale>
          <a:sx n="50" d="100"/>
          <a:sy n="50" d="100"/>
        </p:scale>
        <p:origin x="-1888" y="-14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D769-7D3C-4820-B807-E7B0E93334BD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3B24B-D722-48A0-8A31-0A60AFE39B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4DAE1C-E630-4403-998C-527BA3B6192A}" type="datetimeFigureOut">
              <a:rPr lang="en-US"/>
              <a:pPr/>
              <a:t>4/1/11</a:t>
            </a:fld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18C429-8DDC-4936-BFCA-8427DCB0E3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5943600"/>
            <a:ext cx="9144000" cy="152400"/>
          </a:xfrm>
          <a:prstGeom prst="rect">
            <a:avLst/>
          </a:prstGeom>
          <a:solidFill>
            <a:srgbClr val="004C2D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rgbClr val="51A93A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000" b="1" dirty="0">
                <a:solidFill>
                  <a:srgbClr val="004C2D"/>
                </a:solidFill>
                <a:latin typeface="aral" charset="0"/>
              </a:rPr>
              <a:t>        </a:t>
            </a:r>
            <a:r>
              <a:rPr lang="en-US" sz="2000" b="1" dirty="0" smtClean="0">
                <a:solidFill>
                  <a:srgbClr val="004C2D"/>
                </a:solidFill>
                <a:latin typeface="aral" charset="0"/>
              </a:rPr>
              <a:t>Caring.     Learning.     Integrity.     Respect.</a:t>
            </a:r>
            <a:endParaRPr lang="en-US" b="1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" name="Picture 12" descr="logo.gif                                                       00FB1292Macintosh HD                   BD80BF5B: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705600" y="6248400"/>
            <a:ext cx="1946275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Succession/Leadership Development Plan Goals: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Create a leadership candidate pool;</a:t>
            </a:r>
          </a:p>
          <a:p>
            <a:pPr eaLnBrk="1" hangingPunct="1"/>
            <a:r>
              <a:rPr lang="en-US" dirty="0" smtClean="0"/>
              <a:t>Build the leadership capabilities of  internal employees and future leaders through a comprehensive Leadership Development Program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Communications 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3352800"/>
          </a:xfrm>
        </p:spPr>
        <p:txBody>
          <a:bodyPr/>
          <a:lstStyle/>
          <a:p>
            <a:r>
              <a:rPr lang="en-US" sz="2800" dirty="0" smtClean="0"/>
              <a:t>Support  Algonquin College’s position as “</a:t>
            </a:r>
            <a:r>
              <a:rPr lang="en-US" sz="2800" i="1" dirty="0" smtClean="0"/>
              <a:t>the employer of choice</a:t>
            </a:r>
            <a:r>
              <a:rPr lang="en-US" sz="2800" dirty="0" smtClean="0"/>
              <a:t>” by demonstrating its commitment to the growth and success of its employees through succession planning and leadership development;</a:t>
            </a:r>
          </a:p>
          <a:p>
            <a:r>
              <a:rPr lang="en-US" sz="2800" dirty="0" smtClean="0"/>
              <a:t>Position the Succession Planning/Leadership Development Program as an opportunity for those who aspire to a leadership role;</a:t>
            </a:r>
          </a:p>
          <a:p>
            <a:r>
              <a:rPr lang="en-US" sz="2800" dirty="0" smtClean="0"/>
              <a:t>Encourage those interested to self identify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Target Audience: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All Algonquin College employees</a:t>
            </a:r>
          </a:p>
          <a:p>
            <a:pPr marL="914400" lvl="1" indent="-514350"/>
            <a:r>
              <a:rPr lang="en-US" dirty="0" smtClean="0"/>
              <a:t>Phase One (Sept 13</a:t>
            </a:r>
            <a:r>
              <a:rPr lang="en-US" baseline="30000" dirty="0" smtClean="0"/>
              <a:t>th</a:t>
            </a:r>
            <a:r>
              <a:rPr lang="en-US" dirty="0" smtClean="0"/>
              <a:t> – 30</a:t>
            </a:r>
            <a:r>
              <a:rPr lang="en-US" baseline="30000" dirty="0" smtClean="0"/>
              <a:t>th</a:t>
            </a:r>
            <a:r>
              <a:rPr lang="en-US" dirty="0" smtClean="0"/>
              <a:t> ): Administrative Staff in Supervisory positions</a:t>
            </a:r>
          </a:p>
          <a:p>
            <a:pPr marL="914400" lvl="1" indent="-514350"/>
            <a:r>
              <a:rPr lang="en-US" dirty="0" smtClean="0"/>
              <a:t>Phase Two (17</a:t>
            </a:r>
            <a:r>
              <a:rPr lang="en-US" baseline="30000" dirty="0" smtClean="0"/>
              <a:t>th</a:t>
            </a:r>
            <a:r>
              <a:rPr lang="en-US" dirty="0" smtClean="0"/>
              <a:t> – 31</a:t>
            </a:r>
            <a:r>
              <a:rPr lang="en-US" baseline="30000" dirty="0" smtClean="0"/>
              <a:t>st</a:t>
            </a:r>
            <a:r>
              <a:rPr lang="en-US" dirty="0" smtClean="0"/>
              <a:t> ): All Staff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 smtClean="0"/>
              <a:t>Phase One: Supervisor Communications Plan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33528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Phase One: September</a:t>
            </a:r>
          </a:p>
          <a:p>
            <a:pPr lvl="1"/>
            <a:r>
              <a:rPr lang="en-US" sz="2400" dirty="0" smtClean="0"/>
              <a:t>Launch HR and Succession Planning Web sites:</a:t>
            </a:r>
          </a:p>
          <a:p>
            <a:pPr lvl="3"/>
            <a:r>
              <a:rPr lang="en-US" sz="2400" dirty="0" smtClean="0"/>
              <a:t>Positions both the College and the succession planning initiative;</a:t>
            </a:r>
          </a:p>
          <a:p>
            <a:pPr lvl="3"/>
            <a:r>
              <a:rPr lang="en-US" sz="2400" dirty="0" smtClean="0"/>
              <a:t>Explains the process, the Leadership Requirements Model, Self-assessment Tool;</a:t>
            </a:r>
          </a:p>
          <a:p>
            <a:pPr lvl="3"/>
            <a:r>
              <a:rPr lang="en-US" sz="2400" dirty="0" smtClean="0"/>
              <a:t>Answers any potential questions about the program or the process;</a:t>
            </a:r>
          </a:p>
          <a:p>
            <a:pPr lvl="3"/>
            <a:r>
              <a:rPr lang="en-US" sz="2400" dirty="0" smtClean="0"/>
              <a:t>Contains a confidential, automated self- assessment tool and expression of interest form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 smtClean="0"/>
              <a:t>Phase One: Supervisor Communications Plan</a:t>
            </a:r>
            <a:endParaRPr lang="en-US" sz="3200" dirty="0"/>
          </a:p>
        </p:txBody>
      </p:sp>
      <p:pic>
        <p:nvPicPr>
          <p:cNvPr id="4" name="Content Placeholder 3" descr="Succession IA v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1447800"/>
            <a:ext cx="7696200" cy="4572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 smtClean="0"/>
              <a:t>Phase One: Supervisor Communications Plan</a:t>
            </a:r>
            <a:endParaRPr lang="en-US"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772400" cy="3352800"/>
          </a:xfrm>
        </p:spPr>
        <p:txBody>
          <a:bodyPr/>
          <a:lstStyle/>
          <a:p>
            <a:pPr lvl="1"/>
            <a:r>
              <a:rPr lang="en-US" sz="2400" dirty="0" smtClean="0"/>
              <a:t>Announce initiative on GMA and My Algonquin</a:t>
            </a:r>
          </a:p>
          <a:p>
            <a:pPr lvl="1"/>
            <a:r>
              <a:rPr lang="en-US" sz="2400" dirty="0" smtClean="0"/>
              <a:t>Launch Email series to All Staff</a:t>
            </a:r>
          </a:p>
          <a:p>
            <a:pPr lvl="2"/>
            <a:r>
              <a:rPr lang="en-US" dirty="0" smtClean="0"/>
              <a:t>Position the succession planning initiative</a:t>
            </a:r>
          </a:p>
          <a:p>
            <a:pPr lvl="2"/>
            <a:r>
              <a:rPr lang="en-US" dirty="0" smtClean="0"/>
              <a:t>Explain the two phase approach</a:t>
            </a:r>
          </a:p>
          <a:p>
            <a:pPr lvl="1"/>
            <a:r>
              <a:rPr lang="en-US" sz="2400" dirty="0" smtClean="0"/>
              <a:t>Launch Email series to Administrative Staff in Supervisory positions</a:t>
            </a:r>
          </a:p>
          <a:p>
            <a:pPr lvl="2"/>
            <a:r>
              <a:rPr lang="en-US" dirty="0" smtClean="0"/>
              <a:t>Encourage those who aspire to a leadership role to self identify by driving to the site to register</a:t>
            </a:r>
          </a:p>
          <a:p>
            <a:pPr lvl="1"/>
            <a:r>
              <a:rPr lang="en-US" sz="2400" dirty="0" smtClean="0"/>
              <a:t>Host a lunch n’ learn “What to Expect”, session for those who are interested and want to learn more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Phase Two: All Staff Communications Plan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33528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Phase Two: January</a:t>
            </a:r>
            <a:endParaRPr lang="en-US" sz="2800" dirty="0" smtClean="0"/>
          </a:p>
          <a:p>
            <a:pPr marL="342900" lvl="1" indent="-342900">
              <a:buFontTx/>
              <a:buChar char="-"/>
            </a:pPr>
            <a:r>
              <a:rPr lang="en-US" sz="2000" dirty="0" smtClean="0"/>
              <a:t>Announce via GMA and </a:t>
            </a:r>
            <a:r>
              <a:rPr lang="en-US" sz="2000" dirty="0" err="1" smtClean="0"/>
              <a:t>MyAlgonquin</a:t>
            </a:r>
            <a:endParaRPr lang="en-US" sz="2000" dirty="0" smtClean="0"/>
          </a:p>
          <a:p>
            <a:pPr marL="742950" lvl="2" indent="-342900">
              <a:buFontTx/>
              <a:buChar char="-"/>
            </a:pPr>
            <a:r>
              <a:rPr lang="en-US" sz="2000" dirty="0" smtClean="0"/>
              <a:t>Feature testimonials/stories from Phase One on </a:t>
            </a:r>
            <a:r>
              <a:rPr lang="en-US" sz="2000" dirty="0" err="1" smtClean="0"/>
              <a:t>MyAlgonquin</a:t>
            </a:r>
            <a:endParaRPr lang="en-US" sz="2000" dirty="0" smtClean="0"/>
          </a:p>
          <a:p>
            <a:pPr marL="342900" lvl="1" indent="-342900">
              <a:buFontTx/>
              <a:buChar char="-"/>
            </a:pPr>
            <a:r>
              <a:rPr lang="en-US" sz="2000" dirty="0" smtClean="0"/>
              <a:t>Launch Email series to All Staff </a:t>
            </a:r>
          </a:p>
          <a:p>
            <a:pPr marL="742950" lvl="2" indent="-342900">
              <a:buFontTx/>
              <a:buChar char="-"/>
            </a:pPr>
            <a:r>
              <a:rPr lang="en-US" sz="2000" dirty="0" smtClean="0"/>
              <a:t>Encourage those who aspire to leadership development to self identify and drive to site to register</a:t>
            </a:r>
          </a:p>
          <a:p>
            <a:pPr>
              <a:buFontTx/>
              <a:buChar char="-"/>
            </a:pPr>
            <a:r>
              <a:rPr lang="en-US" sz="2000" dirty="0" smtClean="0"/>
              <a:t>Launch common area posters </a:t>
            </a:r>
          </a:p>
          <a:p>
            <a:pPr>
              <a:buFontTx/>
              <a:buChar char="-"/>
            </a:pPr>
            <a:r>
              <a:rPr lang="en-US" sz="2000" dirty="0" smtClean="0"/>
              <a:t>Host Lunch n’ Learn </a:t>
            </a:r>
          </a:p>
          <a:p>
            <a:pPr lvl="1">
              <a:buFontTx/>
              <a:buChar char="-"/>
            </a:pPr>
            <a:r>
              <a:rPr lang="en-US" sz="2000" dirty="0" smtClean="0"/>
              <a:t> Info session to educate on the Succession Planning/Leadership Development program,  leadership model, self assessment tool and conduct  Q&amp;A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33528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Measure of Success:</a:t>
            </a:r>
          </a:p>
          <a:p>
            <a:pPr lvl="1"/>
            <a:r>
              <a:rPr lang="en-US" sz="2400" dirty="0" smtClean="0"/>
              <a:t>X # participants in Phase One and X # participants in Phase Two</a:t>
            </a:r>
          </a:p>
          <a:p>
            <a:pPr lvl="1"/>
            <a:r>
              <a:rPr lang="en-US" sz="2400" dirty="0" smtClean="0"/>
              <a:t>Post campaign survey to probe for:</a:t>
            </a:r>
          </a:p>
          <a:p>
            <a:pPr lvl="2"/>
            <a:r>
              <a:rPr lang="en-US" dirty="0" smtClean="0"/>
              <a:t>Positive positioning of Algonquin College as an employer committed to the growth and success of its employees </a:t>
            </a:r>
          </a:p>
          <a:p>
            <a:pPr lvl="2"/>
            <a:r>
              <a:rPr lang="en-US" dirty="0" smtClean="0"/>
              <a:t>Understanding of Algonquin College’s Succession/Leadership Development program, what it is, the process and the commitment required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4C2D"/>
      </a:dk2>
      <a:lt2>
        <a:srgbClr val="808080"/>
      </a:lt2>
      <a:accent1>
        <a:srgbClr val="52A93A"/>
      </a:accent1>
      <a:accent2>
        <a:srgbClr val="FFFF00"/>
      </a:accent2>
      <a:accent3>
        <a:srgbClr val="FFFFFF"/>
      </a:accent3>
      <a:accent4>
        <a:srgbClr val="000000"/>
      </a:accent4>
      <a:accent5>
        <a:srgbClr val="B3D1AE"/>
      </a:accent5>
      <a:accent6>
        <a:srgbClr val="E7E700"/>
      </a:accent6>
      <a:hlink>
        <a:srgbClr val="FF8000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414</Words>
  <Application>Microsoft Macintosh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 Presentation</vt:lpstr>
      <vt:lpstr>Succession/Leadership Development Plan Goals:</vt:lpstr>
      <vt:lpstr>Communications Objectives:</vt:lpstr>
      <vt:lpstr>Target Audience:</vt:lpstr>
      <vt:lpstr>Phase One: Supervisor Communications Plan</vt:lpstr>
      <vt:lpstr>Phase One: Supervisor Communications Plan</vt:lpstr>
      <vt:lpstr>Phase One: Supervisor Communications Plan</vt:lpstr>
      <vt:lpstr>Phase Two: All Staff Communications Plan</vt:lpstr>
      <vt:lpstr>Measurement</vt:lpstr>
    </vt:vector>
  </TitlesOfParts>
  <Company>Algonquin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Larocque</dc:creator>
  <cp:lastModifiedBy>Office 2004 Test Drive User</cp:lastModifiedBy>
  <cp:revision>47</cp:revision>
  <dcterms:created xsi:type="dcterms:W3CDTF">2011-04-01T14:01:40Z</dcterms:created>
  <dcterms:modified xsi:type="dcterms:W3CDTF">2011-04-01T14:04:37Z</dcterms:modified>
</cp:coreProperties>
</file>