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46"/>
  </p:notesMasterIdLst>
  <p:handoutMasterIdLst>
    <p:handoutMasterId r:id="rId47"/>
  </p:handoutMasterIdLst>
  <p:sldIdLst>
    <p:sldId id="376" r:id="rId2"/>
    <p:sldId id="413" r:id="rId3"/>
    <p:sldId id="380" r:id="rId4"/>
    <p:sldId id="403" r:id="rId5"/>
    <p:sldId id="404" r:id="rId6"/>
    <p:sldId id="414" r:id="rId7"/>
    <p:sldId id="415" r:id="rId8"/>
    <p:sldId id="451" r:id="rId9"/>
    <p:sldId id="452" r:id="rId10"/>
    <p:sldId id="408" r:id="rId11"/>
    <p:sldId id="381" r:id="rId12"/>
    <p:sldId id="385" r:id="rId13"/>
    <p:sldId id="387" r:id="rId14"/>
    <p:sldId id="412" r:id="rId15"/>
    <p:sldId id="442" r:id="rId16"/>
    <p:sldId id="443" r:id="rId17"/>
    <p:sldId id="444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41" r:id="rId40"/>
    <p:sldId id="453" r:id="rId41"/>
    <p:sldId id="448" r:id="rId42"/>
    <p:sldId id="449" r:id="rId43"/>
    <p:sldId id="450" r:id="rId44"/>
    <p:sldId id="45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8">
          <p15:clr>
            <a:srgbClr val="A4A3A4"/>
          </p15:clr>
        </p15:guide>
        <p15:guide id="2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2" autoAdjust="0"/>
    <p:restoredTop sz="99007" autoAdjust="0"/>
  </p:normalViewPr>
  <p:slideViewPr>
    <p:cSldViewPr snapToObjects="1">
      <p:cViewPr varScale="1">
        <p:scale>
          <a:sx n="103" d="100"/>
          <a:sy n="103" d="100"/>
        </p:scale>
        <p:origin x="798" y="36"/>
      </p:cViewPr>
      <p:guideLst>
        <p:guide orient="horz" pos="411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4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2CBF6B-2E9A-4C90-8F9E-C1E6057FC666}" type="datetime4">
              <a:rPr lang="en-US" smtClean="0"/>
              <a:t>December 20,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868DC-7F8E-4D0E-9FEA-14E6607D9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72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2C068F-A4CE-426A-BEB9-D48CD0BD9331}" type="datetime4">
              <a:rPr lang="en-US" smtClean="0"/>
              <a:t>December 20, 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0456" y="502686"/>
            <a:ext cx="5486400" cy="411480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95" y="4721290"/>
            <a:ext cx="54864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CA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FE971-1D92-490D-A46B-ED988BD8BA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0200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20" name="Picture 19" descr="White Algonquin College logo" title="Algonquin Colle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5" y="517648"/>
            <a:ext cx="2890929" cy="607096"/>
          </a:xfrm>
          <a:prstGeom prst="rect">
            <a:avLst/>
          </a:prstGeom>
        </p:spPr>
      </p:pic>
      <p:pic>
        <p:nvPicPr>
          <p:cNvPr id="7" name="Picture 6" descr="The AC icon illustrates the Algonquin's connectivity theme." title="AC ico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b="2941"/>
          <a:stretch/>
        </p:blipFill>
        <p:spPr>
          <a:xfrm>
            <a:off x="0" y="2060849"/>
            <a:ext cx="4583701" cy="47971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102" y="3861048"/>
            <a:ext cx="3973959" cy="1368152"/>
          </a:xfrm>
        </p:spPr>
        <p:txBody>
          <a:bodyPr lIns="0" tIns="0" rIns="0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8347" y="1995317"/>
            <a:ext cx="3971628" cy="1807920"/>
          </a:xfrm>
          <a:noFill/>
        </p:spPr>
        <p:txBody>
          <a:bodyPr lIns="0" tIns="0" rIns="0"/>
          <a:lstStyle>
            <a:lvl1pPr algn="r">
              <a:lnSpc>
                <a:spcPct val="90000"/>
              </a:lnSpc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545451"/>
            <a:ext cx="2133600" cy="22110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217920"/>
            <a:ext cx="2895600" cy="21602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 smtClean="0"/>
              <a:t>PowerPoint Presentation Title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7852" y="6537960"/>
            <a:ext cx="454025" cy="2125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4A53-8EAA-4377-8F75-9D5B078C02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PowerPoint Presentation Title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421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9"/>
            <a:ext cx="4038600" cy="4421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PowerPoint Presentation Title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0B5B-858B-44FD-9F00-162A5F4279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smtClean="0"/>
              <a:t>PowerPoint Presentation Title</a:t>
            </a: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974AA-0FE3-4477-8657-072AA76F8A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PowerPoint Presentation Title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62960"/>
            <a:ext cx="9144000" cy="795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5" y="1455738"/>
            <a:ext cx="8208912" cy="43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545451"/>
            <a:ext cx="2133600" cy="2211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Date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217920"/>
            <a:ext cx="2895600" cy="21602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CA" dirty="0" smtClean="0"/>
              <a:t>PowerPoint Presentation Title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852" y="6554009"/>
            <a:ext cx="454025" cy="212551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D860037-0F7A-404D-8294-52EB8DE293DC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45678"/>
            <a:ext cx="8208912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pic>
        <p:nvPicPr>
          <p:cNvPr id="2" name="Picture 1" descr="Algonquin College Logo" title="Algonquin College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17920"/>
            <a:ext cx="2232248" cy="468772"/>
          </a:xfrm>
          <a:prstGeom prst="rect">
            <a:avLst/>
          </a:prstGeom>
        </p:spPr>
      </p:pic>
      <p:pic>
        <p:nvPicPr>
          <p:cNvPr id="11" name="Picture 10" descr="Algonquin College Icon" title="AC Ico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5165" b="5138"/>
          <a:stretch/>
        </p:blipFill>
        <p:spPr>
          <a:xfrm>
            <a:off x="0" y="6061074"/>
            <a:ext cx="1043608" cy="796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79" r:id="rId3"/>
    <p:sldLayoutId id="2147483778" r:id="rId4"/>
    <p:sldLayoutId id="2147483776" r:id="rId5"/>
    <p:sldLayoutId id="2147483771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3200" kern="1200">
          <a:solidFill>
            <a:schemeClr val="accent5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800" kern="1200">
          <a:solidFill>
            <a:schemeClr val="accent5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400" kern="1200">
          <a:solidFill>
            <a:schemeClr val="accent5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eugok@algonquincollege.com" TargetMode="External"/><Relationship Id="rId2" Type="http://schemas.openxmlformats.org/officeDocument/2006/relationships/hyperlink" Target="mailto:dualcredit@algonquincolleg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ualcredit@algonquincollege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nquincollege.com/card-servic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nquincollege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nquincolleg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networkID@algonquinlive.com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gonquincollege.com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dualcredit@algonquincolleg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65aAYCHOw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I0w3CbUMg7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oftrades.ca/wp-content/uploads/CTS-COMM_VEHICLEEQUIP_425A.421A.282E.310T_L1.EN_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33387" y="2590800"/>
            <a:ext cx="4282783" cy="1368152"/>
          </a:xfrm>
        </p:spPr>
        <p:txBody>
          <a:bodyPr/>
          <a:lstStyle/>
          <a:p>
            <a:pPr algn="ctr"/>
            <a:r>
              <a:rPr lang="en-US" sz="2800" dirty="0" smtClean="0"/>
              <a:t>WELCOME LEVEL 1 COMMERCIAL VEHICLE OYAP STUDENTS!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" y="508861"/>
            <a:ext cx="9025538" cy="41161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  <p:grpSp>
        <p:nvGrpSpPr>
          <p:cNvPr id="28" name="Group 27"/>
          <p:cNvGrpSpPr/>
          <p:nvPr/>
        </p:nvGrpSpPr>
        <p:grpSpPr>
          <a:xfrm>
            <a:off x="2333673" y="2045798"/>
            <a:ext cx="2868083" cy="2001222"/>
            <a:chOff x="2667000" y="2255110"/>
            <a:chExt cx="2868083" cy="2001222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2667000" y="2503732"/>
              <a:ext cx="2057400" cy="1752600"/>
            </a:xfrm>
            <a:prstGeom prst="straightConnector1">
              <a:avLst/>
            </a:prstGeom>
            <a:ln w="666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40716" y="2255110"/>
              <a:ext cx="14943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dirty="0" smtClean="0"/>
                <a:t>Where</a:t>
              </a:r>
              <a:endParaRPr lang="en-CA" sz="1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39495" y="2207679"/>
            <a:ext cx="2916768" cy="1893559"/>
            <a:chOff x="3759199" y="2178908"/>
            <a:chExt cx="2916768" cy="189355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759199" y="2319867"/>
              <a:ext cx="2057400" cy="1752600"/>
            </a:xfrm>
            <a:prstGeom prst="straightConnector1">
              <a:avLst/>
            </a:prstGeom>
            <a:ln w="666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81600" y="2178908"/>
              <a:ext cx="14943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000" dirty="0" smtClean="0"/>
                <a:t>What</a:t>
              </a:r>
              <a:endParaRPr lang="en-CA" sz="1000" dirty="0"/>
            </a:p>
          </p:txBody>
        </p:sp>
      </p:grpSp>
      <p:grpSp>
        <p:nvGrpSpPr>
          <p:cNvPr id="1028" name="Group 1027"/>
          <p:cNvGrpSpPr/>
          <p:nvPr/>
        </p:nvGrpSpPr>
        <p:grpSpPr>
          <a:xfrm>
            <a:off x="507149" y="1899963"/>
            <a:ext cx="4576233" cy="2032689"/>
            <a:chOff x="1138767" y="2039779"/>
            <a:chExt cx="4576233" cy="2032689"/>
          </a:xfrm>
        </p:grpSpPr>
        <p:grpSp>
          <p:nvGrpSpPr>
            <p:cNvPr id="27" name="Group 26"/>
            <p:cNvGrpSpPr/>
            <p:nvPr/>
          </p:nvGrpSpPr>
          <p:grpSpPr>
            <a:xfrm>
              <a:off x="1138767" y="2039779"/>
              <a:ext cx="3699933" cy="2032689"/>
              <a:chOff x="1138767" y="2039779"/>
              <a:chExt cx="3699933" cy="203268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828800" y="2286000"/>
                <a:ext cx="2057400" cy="1752600"/>
              </a:xfrm>
              <a:prstGeom prst="straightConnector1">
                <a:avLst/>
              </a:prstGeom>
              <a:ln w="66675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933700" y="2039779"/>
                <a:ext cx="190500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000" dirty="0" smtClean="0"/>
                  <a:t>When</a:t>
                </a:r>
                <a:endParaRPr lang="en-CA" sz="1000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1138767" y="3276600"/>
                <a:ext cx="1604433" cy="795868"/>
              </a:xfrm>
              <a:prstGeom prst="straightConnector1">
                <a:avLst/>
              </a:prstGeom>
              <a:ln w="66675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/>
            <p:cNvCxnSpPr/>
            <p:nvPr/>
          </p:nvCxnSpPr>
          <p:spPr>
            <a:xfrm flipH="1" flipV="1">
              <a:off x="2857500" y="3162300"/>
              <a:ext cx="2857500" cy="910168"/>
            </a:xfrm>
            <a:prstGeom prst="straightConnector1">
              <a:avLst/>
            </a:prstGeom>
            <a:ln w="666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38013" y="1810355"/>
            <a:ext cx="1700387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Diana Curry</a:t>
            </a:r>
          </a:p>
          <a:p>
            <a:r>
              <a:rPr lang="en-CA" sz="1000" dirty="0" smtClean="0"/>
              <a:t>1385 Woodroffe Ave. </a:t>
            </a:r>
          </a:p>
          <a:p>
            <a:r>
              <a:rPr lang="en-CA" sz="1000" dirty="0" smtClean="0"/>
              <a:t>Ottawa ON K2G 1V8</a:t>
            </a:r>
          </a:p>
          <a:p>
            <a:endParaRPr lang="en-CA" sz="1000" dirty="0"/>
          </a:p>
          <a:p>
            <a:endParaRPr lang="en-CA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56056" y="718802"/>
            <a:ext cx="12071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040-123-456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7902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 bwMode="auto">
          <a:xfrm>
            <a:off x="153462" y="126584"/>
            <a:ext cx="8383052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/>
              <a:t> </a:t>
            </a:r>
            <a:r>
              <a:rPr lang="en-CA" i="1" dirty="0" smtClean="0"/>
              <a:t>Contacting or Visiting the </a:t>
            </a:r>
            <a:r>
              <a:rPr lang="en-CA" i="1" dirty="0"/>
              <a:t>Dual Credit Office</a:t>
            </a:r>
            <a:endParaRPr lang="en-US" i="1" dirty="0"/>
          </a:p>
        </p:txBody>
      </p:sp>
      <p:sp>
        <p:nvSpPr>
          <p:cNvPr id="12" name="Slide Number Placeholder 7"/>
          <p:cNvSpPr>
            <a:spLocks noGrp="1"/>
          </p:cNvSpPr>
          <p:nvPr/>
        </p:nvSpPr>
        <p:spPr>
          <a:xfrm>
            <a:off x="8536514" y="6518866"/>
            <a:ext cx="454025" cy="212551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151338" y="4381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9"/>
          <p:cNvSpPr txBox="1"/>
          <p:nvPr/>
        </p:nvSpPr>
        <p:spPr>
          <a:xfrm>
            <a:off x="4725462" y="4629106"/>
            <a:ext cx="3204845" cy="991733"/>
          </a:xfrm>
          <a:prstGeom prst="rect">
            <a:avLst/>
          </a:prstGeom>
          <a:ln>
            <a:solidFill>
              <a:srgbClr val="94C94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effectLst/>
                <a:latin typeface="Arial" pitchFamily="34" charset="0"/>
                <a:ea typeface="MS Mincho"/>
                <a:cs typeface="Arial" pitchFamily="34" charset="0"/>
              </a:rPr>
              <a:t>Tracy Norris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effectLst/>
                <a:latin typeface="Arial" pitchFamily="34" charset="0"/>
                <a:ea typeface="MS Mincho"/>
                <a:cs typeface="Arial" pitchFamily="34" charset="0"/>
              </a:rPr>
              <a:t>Coordinator </a:t>
            </a:r>
            <a:r>
              <a:rPr lang="en-US" sz="1400" i="1" dirty="0">
                <a:effectLst/>
                <a:latin typeface="Arial" pitchFamily="34" charset="0"/>
                <a:ea typeface="MS Mincho"/>
                <a:cs typeface="Arial" pitchFamily="34" charset="0"/>
              </a:rPr>
              <a:t>Dual Credits</a:t>
            </a:r>
            <a:endParaRPr lang="en-US" sz="1400" dirty="0">
              <a:effectLst/>
              <a:latin typeface="Arial" pitchFamily="34" charset="0"/>
              <a:ea typeface="MS Mincho"/>
              <a:cs typeface="Arial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effectLst/>
                <a:latin typeface="Arial" pitchFamily="34" charset="0"/>
                <a:ea typeface="MS Mincho"/>
                <a:cs typeface="Arial" pitchFamily="34" charset="0"/>
                <a:hlinkClick r:id="rId2"/>
              </a:rPr>
              <a:t>dualcredit@algonquincollege.com</a:t>
            </a:r>
            <a:r>
              <a:rPr lang="en-US" sz="1400" dirty="0">
                <a:effectLst/>
                <a:latin typeface="Arial" pitchFamily="34" charset="0"/>
                <a:ea typeface="MS Mincho"/>
                <a:cs typeface="Arial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itchFamily="34" charset="0"/>
                <a:ea typeface="MS Mincho"/>
                <a:cs typeface="Arial" pitchFamily="34" charset="0"/>
              </a:rPr>
              <a:t>Ext. 3497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MS Mincho"/>
                <a:cs typeface="Times New Roman"/>
              </a:rPr>
              <a:t> </a:t>
            </a:r>
          </a:p>
        </p:txBody>
      </p:sp>
      <p:sp>
        <p:nvSpPr>
          <p:cNvPr id="15" name="Text Box 30"/>
          <p:cNvSpPr txBox="1"/>
          <p:nvPr/>
        </p:nvSpPr>
        <p:spPr>
          <a:xfrm>
            <a:off x="839262" y="4629106"/>
            <a:ext cx="3271520" cy="991733"/>
          </a:xfrm>
          <a:prstGeom prst="rect">
            <a:avLst/>
          </a:prstGeom>
          <a:ln>
            <a:solidFill>
              <a:srgbClr val="94C94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effectLst/>
                <a:latin typeface="Arial" pitchFamily="34" charset="0"/>
                <a:ea typeface="MS Mincho"/>
                <a:cs typeface="Arial" pitchFamily="34" charset="0"/>
              </a:rPr>
              <a:t>Kathy </a:t>
            </a:r>
            <a:r>
              <a:rPr lang="en-US" sz="1400" i="1" dirty="0" err="1" smtClean="0">
                <a:effectLst/>
                <a:latin typeface="Arial" pitchFamily="34" charset="0"/>
                <a:ea typeface="MS Mincho"/>
                <a:cs typeface="Arial" pitchFamily="34" charset="0"/>
              </a:rPr>
              <a:t>Deugo</a:t>
            </a:r>
            <a:r>
              <a:rPr lang="en-US" sz="1400" i="1" dirty="0" smtClean="0">
                <a:effectLst/>
                <a:latin typeface="Arial" pitchFamily="34" charset="0"/>
                <a:ea typeface="MS Mincho"/>
                <a:cs typeface="Arial" pitchFamily="34" charset="0"/>
              </a:rPr>
              <a:t> </a:t>
            </a:r>
            <a:endParaRPr lang="en-US" sz="1400" i="1" dirty="0">
              <a:latin typeface="Arial" pitchFamily="34" charset="0"/>
              <a:ea typeface="MS Mincho"/>
              <a:cs typeface="Arial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effectLst/>
                <a:latin typeface="Arial" pitchFamily="34" charset="0"/>
                <a:ea typeface="MS Mincho"/>
                <a:cs typeface="Arial" pitchFamily="34" charset="0"/>
              </a:rPr>
              <a:t>Logistics &amp; Budget Support Officer</a:t>
            </a:r>
            <a:endParaRPr lang="en-US" sz="1400" dirty="0">
              <a:effectLst/>
              <a:latin typeface="Arial" pitchFamily="34" charset="0"/>
              <a:ea typeface="MS Mincho"/>
              <a:cs typeface="Arial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effectLst/>
                <a:latin typeface="Arial" pitchFamily="34" charset="0"/>
                <a:ea typeface="MS Mincho"/>
                <a:cs typeface="Arial" pitchFamily="34" charset="0"/>
                <a:hlinkClick r:id="rId3"/>
              </a:rPr>
              <a:t>deugok@algonquincollege.com</a:t>
            </a:r>
            <a:r>
              <a:rPr lang="en-US" sz="1400" dirty="0">
                <a:effectLst/>
                <a:latin typeface="Arial" pitchFamily="34" charset="0"/>
                <a:ea typeface="MS Mincho"/>
                <a:cs typeface="Arial" pitchFamily="34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itchFamily="34" charset="0"/>
                <a:ea typeface="MS Mincho"/>
                <a:cs typeface="Arial" pitchFamily="34" charset="0"/>
              </a:rPr>
              <a:t>Ext. 3492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MS Mincho"/>
                <a:cs typeface="Times New Roman"/>
              </a:rPr>
              <a:t>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2" t="19659" r="24107" b="19626"/>
          <a:stretch/>
        </p:blipFill>
        <p:spPr>
          <a:xfrm>
            <a:off x="915462" y="3011411"/>
            <a:ext cx="590507" cy="5019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62" y="3011411"/>
            <a:ext cx="501931" cy="5019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r="17366"/>
          <a:stretch/>
        </p:blipFill>
        <p:spPr>
          <a:xfrm>
            <a:off x="2820462" y="3873567"/>
            <a:ext cx="503067" cy="488486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2106" y="1303251"/>
            <a:ext cx="757235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Woodroffe Campus</a:t>
            </a:r>
          </a:p>
          <a:p>
            <a:r>
              <a:rPr lang="en-US" i="1" dirty="0">
                <a:latin typeface="Arial" pitchFamily="34" charset="0"/>
                <a:ea typeface="MS Mincho" pitchFamily="49" charset="-128"/>
                <a:cs typeface="Arial" pitchFamily="34" charset="0"/>
              </a:rPr>
              <a:t>Room: </a:t>
            </a:r>
            <a:r>
              <a:rPr lang="en-US" i="1" dirty="0" smtClean="0">
                <a:latin typeface="Arial" pitchFamily="34" charset="0"/>
                <a:ea typeface="MS Mincho" pitchFamily="49" charset="-128"/>
                <a:cs typeface="Arial" pitchFamily="34" charset="0"/>
              </a:rPr>
              <a:t>J213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College Phone #: 613-727-4723</a:t>
            </a:r>
            <a:r>
              <a:rPr lang="en-US" dirty="0">
                <a:latin typeface="Arial" pitchFamily="34" charset="0"/>
                <a:ea typeface="MS Mincho" pitchFamily="49" charset="-128"/>
                <a:cs typeface="Arial" pitchFamily="34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Office Hours: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8:00am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- 4:45pm Monday - Friday (or by appointment)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Follow us on:</a:t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>	</a:t>
            </a:r>
            <a:r>
              <a:rPr lang="en-US" dirty="0" smtClean="0"/>
              <a:t>AcademicPartnerships		AC Pathway Explorers	      </a:t>
            </a:r>
          </a:p>
          <a:p>
            <a:r>
              <a:rPr lang="en-US" dirty="0" smtClean="0"/>
              <a:t>       	@</a:t>
            </a:r>
            <a:r>
              <a:rPr lang="en-US" dirty="0" err="1" smtClean="0"/>
              <a:t>AlgonquinAP</a:t>
            </a:r>
            <a:r>
              <a:rPr lang="en-US" dirty="0" smtClean="0"/>
              <a:t>			@</a:t>
            </a:r>
            <a:r>
              <a:rPr lang="en-US" dirty="0" err="1" smtClean="0"/>
              <a:t>AlgonquinAP</a:t>
            </a:r>
            <a:r>
              <a:rPr lang="en-US" dirty="0"/>
              <a:t>	</a:t>
            </a:r>
            <a:r>
              <a:rPr lang="en-US" dirty="0" smtClean="0"/>
              <a:t>     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Academic Partnerships</a:t>
            </a:r>
          </a:p>
          <a:p>
            <a:r>
              <a:rPr lang="en-US" dirty="0" smtClean="0"/>
              <a:t>			</a:t>
            </a:r>
            <a:r>
              <a:rPr lang="en-US" dirty="0" err="1" smtClean="0"/>
              <a:t>algonquincollegeap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CA" i="1" dirty="0" smtClean="0"/>
              <a:t>Getting </a:t>
            </a:r>
            <a:r>
              <a:rPr lang="en-CA" i="1" dirty="0"/>
              <a:t>to the College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07" y="990600"/>
            <a:ext cx="8208912" cy="4349526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/>
              <a:t>OYAP </a:t>
            </a:r>
            <a:r>
              <a:rPr lang="en-US" sz="2000" i="1" dirty="0"/>
              <a:t>students may be eligible for one of the </a:t>
            </a:r>
            <a:r>
              <a:rPr lang="en-US" sz="2000" i="1" dirty="0" smtClean="0"/>
              <a:t>following forms </a:t>
            </a:r>
            <a:r>
              <a:rPr lang="en-US" sz="2000" i="1" dirty="0"/>
              <a:t>of transportation </a:t>
            </a:r>
            <a:r>
              <a:rPr lang="en-US" sz="2000" i="1" dirty="0" smtClean="0"/>
              <a:t>funding: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 smtClean="0"/>
              <a:t>Public </a:t>
            </a:r>
            <a:r>
              <a:rPr lang="en-US" sz="2000" u="sng" dirty="0"/>
              <a:t>Transportation</a:t>
            </a:r>
            <a:r>
              <a:rPr lang="en-US" sz="2000" b="1" dirty="0"/>
              <a:t>:</a:t>
            </a:r>
            <a:endParaRPr lang="en-US" sz="2000" dirty="0"/>
          </a:p>
          <a:p>
            <a:pPr lvl="0"/>
            <a:r>
              <a:rPr lang="en-US" sz="2000" dirty="0" smtClean="0"/>
              <a:t>If you are planning to bus to your classes, please purchase a Presto Pass </a:t>
            </a:r>
            <a:r>
              <a:rPr lang="en-US" sz="2000" dirty="0" smtClean="0"/>
              <a:t>load monthly </a:t>
            </a:r>
            <a:r>
              <a:rPr lang="en-US" sz="2000" dirty="0" smtClean="0"/>
              <a:t>– </a:t>
            </a:r>
            <a:r>
              <a:rPr lang="en-US" sz="2000" dirty="0" smtClean="0"/>
              <a:t>bring the receipt to J213 for reimbursement.</a:t>
            </a:r>
          </a:p>
          <a:p>
            <a:pPr marL="0" lvl="0" indent="0">
              <a:buNone/>
            </a:pPr>
            <a:r>
              <a:rPr lang="en-US" sz="2000" u="sng" dirty="0" smtClean="0"/>
              <a:t>Personal Vehicle</a:t>
            </a:r>
            <a:r>
              <a:rPr lang="en-US" sz="2000" b="1" dirty="0"/>
              <a:t>:</a:t>
            </a:r>
            <a:endParaRPr lang="en-US" sz="2000" dirty="0"/>
          </a:p>
          <a:p>
            <a:pPr lvl="0"/>
            <a:r>
              <a:rPr lang="en-US" sz="2000" dirty="0" smtClean="0"/>
              <a:t>If you are planning on driving to your classes, please provide me with the Make/Model/Plate Number of the vehicle you will be taking. </a:t>
            </a:r>
          </a:p>
          <a:p>
            <a:pPr lvl="0"/>
            <a:r>
              <a:rPr lang="en-US" sz="2000" dirty="0" smtClean="0"/>
              <a:t>You will be provided with a parking pass for Lot 12</a:t>
            </a:r>
            <a:endParaRPr lang="en-US" sz="2000" dirty="0"/>
          </a:p>
          <a:p>
            <a:pPr lvl="0"/>
            <a:r>
              <a:rPr lang="en-CA" sz="2000" dirty="0" smtClean="0"/>
              <a:t>Eligible for mileage </a:t>
            </a:r>
            <a:r>
              <a:rPr lang="en-CA" sz="2000" b="1" dirty="0" smtClean="0"/>
              <a:t>IF</a:t>
            </a:r>
            <a:r>
              <a:rPr lang="en-CA" sz="2000" dirty="0" smtClean="0"/>
              <a:t> high school is 10km </a:t>
            </a:r>
            <a:r>
              <a:rPr lang="en-CA" sz="2000" dirty="0"/>
              <a:t>or </a:t>
            </a:r>
            <a:r>
              <a:rPr lang="en-CA" sz="2000" dirty="0" smtClean="0"/>
              <a:t>more away from the campus ($0.20 a km, round trip) – fill out form monthly in J213</a:t>
            </a:r>
            <a:endParaRPr lang="en-US" sz="2000" dirty="0"/>
          </a:p>
          <a:p>
            <a:pPr marL="0" lvl="0" indent="0" algn="ctr">
              <a:buNone/>
            </a:pPr>
            <a:r>
              <a:rPr lang="en-CA" sz="2000" dirty="0" smtClean="0"/>
              <a:t>Lost passes/Presto Cards cannot </a:t>
            </a:r>
            <a:r>
              <a:rPr lang="en-CA" sz="2000" dirty="0"/>
              <a:t>be replaced by Academic Partnerships Office and it would therefore be the responsibility of the student to cover this cost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CA" i="1" dirty="0" smtClean="0"/>
              <a:t>Getting </a:t>
            </a:r>
            <a:r>
              <a:rPr lang="en-CA" i="1" dirty="0"/>
              <a:t>to the College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28800"/>
            <a:ext cx="8208912" cy="43495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Questions</a:t>
            </a:r>
            <a:r>
              <a:rPr lang="en-US" sz="2000" dirty="0"/>
              <a:t>? Concerns? Financial need?  Unique situation?  Please </a:t>
            </a:r>
            <a:r>
              <a:rPr lang="en-US" sz="2000" dirty="0" smtClean="0"/>
              <a:t>speak to or email the </a:t>
            </a:r>
            <a:r>
              <a:rPr lang="en-US" sz="2000" dirty="0"/>
              <a:t>Dual Credit Coordinator and a decision will be made on a case by case </a:t>
            </a:r>
            <a:r>
              <a:rPr lang="en-US" sz="2000" dirty="0" smtClean="0"/>
              <a:t>basis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dualcredit@algonquincollege.com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1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 </a:t>
            </a:r>
            <a:r>
              <a:rPr lang="en-CA" i="1" dirty="0" smtClean="0"/>
              <a:t>Course materials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08912" cy="4349526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been assigned a locker for the duration of your course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locker number and combination is the white sticker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your timetable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You’ve been given a textbook – it is yours to keep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glasses will be brough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 to your class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required to supply/bring your own safety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should have already from co-op.  Reimbursed by DSB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 are also required to be properly dressed for the lab (or you won’t be permitted to enter)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 sleeves, long pants, thick pants, safety boots, safety googles (no track pants), and anything else the instructors tell you on day 1!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+mn-lt"/>
            </a:endParaRPr>
          </a:p>
          <a:p>
            <a:pPr marL="0" indent="0"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4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your photo online</a:t>
            </a:r>
          </a:p>
          <a:p>
            <a:r>
              <a:rPr lang="en-US" dirty="0" smtClean="0"/>
              <a:t>Visit E120 in person</a:t>
            </a:r>
            <a:endParaRPr lang="en-US" dirty="0"/>
          </a:p>
        </p:txBody>
      </p:sp>
      <p:pic>
        <p:nvPicPr>
          <p:cNvPr id="1026" name="Picture 2" descr="http://7494-presscdn-0-54.pagely.netdna-cdn.com/card-services/wp-content/blogs.dir/202/files/2017/12/Web-Slider-winter-upass-01-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4848225" cy="27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8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ID – Online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Visit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www.algonquincollege.com/card-services/</a:t>
            </a:r>
            <a:endParaRPr lang="en-US" sz="2400" dirty="0"/>
          </a:p>
          <a:p>
            <a:r>
              <a:rPr lang="en-US" sz="2400" dirty="0" smtClean="0"/>
              <a:t>Select </a:t>
            </a:r>
            <a:r>
              <a:rPr lang="en-US" sz="2400" dirty="0"/>
              <a:t>“Submit a photo online for my AC Card &amp; </a:t>
            </a:r>
            <a:r>
              <a:rPr lang="en-US" sz="2400" dirty="0" err="1"/>
              <a:t>Upass</a:t>
            </a:r>
            <a:r>
              <a:rPr lang="en-US" sz="2400" dirty="0"/>
              <a:t>”</a:t>
            </a:r>
          </a:p>
          <a:p>
            <a:r>
              <a:rPr lang="en-US" sz="2400" dirty="0"/>
              <a:t>Scroll down to “Submit photo online now!”</a:t>
            </a:r>
          </a:p>
          <a:p>
            <a:r>
              <a:rPr lang="en-US" sz="2400" dirty="0"/>
              <a:t>You will be asked to log in with your Network ID</a:t>
            </a:r>
          </a:p>
          <a:p>
            <a:r>
              <a:rPr lang="en-US" sz="2400" dirty="0"/>
              <a:t>Follow the directions</a:t>
            </a:r>
          </a:p>
          <a:p>
            <a:r>
              <a:rPr lang="en-US" sz="2400" dirty="0"/>
              <a:t>Pick your card up in E120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93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ID – In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E120 – bring your timetable and a piece of government </a:t>
            </a:r>
            <a:r>
              <a:rPr lang="en-US" smtClean="0"/>
              <a:t>issued photo 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College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3510390"/>
          </a:xfrm>
        </p:spPr>
        <p:txBody>
          <a:bodyPr/>
          <a:lstStyle/>
          <a:p>
            <a:pPr lvl="1"/>
            <a:r>
              <a:rPr lang="en-US" dirty="0" smtClean="0"/>
              <a:t>Student # and birthdat</a:t>
            </a:r>
            <a:r>
              <a:rPr lang="en-US" dirty="0" smtClean="0"/>
              <a:t>e </a:t>
            </a:r>
          </a:p>
          <a:p>
            <a:pPr lvl="2"/>
            <a:r>
              <a:rPr lang="en-US" dirty="0" err="1" smtClean="0"/>
              <a:t>ACSIS</a:t>
            </a:r>
            <a:endParaRPr lang="en-US" dirty="0" smtClean="0"/>
          </a:p>
          <a:p>
            <a:pPr lvl="1"/>
            <a:r>
              <a:rPr lang="en-US" dirty="0" smtClean="0"/>
              <a:t>Network Account = EVERYTHING ELSE</a:t>
            </a:r>
          </a:p>
          <a:p>
            <a:pPr lvl="2"/>
            <a:r>
              <a:rPr lang="en-US" dirty="0" smtClean="0"/>
              <a:t>Blackboard</a:t>
            </a:r>
            <a:endParaRPr lang="en-US" dirty="0" smtClean="0"/>
          </a:p>
          <a:p>
            <a:pPr lvl="2"/>
            <a:r>
              <a:rPr lang="en-US" dirty="0" err="1" smtClean="0"/>
              <a:t>Live@AC</a:t>
            </a:r>
            <a:r>
              <a:rPr lang="en-US" dirty="0" smtClean="0"/>
              <a:t> - email</a:t>
            </a:r>
            <a:endParaRPr lang="en-US" dirty="0" smtClean="0"/>
          </a:p>
          <a:p>
            <a:pPr lvl="2"/>
            <a:r>
              <a:rPr lang="en-US" dirty="0" err="1" smtClean="0"/>
              <a:t>WIFI</a:t>
            </a:r>
            <a:endParaRPr lang="en-US" dirty="0" smtClean="0"/>
          </a:p>
          <a:p>
            <a:pPr lvl="2"/>
            <a:r>
              <a:rPr lang="en-US" dirty="0" smtClean="0"/>
              <a:t>Other log 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4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08912" cy="896318"/>
          </a:xfrm>
        </p:spPr>
        <p:txBody>
          <a:bodyPr/>
          <a:lstStyle/>
          <a:p>
            <a:pPr algn="ctr"/>
            <a:r>
              <a:rPr lang="en-US" dirty="0" smtClean="0"/>
              <a:t>ACSIS – Algonquin College Student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351039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On this you can find:</a:t>
            </a:r>
          </a:p>
          <a:p>
            <a:pPr lvl="1"/>
            <a:r>
              <a:rPr lang="en-US" dirty="0" smtClean="0"/>
              <a:t>Timetable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GPA</a:t>
            </a:r>
          </a:p>
          <a:p>
            <a:pPr lvl="1"/>
            <a:r>
              <a:rPr lang="en-US" dirty="0" smtClean="0"/>
              <a:t>Financial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9255"/>
            <a:ext cx="8208912" cy="1195090"/>
          </a:xfrm>
        </p:spPr>
        <p:txBody>
          <a:bodyPr/>
          <a:lstStyle/>
          <a:p>
            <a:pPr algn="ctr"/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28800"/>
            <a:ext cx="8208912" cy="4349526"/>
          </a:xfrm>
        </p:spPr>
        <p:txBody>
          <a:bodyPr/>
          <a:lstStyle/>
          <a:p>
            <a:r>
              <a:rPr lang="en-US" sz="2000" dirty="0"/>
              <a:t> </a:t>
            </a:r>
            <a:r>
              <a:rPr lang="en-US" sz="2000" dirty="0" smtClean="0"/>
              <a:t>Sign in</a:t>
            </a:r>
          </a:p>
          <a:p>
            <a:r>
              <a:rPr lang="en-US" sz="2000" dirty="0"/>
              <a:t>Get your timetable (which also has your locker assignment)</a:t>
            </a:r>
            <a:endParaRPr lang="en-US" sz="2000" dirty="0" smtClean="0"/>
          </a:p>
          <a:p>
            <a:r>
              <a:rPr lang="en-US" sz="2000" dirty="0"/>
              <a:t>Grab a campus map</a:t>
            </a:r>
          </a:p>
          <a:p>
            <a:r>
              <a:rPr lang="en-US" sz="2000" dirty="0"/>
              <a:t>Pick up a copy of your Trade Information </a:t>
            </a:r>
            <a:r>
              <a:rPr lang="en-US" sz="2000" dirty="0" smtClean="0"/>
              <a:t>Page</a:t>
            </a:r>
          </a:p>
          <a:p>
            <a:r>
              <a:rPr lang="en-US" sz="2000" dirty="0" smtClean="0"/>
              <a:t>Help </a:t>
            </a:r>
            <a:r>
              <a:rPr lang="en-US" sz="2000" dirty="0"/>
              <a:t>yourself to a coffee or refreshments along with a </a:t>
            </a:r>
            <a:r>
              <a:rPr lang="en-US" sz="2000" dirty="0" smtClean="0"/>
              <a:t>cookie/doughnut</a:t>
            </a:r>
          </a:p>
          <a:p>
            <a:r>
              <a:rPr lang="en-US" sz="2000" dirty="0" smtClean="0"/>
              <a:t>Find a free laptop</a:t>
            </a:r>
            <a:endParaRPr lang="en-US" sz="2000" dirty="0"/>
          </a:p>
          <a:p>
            <a:r>
              <a:rPr lang="en-US" sz="2000" dirty="0" smtClean="0"/>
              <a:t>Enjoy your refreshment and/or treat</a:t>
            </a:r>
          </a:p>
          <a:p>
            <a:r>
              <a:rPr lang="en-US" sz="2000" dirty="0" smtClean="0"/>
              <a:t>We begin at 3:30pm!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5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ACSIS – Algonquin College Student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08912" cy="3078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www.algonquincollege.com</a:t>
            </a:r>
            <a:r>
              <a:rPr lang="en-US" dirty="0" smtClean="0"/>
              <a:t> and select “Current Students”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</a:t>
            </a:r>
            <a:r>
              <a:rPr lang="en-US" sz="2400" dirty="0"/>
              <a:t>This should be along the top of the page in a black bar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03974"/>
            <a:ext cx="8208912" cy="896318"/>
          </a:xfrm>
        </p:spPr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602"/>
            <a:ext cx="2736304" cy="17281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elect “ACSIS”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 b="18573"/>
          <a:stretch/>
        </p:blipFill>
        <p:spPr bwMode="auto">
          <a:xfrm>
            <a:off x="2339752" y="2068142"/>
            <a:ext cx="6644352" cy="32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508104" y="3717032"/>
            <a:ext cx="864096" cy="8640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2088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Enter your student number with no spaces or hyphens. </a:t>
            </a:r>
            <a:endParaRPr lang="en-CA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04864"/>
            <a:ext cx="5034054" cy="27136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580112" y="3212976"/>
            <a:ext cx="28803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24944"/>
            <a:ext cx="4104456" cy="14401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 will be asked to input your date of birth to verify that it is you. You will only have to do this the first time you log in.  </a:t>
            </a:r>
            <a:endParaRPr lang="en-CA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638" r="31848" b="27106"/>
          <a:stretch/>
        </p:blipFill>
        <p:spPr bwMode="auto">
          <a:xfrm>
            <a:off x="4572000" y="2132856"/>
            <a:ext cx="4482346" cy="3081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90925" y="3284984"/>
            <a:ext cx="432048" cy="72008"/>
          </a:xfrm>
          <a:prstGeom prst="rect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94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940" y="2420888"/>
            <a:ext cx="4011516" cy="2164268"/>
          </a:xfrm>
          <a:prstGeom prst="rect">
            <a:avLst/>
          </a:prstGeom>
          <a:ln>
            <a:solidFill>
              <a:schemeClr val="accent1">
                <a:alpha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560" y="2420889"/>
            <a:ext cx="31683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Create a password for this account.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Select and answer a security question.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**This answer will be case-sensitive. </a:t>
            </a:r>
            <a:endParaRPr lang="en-CA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  <a:endParaRPr lang="en-CA" sz="3200" dirty="0"/>
          </a:p>
        </p:txBody>
      </p:sp>
      <p:pic>
        <p:nvPicPr>
          <p:cNvPr id="1026" name="Picture 2" descr="http://help.algonquincollege.com/servlet/rtaImage?eid=ka0C00000004VsE&amp;feoid=00NC0000005iCg3&amp;refid=0EMC0000000n32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r="12363"/>
          <a:stretch/>
        </p:blipFill>
        <p:spPr bwMode="auto">
          <a:xfrm>
            <a:off x="3563888" y="2276872"/>
            <a:ext cx="5432306" cy="28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276873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On the left side of the screen is “Network Account Info”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This is where you find your Network ID and Password.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Write this down/take a picture with your phone. 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94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Your network ID is the first four letters of your last name and a series of four numbers.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Your password is a lowercase “y” and an uppercase “A” followed by six numbers. This is case sensitive.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Your network ID is also your email address:</a:t>
            </a:r>
          </a:p>
          <a:p>
            <a:pPr marL="0" indent="0">
              <a:buNone/>
            </a:pPr>
            <a:r>
              <a:rPr lang="en-US" sz="1800" dirty="0"/>
              <a:t>networkID@algonquinlive.com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360536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ACSIS – Algonquin College Student Information System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u="sng" dirty="0"/>
              <a:t>Other Uses for ACSIS</a:t>
            </a:r>
          </a:p>
          <a:p>
            <a:pPr>
              <a:buFontTx/>
              <a:buChar char="-"/>
            </a:pPr>
            <a:r>
              <a:rPr lang="en-US" sz="1800" dirty="0"/>
              <a:t>Downloading another copy of your timetable</a:t>
            </a:r>
          </a:p>
          <a:p>
            <a:pPr>
              <a:buFontTx/>
              <a:buChar char="-"/>
            </a:pPr>
            <a:r>
              <a:rPr lang="en-US" sz="1800" dirty="0"/>
              <a:t>Retrieving your final grade two weeks after your course is finished</a:t>
            </a:r>
          </a:p>
          <a:p>
            <a:pPr>
              <a:buFontTx/>
              <a:buChar char="-"/>
            </a:pPr>
            <a:r>
              <a:rPr lang="en-US" sz="1800" dirty="0"/>
              <a:t>Locker and bursary information for full time students</a:t>
            </a:r>
          </a:p>
          <a:p>
            <a:pPr>
              <a:buFontTx/>
              <a:buChar char="-"/>
            </a:pPr>
            <a:r>
              <a:rPr lang="en-US" sz="1800" dirty="0"/>
              <a:t>Apply for an exemption/Transfer of Credit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445645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Blackboard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949055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Blackboard is the Learning Management System used by Algonquin College.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Place for faculty and students can communicate and collaborate</a:t>
            </a:r>
            <a:endParaRPr lang="en-CA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Course outlines, materials, assignments </a:t>
            </a:r>
            <a:r>
              <a:rPr lang="en-US" dirty="0" err="1" smtClean="0">
                <a:solidFill>
                  <a:schemeClr val="accent5"/>
                </a:solidFill>
              </a:rPr>
              <a:t>etc</a:t>
            </a:r>
            <a:r>
              <a:rPr lang="en-US" dirty="0" smtClean="0">
                <a:solidFill>
                  <a:schemeClr val="accent5"/>
                </a:solidFill>
              </a:rPr>
              <a:t> will be shared through Blackboard by your instructor.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Check this several times a week for important updates.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Download the Blackboard app for your smartphone for instant notifications of additions to your Blackboard. </a:t>
            </a:r>
          </a:p>
        </p:txBody>
      </p:sp>
    </p:spTree>
    <p:extLst>
      <p:ext uri="{BB962C8B-B14F-4D97-AF65-F5344CB8AC3E}">
        <p14:creationId xmlns:p14="http://schemas.microsoft.com/office/powerpoint/2010/main" val="4208468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Blackboard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08912" cy="30783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www.algonquincollege.com</a:t>
            </a:r>
            <a:r>
              <a:rPr lang="en-US" dirty="0" smtClean="0"/>
              <a:t> and select “Current Students”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</a:t>
            </a:r>
            <a:r>
              <a:rPr lang="en-US" sz="2400" dirty="0"/>
              <a:t>This should be along the top of the page in a black bar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08912" cy="1195090"/>
          </a:xfrm>
        </p:spPr>
        <p:txBody>
          <a:bodyPr/>
          <a:lstStyle/>
          <a:p>
            <a:pPr algn="ctr"/>
            <a:r>
              <a:rPr lang="en-US" dirty="0" smtClean="0"/>
              <a:t>You are a College student!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28800"/>
            <a:ext cx="8208912" cy="43495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</a:p>
          <a:p>
            <a:r>
              <a:rPr lang="en-US" sz="2000" dirty="0"/>
              <a:t>Y</a:t>
            </a:r>
            <a:r>
              <a:rPr lang="en-US" sz="2000" dirty="0" smtClean="0"/>
              <a:t>ou </a:t>
            </a:r>
            <a:r>
              <a:rPr lang="en-US" sz="2000" dirty="0"/>
              <a:t>have been </a:t>
            </a:r>
            <a:r>
              <a:rPr lang="en-US" sz="2000" b="1" i="1" dirty="0"/>
              <a:t>officially</a:t>
            </a:r>
            <a:r>
              <a:rPr lang="en-US" sz="2000" dirty="0"/>
              <a:t> registered at Algonquin </a:t>
            </a:r>
            <a:r>
              <a:rPr lang="en-US" sz="2000" dirty="0" smtClean="0"/>
              <a:t>College</a:t>
            </a:r>
          </a:p>
          <a:p>
            <a:r>
              <a:rPr lang="en-US" sz="2000" dirty="0"/>
              <a:t>Y</a:t>
            </a:r>
            <a:r>
              <a:rPr lang="en-US" sz="2000" dirty="0" smtClean="0"/>
              <a:t>ou are similar to any other </a:t>
            </a:r>
            <a:r>
              <a:rPr lang="en-US" sz="2000" dirty="0" smtClean="0"/>
              <a:t>apprenticeship </a:t>
            </a:r>
            <a:r>
              <a:rPr lang="en-US" sz="2000" dirty="0" smtClean="0"/>
              <a:t>student, expect that your tuition/course materials/fees have been paid </a:t>
            </a:r>
            <a:r>
              <a:rPr lang="en-US" sz="2000" dirty="0" smtClean="0"/>
              <a:t>for, and you have some extra people to </a:t>
            </a:r>
            <a:r>
              <a:rPr lang="en-US" sz="2000" dirty="0" smtClean="0"/>
              <a:t>offer you </a:t>
            </a:r>
            <a:r>
              <a:rPr lang="en-US" sz="2000" dirty="0" smtClean="0"/>
              <a:t>support</a:t>
            </a:r>
            <a:endParaRPr lang="en-US" sz="2000" dirty="0" smtClean="0"/>
          </a:p>
          <a:p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student number that you have been assigned is YOUR student number for the rest of your time at this </a:t>
            </a:r>
            <a:r>
              <a:rPr lang="en-US" sz="2000" b="1" dirty="0" smtClean="0"/>
              <a:t>College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1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03974"/>
            <a:ext cx="8208912" cy="896318"/>
          </a:xfrm>
        </p:spPr>
        <p:txBody>
          <a:bodyPr/>
          <a:lstStyle/>
          <a:p>
            <a:pPr algn="ctr"/>
            <a:r>
              <a:rPr lang="en-US" dirty="0" smtClean="0"/>
              <a:t>Blackboard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284698"/>
            <a:ext cx="201622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</a:t>
            </a:r>
            <a:r>
              <a:rPr lang="en-US" sz="2400" dirty="0"/>
              <a:t>elect “Blackboard”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 b="18573"/>
          <a:stretch/>
        </p:blipFill>
        <p:spPr bwMode="auto">
          <a:xfrm>
            <a:off x="2339752" y="2068142"/>
            <a:ext cx="6644352" cy="32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932040" y="3716746"/>
            <a:ext cx="864096" cy="8640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7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Blackboard</a:t>
            </a:r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r="16784"/>
          <a:stretch/>
        </p:blipFill>
        <p:spPr bwMode="auto">
          <a:xfrm>
            <a:off x="4008935" y="1949054"/>
            <a:ext cx="4685596" cy="313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05539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Log in using the Network ID and password you retrieved from ACSIS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4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Blackboard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On the right hand side of the screen are the courses you are enrolled in.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Each course will look different based upon the instructor – they can customize it for the course.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You will find a course outline, communication methods to get in contact with your instructor.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Also available are student resources (videos and tutorials on various applications that will set you up for success as a student)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TAKE TIME TO EXPLORE YOUR BLACKBOARD!!!</a:t>
            </a:r>
            <a:endParaRPr lang="en-CA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2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LIVE@AC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5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LIVE@AC </a:t>
            </a:r>
            <a:r>
              <a:rPr lang="en-US" dirty="0" smtClean="0">
                <a:solidFill>
                  <a:schemeClr val="accent5"/>
                </a:solidFill>
              </a:rPr>
              <a:t>is your Algonquin College email. 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Your email address is your Network ID (the one from ACSIS) – </a:t>
            </a:r>
            <a:r>
              <a:rPr lang="en-US" dirty="0" smtClean="0">
                <a:solidFill>
                  <a:schemeClr val="accent5"/>
                </a:solidFill>
                <a:hlinkClick r:id="rId2"/>
              </a:rPr>
              <a:t>networkID@algonquinlive.com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This is what your instructor will use to communicate with you. Check it often. 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The College will also send important information to this account. The College will not send things to your personal email account. </a:t>
            </a:r>
          </a:p>
          <a:p>
            <a:endParaRPr lang="en-US" b="1" dirty="0">
              <a:solidFill>
                <a:schemeClr val="accent5"/>
              </a:solidFill>
            </a:endParaRPr>
          </a:p>
          <a:p>
            <a:endParaRPr lang="en-CA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LIVE@AC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Go to </a:t>
            </a:r>
            <a:r>
              <a:rPr lang="en-US" sz="3200" dirty="0">
                <a:hlinkClick r:id="rId2"/>
              </a:rPr>
              <a:t>www.algonquincollege.com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5"/>
                </a:solidFill>
              </a:rPr>
              <a:t>and select “Current Students”</a:t>
            </a:r>
          </a:p>
          <a:p>
            <a:endParaRPr lang="en-US" sz="3200" dirty="0">
              <a:solidFill>
                <a:schemeClr val="accent5"/>
              </a:solidFill>
            </a:endParaRPr>
          </a:p>
          <a:p>
            <a:r>
              <a:rPr lang="en-US" sz="3200" dirty="0">
                <a:solidFill>
                  <a:schemeClr val="accent5"/>
                </a:solidFill>
              </a:rPr>
              <a:t>**</a:t>
            </a:r>
            <a:r>
              <a:rPr lang="en-US" sz="2400" dirty="0">
                <a:solidFill>
                  <a:schemeClr val="accent5"/>
                </a:solidFill>
              </a:rPr>
              <a:t>This should be along the top of the page in a black bar</a:t>
            </a:r>
            <a:endParaRPr lang="en-US" sz="3200" dirty="0">
              <a:solidFill>
                <a:schemeClr val="accent5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0295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03974"/>
            <a:ext cx="8208912" cy="896318"/>
          </a:xfrm>
        </p:spPr>
        <p:txBody>
          <a:bodyPr/>
          <a:lstStyle/>
          <a:p>
            <a:pPr algn="ctr"/>
            <a:r>
              <a:rPr lang="en-US" dirty="0" smtClean="0"/>
              <a:t>LIVE@AC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284698"/>
            <a:ext cx="2016224" cy="17281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</a:t>
            </a:r>
            <a:r>
              <a:rPr lang="en-US" sz="2400" dirty="0"/>
              <a:t>elect “LIVE@AC”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 b="18573"/>
          <a:stretch/>
        </p:blipFill>
        <p:spPr bwMode="auto">
          <a:xfrm>
            <a:off x="2339752" y="2068142"/>
            <a:ext cx="6644352" cy="329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804248" y="3688146"/>
            <a:ext cx="864096" cy="86409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LIVE@AC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02" y="1700808"/>
            <a:ext cx="4409054" cy="3700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812575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Your username is the Network ID from ACSIS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Your password is the “</a:t>
            </a:r>
            <a:r>
              <a:rPr lang="en-US" dirty="0" err="1" smtClean="0">
                <a:solidFill>
                  <a:schemeClr val="accent5"/>
                </a:solidFill>
              </a:rPr>
              <a:t>yA</a:t>
            </a:r>
            <a:r>
              <a:rPr lang="en-US" dirty="0" smtClean="0">
                <a:solidFill>
                  <a:schemeClr val="accent5"/>
                </a:solidFill>
              </a:rPr>
              <a:t>” password – also from ACSIS</a:t>
            </a:r>
            <a:endParaRPr lang="en-CA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87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LIVE@AC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348880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You will be asked to select a language preference and a time zone. You will only be asked to do this once – the very first time you log in. </a:t>
            </a:r>
          </a:p>
          <a:p>
            <a:endParaRPr lang="en-US" sz="2000" dirty="0">
              <a:solidFill>
                <a:schemeClr val="accent5"/>
              </a:solidFill>
            </a:endParaRPr>
          </a:p>
          <a:p>
            <a:r>
              <a:rPr lang="en-US" sz="2000" dirty="0">
                <a:solidFill>
                  <a:schemeClr val="accent5"/>
                </a:solidFill>
              </a:rPr>
              <a:t>**We are “Eastern Time”</a:t>
            </a:r>
            <a:endParaRPr lang="en-CA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17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LIVE@AC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email platform is the same as Windows Live – if you have a Hotmail email account, you must be logged out in order to log into LIVE@AC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5093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WIFI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connect to the internet at Algonquin, select “</a:t>
            </a:r>
            <a:r>
              <a:rPr lang="en-US" dirty="0" err="1" smtClean="0"/>
              <a:t>ACSecure</a:t>
            </a:r>
            <a:r>
              <a:rPr lang="en-US" dirty="0" smtClean="0"/>
              <a:t>” on your device.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log in is your Network ID and password.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13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08912" cy="1195090"/>
          </a:xfrm>
        </p:spPr>
        <p:txBody>
          <a:bodyPr/>
          <a:lstStyle/>
          <a:p>
            <a:pPr algn="ctr"/>
            <a:r>
              <a:rPr lang="en-US" dirty="0" smtClean="0"/>
              <a:t>BUT…you are also a Dual Credit high school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40" y="2057400"/>
            <a:ext cx="8208912" cy="43495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</a:p>
          <a:p>
            <a:r>
              <a:rPr lang="en-US" sz="2000" dirty="0" smtClean="0"/>
              <a:t>You have a </a:t>
            </a:r>
            <a:r>
              <a:rPr lang="en-US" sz="2000" dirty="0" smtClean="0"/>
              <a:t>Dual Credit Support </a:t>
            </a:r>
            <a:r>
              <a:rPr lang="en-US" sz="2000" dirty="0" smtClean="0"/>
              <a:t>teacher from your school board who can speak with </a:t>
            </a:r>
            <a:r>
              <a:rPr lang="en-US" sz="2000" dirty="0"/>
              <a:t>your </a:t>
            </a:r>
            <a:r>
              <a:rPr lang="en-US" sz="2000" dirty="0" smtClean="0"/>
              <a:t>parents/guardians/home high school </a:t>
            </a:r>
            <a:r>
              <a:rPr lang="en-US" sz="2000" dirty="0"/>
              <a:t>and will help you navigate this new </a:t>
            </a:r>
            <a:r>
              <a:rPr lang="en-US" sz="2000" dirty="0" smtClean="0"/>
              <a:t>environment </a:t>
            </a:r>
          </a:p>
          <a:p>
            <a:r>
              <a:rPr lang="en-US" sz="2000" dirty="0" smtClean="0"/>
              <a:t>You have all of us in the Dual Credit office who will help in any way we can</a:t>
            </a: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2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33387" y="2590800"/>
            <a:ext cx="4282783" cy="1368152"/>
          </a:xfrm>
        </p:spPr>
        <p:txBody>
          <a:bodyPr/>
          <a:lstStyle/>
          <a:p>
            <a:pPr algn="ctr"/>
            <a:r>
              <a:rPr lang="en-US" sz="2800" dirty="0" smtClean="0"/>
              <a:t>Student Support</a:t>
            </a:r>
          </a:p>
          <a:p>
            <a:pPr algn="ctr"/>
            <a:r>
              <a:rPr lang="en-US" sz="2800" dirty="0" smtClean="0"/>
              <a:t>Aka Who can I go to for help?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I ask for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08912" cy="4349526"/>
          </a:xfrm>
        </p:spPr>
        <p:txBody>
          <a:bodyPr/>
          <a:lstStyle/>
          <a:p>
            <a:r>
              <a:rPr lang="en-US" sz="2400" dirty="0" smtClean="0"/>
              <a:t>Professor</a:t>
            </a:r>
          </a:p>
          <a:p>
            <a:r>
              <a:rPr lang="en-US" sz="2400" dirty="0"/>
              <a:t>Dual Credit Support </a:t>
            </a:r>
            <a:r>
              <a:rPr lang="en-US" sz="2400" dirty="0" smtClean="0"/>
              <a:t>Teacher</a:t>
            </a:r>
          </a:p>
          <a:p>
            <a:r>
              <a:rPr lang="en-US" sz="2400" dirty="0" smtClean="0"/>
              <a:t>Office of Academic Partnerships – J213</a:t>
            </a:r>
            <a:endParaRPr lang="en-US" sz="2400" dirty="0" smtClean="0"/>
          </a:p>
          <a:p>
            <a:r>
              <a:rPr lang="en-US" sz="2400" dirty="0" smtClean="0"/>
              <a:t>Academic Advisors/Success </a:t>
            </a:r>
            <a:r>
              <a:rPr lang="en-US" sz="2400" dirty="0" smtClean="0"/>
              <a:t>Specialists</a:t>
            </a:r>
          </a:p>
          <a:p>
            <a:pPr lvl="1"/>
            <a:r>
              <a:rPr lang="en-US" sz="2000" dirty="0" smtClean="0"/>
              <a:t>Gord McGregor</a:t>
            </a:r>
            <a:endParaRPr lang="en-US" sz="2000" dirty="0" smtClean="0"/>
          </a:p>
          <a:p>
            <a:r>
              <a:rPr lang="en-US" sz="2400" dirty="0" smtClean="0"/>
              <a:t>AC Student Support Services</a:t>
            </a:r>
            <a:endParaRPr lang="en-US" sz="2400" dirty="0"/>
          </a:p>
          <a:p>
            <a:r>
              <a:rPr lang="en-US" sz="2400" dirty="0" smtClean="0"/>
              <a:t>HS </a:t>
            </a:r>
            <a:r>
              <a:rPr lang="en-US" sz="2400" dirty="0" smtClean="0"/>
              <a:t>Co-op </a:t>
            </a:r>
            <a:r>
              <a:rPr lang="en-US" sz="2400" dirty="0" smtClean="0"/>
              <a:t>teacher</a:t>
            </a:r>
          </a:p>
          <a:p>
            <a:r>
              <a:rPr lang="en-US" sz="2400" dirty="0" smtClean="0"/>
              <a:t>Parent/Guardian/Family</a:t>
            </a:r>
          </a:p>
          <a:p>
            <a:r>
              <a:rPr lang="en-US" sz="2400" dirty="0" smtClean="0"/>
              <a:t>Other students in the Level 1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775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40" y="990600"/>
            <a:ext cx="8208912" cy="1135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All support services available to Algonquin College students are also available to Dual Credit students.  This includes: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7086600" cy="36933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Student Success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Specialists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Academic Advisors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Counseling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Mamidosewin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Centre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Queer Students’ Alliance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Student Learning Centre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Centre for Accessible Learning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Employment Support Centre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Ombusman’s</a:t>
            </a:r>
            <a:r>
              <a:rPr lang="en-US" dirty="0">
                <a:latin typeface="Arial" pitchFamily="34" charset="0"/>
                <a:cs typeface="Arial" pitchFamily="34" charset="0"/>
              </a:rPr>
              <a:t> Office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Student’s </a:t>
            </a:r>
            <a:r>
              <a:rPr lang="en-US" dirty="0">
                <a:latin typeface="Arial" pitchFamily="34" charset="0"/>
                <a:cs typeface="Arial" pitchFamily="34" charset="0"/>
              </a:rPr>
              <a:t>Association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en-US" dirty="0">
                <a:latin typeface="Arial" pitchFamily="34" charset="0"/>
                <a:cs typeface="Arial" pitchFamily="34" charset="0"/>
              </a:rPr>
              <a:t>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Student Success Specialist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Academic </a:t>
            </a:r>
            <a:r>
              <a:rPr lang="en-US" dirty="0">
                <a:latin typeface="Arial" pitchFamily="34" charset="0"/>
                <a:cs typeface="Arial" pitchFamily="34" charset="0"/>
              </a:rPr>
              <a:t>Referral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Advisors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 Hub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>
                <a:latin typeface="Arial" pitchFamily="34" charset="0"/>
                <a:cs typeface="Arial" pitchFamily="34" charset="0"/>
              </a:rPr>
              <a:t>others!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484" y="5488419"/>
            <a:ext cx="7941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Visit J213 or email </a:t>
            </a:r>
            <a:r>
              <a:rPr lang="en-US" dirty="0" smtClean="0">
                <a:hlinkClick r:id="rId2"/>
              </a:rPr>
              <a:t>dualcredit@algonquincollege.com</a:t>
            </a:r>
            <a:r>
              <a:rPr lang="en-US" dirty="0" smtClean="0"/>
              <a:t> to </a:t>
            </a:r>
            <a:r>
              <a:rPr lang="en-US" dirty="0"/>
              <a:t>receive more details</a:t>
            </a:r>
          </a:p>
        </p:txBody>
      </p:sp>
      <p:pic>
        <p:nvPicPr>
          <p:cNvPr id="9" name="Picture 4" descr="http://www.mrsjanuary.com/wordpress/wp-content/uploads/2013/01/Starbucks-Living-So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28" y="2293707"/>
            <a:ext cx="1500072" cy="18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doublespacephoto.com/blog/wp-content/uploads/teeple-algonquin-student-common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5"/>
          <a:stretch/>
        </p:blipFill>
        <p:spPr bwMode="auto">
          <a:xfrm>
            <a:off x="4663340" y="4267200"/>
            <a:ext cx="2581960" cy="10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message…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  <p:pic>
        <p:nvPicPr>
          <p:cNvPr id="7" name="Kq65aAYCHO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044" y="1219200"/>
            <a:ext cx="826346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68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33387" y="2590800"/>
            <a:ext cx="4282783" cy="1368152"/>
          </a:xfrm>
        </p:spPr>
        <p:txBody>
          <a:bodyPr/>
          <a:lstStyle/>
          <a:p>
            <a:pPr algn="ctr"/>
            <a:r>
              <a:rPr lang="en-US" sz="2800" dirty="0" smtClean="0"/>
              <a:t>Questions?</a:t>
            </a:r>
          </a:p>
          <a:p>
            <a:pPr algn="ctr"/>
            <a:r>
              <a:rPr lang="en-US" sz="2800" dirty="0" smtClean="0"/>
              <a:t>Then mini-tour!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08912" cy="1195090"/>
          </a:xfrm>
        </p:spPr>
        <p:txBody>
          <a:bodyPr/>
          <a:lstStyle/>
          <a:p>
            <a:pPr algn="ctr"/>
            <a:r>
              <a:rPr lang="en-US" dirty="0" smtClean="0"/>
              <a:t>MAIN TAKEAWAY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28800"/>
            <a:ext cx="8208912" cy="43495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 smtClean="0"/>
              <a:t>This program is supposed to help you </a:t>
            </a:r>
            <a:r>
              <a:rPr lang="en-US" sz="2000" dirty="0" smtClean="0"/>
              <a:t>TRANSITION</a:t>
            </a:r>
          </a:p>
          <a:p>
            <a:pPr marL="0" indent="0">
              <a:buNone/>
            </a:pPr>
            <a:r>
              <a:rPr lang="en-US" sz="2000" dirty="0" smtClean="0"/>
              <a:t>you </a:t>
            </a:r>
            <a:r>
              <a:rPr lang="en-US" sz="2000" dirty="0" smtClean="0"/>
              <a:t>won’t know everything just yet, but you will </a:t>
            </a:r>
            <a:r>
              <a:rPr lang="en-US" sz="2000" dirty="0" smtClean="0"/>
              <a:t>learn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There </a:t>
            </a:r>
            <a:r>
              <a:rPr lang="en-US" sz="2000" dirty="0" smtClean="0"/>
              <a:t>are many, many people who care and are here to help </a:t>
            </a:r>
            <a:r>
              <a:rPr lang="en-US" sz="2000" dirty="0" smtClean="0"/>
              <a:t>you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BUT </a:t>
            </a:r>
            <a:r>
              <a:rPr lang="en-US" sz="2000" dirty="0" smtClean="0"/>
              <a:t>WE CAN’T HELP IF WE DON’T KNOW!!!</a:t>
            </a:r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2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OYAP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www.youtube.com/watch?v=I0w3CbUMg7U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88" t="16594" r="13956" b="9653"/>
          <a:stretch/>
        </p:blipFill>
        <p:spPr>
          <a:xfrm>
            <a:off x="1828800" y="990600"/>
            <a:ext cx="510540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The Commercial Vehicles and Equipment curriculum (</a:t>
            </a:r>
            <a:r>
              <a:rPr lang="en-US" sz="2400" dirty="0" err="1"/>
              <a:t>CVAE</a:t>
            </a:r>
            <a:r>
              <a:rPr lang="en-US" sz="2400" dirty="0"/>
              <a:t>) Level 1 </a:t>
            </a:r>
            <a:r>
              <a:rPr lang="en-US" sz="2400" dirty="0" smtClean="0"/>
              <a:t>is common </a:t>
            </a:r>
            <a:r>
              <a:rPr lang="en-US" sz="2400" dirty="0"/>
              <a:t>in the four </a:t>
            </a:r>
            <a:r>
              <a:rPr lang="en-US" sz="2400" dirty="0" smtClean="0"/>
              <a:t>trades: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Agricultural </a:t>
            </a:r>
            <a:r>
              <a:rPr lang="en-US" sz="2400" dirty="0"/>
              <a:t>Equipment </a:t>
            </a:r>
            <a:r>
              <a:rPr lang="en-US" sz="2400" dirty="0" smtClean="0"/>
              <a:t>Technician</a:t>
            </a:r>
          </a:p>
          <a:p>
            <a:r>
              <a:rPr lang="en-US" sz="2400" dirty="0" smtClean="0"/>
              <a:t>Heavy </a:t>
            </a:r>
            <a:r>
              <a:rPr lang="en-US" sz="2400" dirty="0"/>
              <a:t>Duty Equipment </a:t>
            </a:r>
            <a:r>
              <a:rPr lang="en-US" sz="2400" dirty="0" smtClean="0"/>
              <a:t>Technician</a:t>
            </a:r>
          </a:p>
          <a:p>
            <a:r>
              <a:rPr lang="en-US" sz="2400" dirty="0" smtClean="0"/>
              <a:t>Powered </a:t>
            </a:r>
            <a:r>
              <a:rPr lang="en-US" sz="2400" dirty="0"/>
              <a:t>Lift Truck </a:t>
            </a:r>
            <a:r>
              <a:rPr lang="en-US" sz="2400" dirty="0" smtClean="0"/>
              <a:t>Technician</a:t>
            </a:r>
          </a:p>
          <a:p>
            <a:r>
              <a:rPr lang="en-US" sz="2400" dirty="0" smtClean="0"/>
              <a:t>Truck </a:t>
            </a:r>
            <a:r>
              <a:rPr lang="en-US" sz="2400" dirty="0"/>
              <a:t>and Coach </a:t>
            </a:r>
            <a:r>
              <a:rPr lang="en-US" sz="2400" dirty="0" smtClean="0"/>
              <a:t>Technician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http://www.collegeoftrades.ca/wp-content/uploads/CTS-COMM_VEHICLEEQUIP_425A.421A.282E.310T_L1.EN_.</a:t>
            </a:r>
            <a:r>
              <a:rPr lang="en-US" sz="2400" dirty="0" smtClean="0">
                <a:hlinkClick r:id="rId2"/>
              </a:rPr>
              <a:t>pdf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776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MAESD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04A53-8EAA-4377-8F75-9D5B078C0244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82" t="7361" r="11821"/>
          <a:stretch/>
        </p:blipFill>
        <p:spPr>
          <a:xfrm>
            <a:off x="1066800" y="762000"/>
            <a:ext cx="6934200" cy="52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33387" y="2590800"/>
            <a:ext cx="4282783" cy="1368152"/>
          </a:xfrm>
        </p:spPr>
        <p:txBody>
          <a:bodyPr/>
          <a:lstStyle/>
          <a:p>
            <a:pPr algn="ctr"/>
            <a:r>
              <a:rPr lang="en-US" sz="2800" dirty="0" smtClean="0"/>
              <a:t>Coming to the College…</a:t>
            </a:r>
            <a:endParaRPr lang="en-US" sz="28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_Master_final_ver1">
  <a:themeElements>
    <a:clrScheme name="Algonquin College">
      <a:dk1>
        <a:sysClr val="windowText" lastClr="000000"/>
      </a:dk1>
      <a:lt1>
        <a:sysClr val="window" lastClr="FFFFFF"/>
      </a:lt1>
      <a:dk2>
        <a:srgbClr val="00673E"/>
      </a:dk2>
      <a:lt2>
        <a:srgbClr val="A0C93C"/>
      </a:lt2>
      <a:accent1>
        <a:srgbClr val="00675A"/>
      </a:accent1>
      <a:accent2>
        <a:srgbClr val="009AA6"/>
      </a:accent2>
      <a:accent3>
        <a:srgbClr val="007096"/>
      </a:accent3>
      <a:accent4>
        <a:srgbClr val="EAAB00"/>
      </a:accent4>
      <a:accent5>
        <a:srgbClr val="63666A"/>
      </a:accent5>
      <a:accent6>
        <a:srgbClr val="63666A"/>
      </a:accent6>
      <a:hlink>
        <a:srgbClr val="009AA6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AC_Master_final_ver1</Template>
  <TotalTime>724</TotalTime>
  <Words>1329</Words>
  <Application>Microsoft Office PowerPoint</Application>
  <PresentationFormat>On-screen Show (4:3)</PresentationFormat>
  <Paragraphs>262</Paragraphs>
  <Slides>44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MS Mincho</vt:lpstr>
      <vt:lpstr>Times New Roman</vt:lpstr>
      <vt:lpstr>AC_Master_final_ver1</vt:lpstr>
      <vt:lpstr>PowerPoint Presentation</vt:lpstr>
      <vt:lpstr>WELCOME</vt:lpstr>
      <vt:lpstr>You are a College student!  </vt:lpstr>
      <vt:lpstr>BUT…you are also a Dual Credit high school student</vt:lpstr>
      <vt:lpstr>MAIN TAKEAWAY MESSAGE</vt:lpstr>
      <vt:lpstr>What is the OYAP program?</vt:lpstr>
      <vt:lpstr>Commercial Vehicle</vt:lpstr>
      <vt:lpstr>MAESD</vt:lpstr>
      <vt:lpstr>PowerPoint Presentation</vt:lpstr>
      <vt:lpstr>PowerPoint Presentation</vt:lpstr>
      <vt:lpstr>PowerPoint Presentation</vt:lpstr>
      <vt:lpstr> Getting to the College </vt:lpstr>
      <vt:lpstr> Getting to the College  </vt:lpstr>
      <vt:lpstr>  Course materials    </vt:lpstr>
      <vt:lpstr>Student ID</vt:lpstr>
      <vt:lpstr>Student ID – Online Submission</vt:lpstr>
      <vt:lpstr>Student ID – In Person</vt:lpstr>
      <vt:lpstr>College Technologies</vt:lpstr>
      <vt:lpstr>ACSIS – Algonquin College Student Information System</vt:lpstr>
      <vt:lpstr>ACSIS – Algonquin College Student Information System</vt:lpstr>
      <vt:lpstr>ACSIS – Algonquin College Student Information System</vt:lpstr>
      <vt:lpstr>ACSIS – Algonquin College Student Information System</vt:lpstr>
      <vt:lpstr>ACSIS – Algonquin College Student Information System</vt:lpstr>
      <vt:lpstr>ACSIS – Algonquin College Student Information System</vt:lpstr>
      <vt:lpstr>ACSIS – Algonquin College Student Information System</vt:lpstr>
      <vt:lpstr>ACSIS – Algonquin College Student Information System</vt:lpstr>
      <vt:lpstr>ACSIS – Algonquin College Student Information System</vt:lpstr>
      <vt:lpstr>Blackboard</vt:lpstr>
      <vt:lpstr>Blackboard</vt:lpstr>
      <vt:lpstr>Blackboard</vt:lpstr>
      <vt:lpstr>Blackboard</vt:lpstr>
      <vt:lpstr>Blackboard</vt:lpstr>
      <vt:lpstr>LIVE@AC</vt:lpstr>
      <vt:lpstr>LIVE@AC</vt:lpstr>
      <vt:lpstr>LIVE@AC</vt:lpstr>
      <vt:lpstr>LIVE@AC</vt:lpstr>
      <vt:lpstr>LIVE@AC</vt:lpstr>
      <vt:lpstr>LIVE@AC</vt:lpstr>
      <vt:lpstr>WIFI</vt:lpstr>
      <vt:lpstr>PowerPoint Presentation</vt:lpstr>
      <vt:lpstr>Who can I ask for help?</vt:lpstr>
      <vt:lpstr>Support Services</vt:lpstr>
      <vt:lpstr>Parting message…</vt:lpstr>
      <vt:lpstr>PowerPoint Presentation</vt:lpstr>
    </vt:vector>
  </TitlesOfParts>
  <Company>Algonquin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credit orientation  2012-2013</dc:title>
  <dc:creator>Tracy Norris</dc:creator>
  <cp:lastModifiedBy>Tracy Norris</cp:lastModifiedBy>
  <cp:revision>56</cp:revision>
  <cp:lastPrinted>2011-05-25T13:43:07Z</cp:lastPrinted>
  <dcterms:created xsi:type="dcterms:W3CDTF">2012-08-28T21:18:09Z</dcterms:created>
  <dcterms:modified xsi:type="dcterms:W3CDTF">2017-12-20T19:37:22Z</dcterms:modified>
</cp:coreProperties>
</file>