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74ABF-5939-4791-9DDF-C61EA27B484B}" type="datetimeFigureOut">
              <a:rPr lang="en-CA" smtClean="0"/>
              <a:t>2021-04-06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4989-8DF4-480F-8A3C-78F3FCE3F7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1152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74ABF-5939-4791-9DDF-C61EA27B484B}" type="datetimeFigureOut">
              <a:rPr lang="en-CA" smtClean="0"/>
              <a:t>2021-04-06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4989-8DF4-480F-8A3C-78F3FCE3F7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63591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74ABF-5939-4791-9DDF-C61EA27B484B}" type="datetimeFigureOut">
              <a:rPr lang="en-CA" smtClean="0"/>
              <a:t>2021-04-06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4989-8DF4-480F-8A3C-78F3FCE3F7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65288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-Col Key Point w/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625034" y="1803401"/>
            <a:ext cx="9051401" cy="3960791"/>
          </a:xfrm>
        </p:spPr>
        <p:txBody>
          <a:bodyPr/>
          <a:lstStyle>
            <a:lvl1pPr>
              <a:spcBef>
                <a:spcPts val="900"/>
              </a:spcBef>
              <a:defRPr baseline="0"/>
            </a:lvl1pPr>
            <a:lvl3pPr marL="1136134" indent="-257101">
              <a:buFont typeface="Arial"/>
              <a:buChar char="•"/>
              <a:defRPr/>
            </a:lvl3pPr>
            <a:lvl4pPr>
              <a:spcBef>
                <a:spcPts val="621"/>
              </a:spcBef>
              <a:defRPr>
                <a:solidFill>
                  <a:srgbClr val="599A83"/>
                </a:solidFill>
              </a:defRPr>
            </a:lvl4pPr>
          </a:lstStyle>
          <a:p>
            <a:pPr lvl="0"/>
            <a:r>
              <a:rPr lang="en-CA" dirty="0"/>
              <a:t>Click to edit content. Keep in minimal on key point slides. Bullets are available for hierarchy.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9938795" y="479820"/>
            <a:ext cx="1605023" cy="5284371"/>
          </a:xfrm>
        </p:spPr>
        <p:txBody>
          <a:bodyPr/>
          <a:lstStyle>
            <a:lvl1pPr>
              <a:spcBef>
                <a:spcPts val="956"/>
              </a:spcBef>
              <a:defRPr sz="1181">
                <a:solidFill>
                  <a:srgbClr val="589278"/>
                </a:solidFill>
              </a:defRPr>
            </a:lvl1pPr>
          </a:lstStyle>
          <a:p>
            <a:pPr lvl="0"/>
            <a:r>
              <a:rPr lang="en-CA" dirty="0"/>
              <a:t>An optional annotation or extra information text box</a:t>
            </a:r>
            <a:endParaRPr lang="en-US" dirty="0"/>
          </a:p>
        </p:txBody>
      </p:sp>
      <p:pic>
        <p:nvPicPr>
          <p:cNvPr id="14" name="Picture 13" descr="green-bar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373094"/>
            <a:ext cx="12190809" cy="489817"/>
          </a:xfrm>
          <a:prstGeom prst="rect">
            <a:avLst/>
          </a:prstGeom>
        </p:spPr>
      </p:pic>
      <p:sp>
        <p:nvSpPr>
          <p:cNvPr id="16" name="Slide Number Placeholder 8"/>
          <p:cNvSpPr>
            <a:spLocks noGrp="1"/>
          </p:cNvSpPr>
          <p:nvPr>
            <p:ph type="sldNum" sz="quarter" idx="19"/>
          </p:nvPr>
        </p:nvSpPr>
        <p:spPr>
          <a:xfrm>
            <a:off x="169887" y="6445769"/>
            <a:ext cx="455147" cy="322290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DEF3F5F5-7776-394F-A41F-3BAFC9CC9F8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c-icon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3437" y="6527883"/>
            <a:ext cx="316800" cy="172800"/>
          </a:xfrm>
          <a:prstGeom prst="rect">
            <a:avLst/>
          </a:prstGeom>
        </p:spPr>
      </p:pic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42030" y="488623"/>
            <a:ext cx="7197889" cy="1001980"/>
          </a:xfrm>
        </p:spPr>
        <p:txBody>
          <a:bodyPr anchor="t">
            <a:noAutofit/>
          </a:bodyPr>
          <a:lstStyle>
            <a:lvl1pPr>
              <a:defRPr sz="2700" b="1" baseline="0">
                <a:solidFill>
                  <a:schemeClr val="tx2"/>
                </a:solidFill>
              </a:defRPr>
            </a:lvl1pPr>
          </a:lstStyle>
          <a:p>
            <a:r>
              <a:rPr lang="en-CA" dirty="0"/>
              <a:t>This is a 1-column key point text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672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74ABF-5939-4791-9DDF-C61EA27B484B}" type="datetimeFigureOut">
              <a:rPr lang="en-CA" smtClean="0"/>
              <a:t>2021-04-06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4989-8DF4-480F-8A3C-78F3FCE3F7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65025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74ABF-5939-4791-9DDF-C61EA27B484B}" type="datetimeFigureOut">
              <a:rPr lang="en-CA" smtClean="0"/>
              <a:t>2021-04-06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4989-8DF4-480F-8A3C-78F3FCE3F7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21714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74ABF-5939-4791-9DDF-C61EA27B484B}" type="datetimeFigureOut">
              <a:rPr lang="en-CA" smtClean="0"/>
              <a:t>2021-04-06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4989-8DF4-480F-8A3C-78F3FCE3F7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76286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74ABF-5939-4791-9DDF-C61EA27B484B}" type="datetimeFigureOut">
              <a:rPr lang="en-CA" smtClean="0"/>
              <a:t>2021-04-06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4989-8DF4-480F-8A3C-78F3FCE3F7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5436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74ABF-5939-4791-9DDF-C61EA27B484B}" type="datetimeFigureOut">
              <a:rPr lang="en-CA" smtClean="0"/>
              <a:t>2021-04-06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4989-8DF4-480F-8A3C-78F3FCE3F7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5524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74ABF-5939-4791-9DDF-C61EA27B484B}" type="datetimeFigureOut">
              <a:rPr lang="en-CA" smtClean="0"/>
              <a:t>2021-04-06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4989-8DF4-480F-8A3C-78F3FCE3F7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4145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74ABF-5939-4791-9DDF-C61EA27B484B}" type="datetimeFigureOut">
              <a:rPr lang="en-CA" smtClean="0"/>
              <a:t>2021-04-06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4989-8DF4-480F-8A3C-78F3FCE3F7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3881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74ABF-5939-4791-9DDF-C61EA27B484B}" type="datetimeFigureOut">
              <a:rPr lang="en-CA" smtClean="0"/>
              <a:t>2021-04-06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4989-8DF4-480F-8A3C-78F3FCE3F7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66445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74ABF-5939-4791-9DDF-C61EA27B484B}" type="datetimeFigureOut">
              <a:rPr lang="en-CA" smtClean="0"/>
              <a:t>2021-04-06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84989-8DF4-480F-8A3C-78F3FCE3F7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3384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03564" y="280315"/>
            <a:ext cx="10788072" cy="463609"/>
          </a:xfrm>
        </p:spPr>
        <p:txBody>
          <a:bodyPr/>
          <a:lstStyle/>
          <a:p>
            <a:r>
              <a:rPr lang="en-US" dirty="0" smtClean="0"/>
              <a:t>Summary Table – Ledger Account and </a:t>
            </a:r>
            <a:r>
              <a:rPr lang="en-US" dirty="0" err="1" smtClean="0"/>
              <a:t>Worktags</a:t>
            </a:r>
            <a:r>
              <a:rPr lang="en-US" dirty="0" smtClean="0"/>
              <a:t> for Year End Accrual Entries 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DEF3F5F5-7776-394F-A41F-3BAFC9CC9F8E}" type="slidenum">
              <a:rPr lang="en-US" smtClean="0"/>
              <a:pPr/>
              <a:t>1</a:t>
            </a:fld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486488" y="674257"/>
          <a:ext cx="11243693" cy="56225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24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543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075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59266">
                  <a:extLst>
                    <a:ext uri="{9D8B030D-6E8A-4147-A177-3AD203B41FA5}">
                      <a16:colId xmlns:a16="http://schemas.microsoft.com/office/drawing/2014/main" val="296152320"/>
                    </a:ext>
                  </a:extLst>
                </a:gridCol>
              </a:tblGrid>
              <a:tr h="903244">
                <a:tc>
                  <a:txBody>
                    <a:bodyPr/>
                    <a:lstStyle/>
                    <a:p>
                      <a:r>
                        <a:rPr lang="en-US" dirty="0" smtClean="0"/>
                        <a:t>Journal Entry Category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Offset</a:t>
                      </a:r>
                      <a:r>
                        <a:rPr lang="en-US" baseline="0" dirty="0" smtClean="0"/>
                        <a:t> Ledger Account to Use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Worktag</a:t>
                      </a:r>
                      <a:r>
                        <a:rPr lang="en-US" dirty="0" smtClean="0"/>
                        <a:t> (if needed)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Appropriate</a:t>
                      </a:r>
                      <a:r>
                        <a:rPr lang="en-US" baseline="0" dirty="0" smtClean="0"/>
                        <a:t> Backup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4109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Expense Accrual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Accrued Liabilities – ledger account 2080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 </a:t>
                      </a:r>
                      <a:r>
                        <a:rPr lang="en-US" sz="1400" dirty="0" err="1" smtClean="0"/>
                        <a:t>Worktag</a:t>
                      </a:r>
                      <a:r>
                        <a:rPr lang="en-US" sz="1400" dirty="0" smtClean="0"/>
                        <a:t> Needed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Invoice copy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Confirmation that good / service was received in fiscal year but not yet recorded in ledger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Amount of invoice clearly indicated including portion of non-refundable HST at 3.41%</a:t>
                      </a:r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609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Revenue Deferral</a:t>
                      </a:r>
                      <a:endParaRPr lang="en-US" sz="1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Deferred Revenue – ledger</a:t>
                      </a:r>
                      <a:r>
                        <a:rPr lang="en-US" sz="1400" baseline="0" dirty="0" smtClean="0"/>
                        <a:t> account 2500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Deferred Revenue – Other</a:t>
                      </a:r>
                    </a:p>
                    <a:p>
                      <a:pPr algn="ctr"/>
                      <a:r>
                        <a:rPr lang="en-US" sz="1400" dirty="0" smtClean="0"/>
                        <a:t>Deferred</a:t>
                      </a:r>
                      <a:r>
                        <a:rPr lang="en-US" sz="1400" baseline="0" dirty="0" smtClean="0"/>
                        <a:t> Rev – MTCU Contracts</a:t>
                      </a:r>
                    </a:p>
                    <a:p>
                      <a:pPr algn="ctr"/>
                      <a:r>
                        <a:rPr lang="en-US" sz="1400" baseline="0" dirty="0" smtClean="0"/>
                        <a:t>Deferred Revenue - Contracts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Fin </a:t>
                      </a:r>
                      <a:r>
                        <a:rPr lang="en-US" sz="1400" dirty="0" err="1" smtClean="0"/>
                        <a:t>Rpt</a:t>
                      </a:r>
                      <a:r>
                        <a:rPr lang="en-US" sz="1400" dirty="0" smtClean="0"/>
                        <a:t> report showing revenue booked and amount to be deferred</a:t>
                      </a:r>
                      <a:endParaRPr lang="en-US" sz="300" dirty="0" smtClean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US" sz="300" dirty="0" smtClean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Excerpt of agreement indicating amount may be deferred (</a:t>
                      </a:r>
                      <a:r>
                        <a:rPr lang="en-US" sz="1400" dirty="0" err="1" smtClean="0"/>
                        <a:t>ie</a:t>
                      </a:r>
                      <a:r>
                        <a:rPr lang="en-US" sz="1400" dirty="0" smtClean="0"/>
                        <a:t>. Contract period extending into next fiscal year, Ministry approval etc.)</a:t>
                      </a:r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633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Prepaid</a:t>
                      </a:r>
                      <a:r>
                        <a:rPr lang="en-US" sz="1400" baseline="0" dirty="0" smtClean="0"/>
                        <a:t> Expense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Prepaid</a:t>
                      </a:r>
                      <a:r>
                        <a:rPr lang="en-US" sz="1400" baseline="0" dirty="0" smtClean="0"/>
                        <a:t> Expenses Operating – ledger account 1500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3951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No </a:t>
                      </a:r>
                      <a:r>
                        <a:rPr lang="en-US" sz="1400" dirty="0" err="1" smtClean="0"/>
                        <a:t>Worktag</a:t>
                      </a:r>
                      <a:r>
                        <a:rPr lang="en-US" sz="1400" dirty="0" smtClean="0"/>
                        <a:t> Needed</a:t>
                      </a:r>
                    </a:p>
                    <a:p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Same invoice details as listed above for expense accruals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Invoice should also indicate the period of time covered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Details of the calculation of the prepaid amount</a:t>
                      </a:r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7745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Revenue Receivable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A/R MTCU –</a:t>
                      </a:r>
                      <a:r>
                        <a:rPr lang="en-US" sz="1400" baseline="0" dirty="0" smtClean="0"/>
                        <a:t> ledger account 1230</a:t>
                      </a:r>
                    </a:p>
                    <a:p>
                      <a:pPr algn="ctr"/>
                      <a:r>
                        <a:rPr lang="en-US" sz="1400" baseline="0" dirty="0" smtClean="0"/>
                        <a:t>Other AR – ledger account 1370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3951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No </a:t>
                      </a:r>
                      <a:r>
                        <a:rPr lang="en-US" sz="1400" dirty="0" err="1" smtClean="0"/>
                        <a:t>Worktag</a:t>
                      </a:r>
                      <a:r>
                        <a:rPr lang="en-US" sz="1400" dirty="0" smtClean="0"/>
                        <a:t> Needed</a:t>
                      </a:r>
                    </a:p>
                    <a:p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Excerpt of agreement indicating amount of funding to be received in current fiscal year</a:t>
                      </a:r>
                    </a:p>
                    <a:p>
                      <a:pPr marL="342900" indent="-3429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Fin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Rpt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report showing total expenses incurred</a:t>
                      </a:r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255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D2F361502E644085D0DA125C65376A" ma:contentTypeVersion="13" ma:contentTypeDescription="Create a new document." ma:contentTypeScope="" ma:versionID="35669a3875ddcb4fe7b4c16da41a5949">
  <xsd:schema xmlns:xsd="http://www.w3.org/2001/XMLSchema" xmlns:xs="http://www.w3.org/2001/XMLSchema" xmlns:p="http://schemas.microsoft.com/office/2006/metadata/properties" xmlns:ns3="9666f364-d569-4103-be1d-b172bbd67578" xmlns:ns4="a1cccc13-5e0d-4f20-bef3-4ee8634b570c" targetNamespace="http://schemas.microsoft.com/office/2006/metadata/properties" ma:root="true" ma:fieldsID="befaa664e8efc04065c4c84ff4780a12" ns3:_="" ns4:_="">
    <xsd:import namespace="9666f364-d569-4103-be1d-b172bbd67578"/>
    <xsd:import namespace="a1cccc13-5e0d-4f20-bef3-4ee8634b570c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OCR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66f364-d569-4103-be1d-b172bbd6757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cccc13-5e0d-4f20-bef3-4ee8634b57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A59CB36-7C4B-455A-989B-AB81A004DA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66f364-d569-4103-be1d-b172bbd67578"/>
    <ds:schemaRef ds:uri="a1cccc13-5e0d-4f20-bef3-4ee8634b57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B378339-6951-40DE-A380-F387F27B20E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7748A4E-1DBE-4140-851D-CBD0EDDA1D5C}">
  <ds:schemaRefs>
    <ds:schemaRef ds:uri="9666f364-d569-4103-be1d-b172bbd67578"/>
    <ds:schemaRef ds:uri="http://purl.org/dc/elements/1.1/"/>
    <ds:schemaRef ds:uri="http://schemas.microsoft.com/office/2006/metadata/properties"/>
    <ds:schemaRef ds:uri="a1cccc13-5e0d-4f20-bef3-4ee8634b570c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201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Summary Table – Ledger Account and Worktags for Year End Accrual Entries </vt:lpstr>
    </vt:vector>
  </TitlesOfParts>
  <Company>Algonquin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Table – Ledger Account and Worktags for Year End Accrual Entries </dc:title>
  <dc:creator>Kelli Doucet</dc:creator>
  <cp:lastModifiedBy>Kelli Doucet</cp:lastModifiedBy>
  <cp:revision>1</cp:revision>
  <dcterms:created xsi:type="dcterms:W3CDTF">2021-04-06T18:59:31Z</dcterms:created>
  <dcterms:modified xsi:type="dcterms:W3CDTF">2021-04-06T19:00:01Z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0x0101003BD2F361502E644085D0DA125C65376A</vt:lpwstr>
  </property>
</Properties>
</file>