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32" r:id="rId6"/>
    <p:sldId id="333" r:id="rId7"/>
    <p:sldId id="313" r:id="rId8"/>
    <p:sldId id="348" r:id="rId9"/>
    <p:sldId id="350" r:id="rId10"/>
    <p:sldId id="349" r:id="rId11"/>
    <p:sldId id="351" r:id="rId12"/>
    <p:sldId id="257" r:id="rId13"/>
    <p:sldId id="298" r:id="rId14"/>
    <p:sldId id="344" r:id="rId15"/>
    <p:sldId id="353" r:id="rId16"/>
    <p:sldId id="355" r:id="rId17"/>
    <p:sldId id="331" r:id="rId18"/>
  </p:sldIdLst>
  <p:sldSz cx="9144000" cy="6858000" type="screen4x3"/>
  <p:notesSz cx="6858000" cy="9144000"/>
  <p:defaultTextStyle>
    <a:defPPr>
      <a:defRPr lang="en-US"/>
    </a:defPPr>
    <a:lvl1pPr marL="0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i Doucet" initials="KD" lastIdx="0" clrIdx="0">
    <p:extLst>
      <p:ext uri="{19B8F6BF-5375-455C-9EA6-DF929625EA0E}">
        <p15:presenceInfo xmlns:p15="http://schemas.microsoft.com/office/powerpoint/2012/main" userId="S-1-5-21-1989483694-326399252-943750798-510180" providerId="AD"/>
      </p:ext>
    </p:extLst>
  </p:cmAuthor>
  <p:cmAuthor id="2" name="Cresdelle Zubrycki" initials="CZ" lastIdx="6" clrIdx="1">
    <p:extLst>
      <p:ext uri="{19B8F6BF-5375-455C-9EA6-DF929625EA0E}">
        <p15:presenceInfo xmlns:p15="http://schemas.microsoft.com/office/powerpoint/2012/main" userId="S-1-5-21-1989483694-326399252-943750798-284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3"/>
    <a:srgbClr val="43B02A"/>
    <a:srgbClr val="267A52"/>
    <a:srgbClr val="00673E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1" autoAdjust="0"/>
    <p:restoredTop sz="94613" autoAdjust="0"/>
  </p:normalViewPr>
  <p:slideViewPr>
    <p:cSldViewPr snapToGrid="0" snapToObjects="1">
      <p:cViewPr varScale="1">
        <p:scale>
          <a:sx n="108" d="100"/>
          <a:sy n="108" d="100"/>
        </p:scale>
        <p:origin x="19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esdelle Zubrycki" userId="fe2f9d90-2a20-4b1d-bdd3-fbb8ef81da27" providerId="ADAL" clId="{33D0E13E-CEBA-44FC-A19E-9A54FFAA99E4}"/>
    <pc:docChg chg="custSel modSld">
      <pc:chgData name="Cresdelle Zubrycki" userId="fe2f9d90-2a20-4b1d-bdd3-fbb8ef81da27" providerId="ADAL" clId="{33D0E13E-CEBA-44FC-A19E-9A54FFAA99E4}" dt="2024-02-13T14:32:06.210" v="7" actId="1076"/>
      <pc:docMkLst>
        <pc:docMk/>
      </pc:docMkLst>
      <pc:sldChg chg="addSp delSp modSp mod">
        <pc:chgData name="Cresdelle Zubrycki" userId="fe2f9d90-2a20-4b1d-bdd3-fbb8ef81da27" providerId="ADAL" clId="{33D0E13E-CEBA-44FC-A19E-9A54FFAA99E4}" dt="2024-02-13T14:32:06.210" v="7" actId="1076"/>
        <pc:sldMkLst>
          <pc:docMk/>
          <pc:sldMk cId="3836021168" sldId="298"/>
        </pc:sldMkLst>
        <pc:picChg chg="del">
          <ac:chgData name="Cresdelle Zubrycki" userId="fe2f9d90-2a20-4b1d-bdd3-fbb8ef81da27" providerId="ADAL" clId="{33D0E13E-CEBA-44FC-A19E-9A54FFAA99E4}" dt="2024-02-13T14:30:15.590" v="0" actId="478"/>
          <ac:picMkLst>
            <pc:docMk/>
            <pc:sldMk cId="3836021168" sldId="298"/>
            <ac:picMk id="2" creationId="{BDB53D78-9C2E-4E09-BA98-69E0523788AB}"/>
          </ac:picMkLst>
        </pc:picChg>
        <pc:picChg chg="add mod">
          <ac:chgData name="Cresdelle Zubrycki" userId="fe2f9d90-2a20-4b1d-bdd3-fbb8ef81da27" providerId="ADAL" clId="{33D0E13E-CEBA-44FC-A19E-9A54FFAA99E4}" dt="2024-02-13T14:32:06.210" v="7" actId="1076"/>
          <ac:picMkLst>
            <pc:docMk/>
            <pc:sldMk cId="3836021168" sldId="298"/>
            <ac:picMk id="4" creationId="{B53E5AED-182A-C3AB-255C-08FE6CDE0E8A}"/>
          </ac:picMkLst>
        </pc:picChg>
      </pc:sldChg>
    </pc:docChg>
  </pc:docChgLst>
  <pc:docChgLst>
    <pc:chgData name="Kelli Doucet" userId="16371748-5661-46c2-805c-36d2510fc8cf" providerId="ADAL" clId="{8605F427-BA3D-4CA6-A3BD-B47C15FBD283}"/>
    <pc:docChg chg="undo custSel modSld sldOrd">
      <pc:chgData name="Kelli Doucet" userId="16371748-5661-46c2-805c-36d2510fc8cf" providerId="ADAL" clId="{8605F427-BA3D-4CA6-A3BD-B47C15FBD283}" dt="2024-02-14T20:25:33.909" v="181" actId="20577"/>
      <pc:docMkLst>
        <pc:docMk/>
      </pc:docMkLst>
      <pc:sldChg chg="modSp ord">
        <pc:chgData name="Kelli Doucet" userId="16371748-5661-46c2-805c-36d2510fc8cf" providerId="ADAL" clId="{8605F427-BA3D-4CA6-A3BD-B47C15FBD283}" dt="2024-02-14T19:46:04.423" v="179" actId="5793"/>
        <pc:sldMkLst>
          <pc:docMk/>
          <pc:sldMk cId="842555432" sldId="257"/>
        </pc:sldMkLst>
        <pc:graphicFrameChg chg="modGraphic">
          <ac:chgData name="Kelli Doucet" userId="16371748-5661-46c2-805c-36d2510fc8cf" providerId="ADAL" clId="{8605F427-BA3D-4CA6-A3BD-B47C15FBD283}" dt="2024-02-14T19:46:04.423" v="179" actId="5793"/>
          <ac:graphicFrameMkLst>
            <pc:docMk/>
            <pc:sldMk cId="842555432" sldId="257"/>
            <ac:graphicFrameMk id="3" creationId="{00000000-0000-0000-0000-000000000000}"/>
          </ac:graphicFrameMkLst>
        </pc:graphicFrameChg>
      </pc:sldChg>
      <pc:sldChg chg="addSp delSp modSp">
        <pc:chgData name="Kelli Doucet" userId="16371748-5661-46c2-805c-36d2510fc8cf" providerId="ADAL" clId="{8605F427-BA3D-4CA6-A3BD-B47C15FBD283}" dt="2024-02-14T14:26:49.239" v="38" actId="1076"/>
        <pc:sldMkLst>
          <pc:docMk/>
          <pc:sldMk cId="1243050459" sldId="313"/>
        </pc:sldMkLst>
        <pc:spChg chg="mod">
          <ac:chgData name="Kelli Doucet" userId="16371748-5661-46c2-805c-36d2510fc8cf" providerId="ADAL" clId="{8605F427-BA3D-4CA6-A3BD-B47C15FBD283}" dt="2024-02-14T14:25:56.960" v="31" actId="20577"/>
          <ac:spMkLst>
            <pc:docMk/>
            <pc:sldMk cId="1243050459" sldId="313"/>
            <ac:spMk id="15" creationId="{00000000-0000-0000-0000-000000000000}"/>
          </ac:spMkLst>
        </pc:spChg>
        <pc:picChg chg="add mod">
          <ac:chgData name="Kelli Doucet" userId="16371748-5661-46c2-805c-36d2510fc8cf" providerId="ADAL" clId="{8605F427-BA3D-4CA6-A3BD-B47C15FBD283}" dt="2024-02-14T14:26:49.239" v="38" actId="1076"/>
          <ac:picMkLst>
            <pc:docMk/>
            <pc:sldMk cId="1243050459" sldId="313"/>
            <ac:picMk id="2" creationId="{98929864-E5AA-4944-BC42-36C04BAC1E5F}"/>
          </ac:picMkLst>
        </pc:picChg>
        <pc:picChg chg="del">
          <ac:chgData name="Kelli Doucet" userId="16371748-5661-46c2-805c-36d2510fc8cf" providerId="ADAL" clId="{8605F427-BA3D-4CA6-A3BD-B47C15FBD283}" dt="2024-02-13T19:22:34.697" v="3" actId="478"/>
          <ac:picMkLst>
            <pc:docMk/>
            <pc:sldMk cId="1243050459" sldId="313"/>
            <ac:picMk id="12" creationId="{DF32013D-0661-4213-AE2C-574A3E083EDB}"/>
          </ac:picMkLst>
        </pc:picChg>
      </pc:sldChg>
      <pc:sldChg chg="modSp">
        <pc:chgData name="Kelli Doucet" userId="16371748-5661-46c2-805c-36d2510fc8cf" providerId="ADAL" clId="{8605F427-BA3D-4CA6-A3BD-B47C15FBD283}" dt="2024-02-14T20:25:33.909" v="181" actId="20577"/>
        <pc:sldMkLst>
          <pc:docMk/>
          <pc:sldMk cId="3007447082" sldId="331"/>
        </pc:sldMkLst>
        <pc:spChg chg="mod">
          <ac:chgData name="Kelli Doucet" userId="16371748-5661-46c2-805c-36d2510fc8cf" providerId="ADAL" clId="{8605F427-BA3D-4CA6-A3BD-B47C15FBD283}" dt="2024-02-14T20:25:33.909" v="181" actId="20577"/>
          <ac:spMkLst>
            <pc:docMk/>
            <pc:sldMk cId="3007447082" sldId="331"/>
            <ac:spMk id="5" creationId="{00000000-0000-0000-0000-000000000000}"/>
          </ac:spMkLst>
        </pc:spChg>
      </pc:sldChg>
      <pc:sldChg chg="modSp">
        <pc:chgData name="Kelli Doucet" userId="16371748-5661-46c2-805c-36d2510fc8cf" providerId="ADAL" clId="{8605F427-BA3D-4CA6-A3BD-B47C15FBD283}" dt="2024-02-14T19:44:46.821" v="111" actId="20577"/>
        <pc:sldMkLst>
          <pc:docMk/>
          <pc:sldMk cId="3447008279" sldId="348"/>
        </pc:sldMkLst>
        <pc:spChg chg="mod">
          <ac:chgData name="Kelli Doucet" userId="16371748-5661-46c2-805c-36d2510fc8cf" providerId="ADAL" clId="{8605F427-BA3D-4CA6-A3BD-B47C15FBD283}" dt="2024-02-14T19:44:46.821" v="111" actId="20577"/>
          <ac:spMkLst>
            <pc:docMk/>
            <pc:sldMk cId="3447008279" sldId="348"/>
            <ac:spMk id="4" creationId="{00000000-0000-0000-0000-000000000000}"/>
          </ac:spMkLst>
        </pc:spChg>
      </pc:sldChg>
      <pc:sldChg chg="modSp">
        <pc:chgData name="Kelli Doucet" userId="16371748-5661-46c2-805c-36d2510fc8cf" providerId="ADAL" clId="{8605F427-BA3D-4CA6-A3BD-B47C15FBD283}" dt="2024-02-14T19:43:29.653" v="103" actId="20577"/>
        <pc:sldMkLst>
          <pc:docMk/>
          <pc:sldMk cId="3281012730" sldId="349"/>
        </pc:sldMkLst>
        <pc:spChg chg="mod">
          <ac:chgData name="Kelli Doucet" userId="16371748-5661-46c2-805c-36d2510fc8cf" providerId="ADAL" clId="{8605F427-BA3D-4CA6-A3BD-B47C15FBD283}" dt="2024-02-14T19:43:29.653" v="103" actId="20577"/>
          <ac:spMkLst>
            <pc:docMk/>
            <pc:sldMk cId="3281012730" sldId="349"/>
            <ac:spMk id="4" creationId="{00000000-0000-0000-0000-000000000000}"/>
          </ac:spMkLst>
        </pc:spChg>
        <pc:spChg chg="mod">
          <ac:chgData name="Kelli Doucet" userId="16371748-5661-46c2-805c-36d2510fc8cf" providerId="ADAL" clId="{8605F427-BA3D-4CA6-A3BD-B47C15FBD283}" dt="2024-02-14T14:26:29.500" v="36" actId="20577"/>
          <ac:spMkLst>
            <pc:docMk/>
            <pc:sldMk cId="3281012730" sldId="349"/>
            <ac:spMk id="8" creationId="{00000000-0000-0000-0000-000000000000}"/>
          </ac:spMkLst>
        </pc:spChg>
      </pc:sldChg>
      <pc:sldChg chg="modSp ord">
        <pc:chgData name="Kelli Doucet" userId="16371748-5661-46c2-805c-36d2510fc8cf" providerId="ADAL" clId="{8605F427-BA3D-4CA6-A3BD-B47C15FBD283}" dt="2024-02-14T19:44:30.670" v="108" actId="20577"/>
        <pc:sldMkLst>
          <pc:docMk/>
          <pc:sldMk cId="3990848798" sldId="350"/>
        </pc:sldMkLst>
        <pc:spChg chg="mod">
          <ac:chgData name="Kelli Doucet" userId="16371748-5661-46c2-805c-36d2510fc8cf" providerId="ADAL" clId="{8605F427-BA3D-4CA6-A3BD-B47C15FBD283}" dt="2024-02-14T19:44:30.670" v="108" actId="20577"/>
          <ac:spMkLst>
            <pc:docMk/>
            <pc:sldMk cId="3990848798" sldId="350"/>
            <ac:spMk id="4" creationId="{00000000-0000-0000-0000-000000000000}"/>
          </ac:spMkLst>
        </pc:spChg>
        <pc:spChg chg="mod">
          <ac:chgData name="Kelli Doucet" userId="16371748-5661-46c2-805c-36d2510fc8cf" providerId="ADAL" clId="{8605F427-BA3D-4CA6-A3BD-B47C15FBD283}" dt="2024-02-14T14:26:23.750" v="34" actId="20577"/>
          <ac:spMkLst>
            <pc:docMk/>
            <pc:sldMk cId="3990848798" sldId="350"/>
            <ac:spMk id="8" creationId="{00000000-0000-0000-0000-000000000000}"/>
          </ac:spMkLst>
        </pc:spChg>
      </pc:sldChg>
      <pc:sldChg chg="modSp">
        <pc:chgData name="Kelli Doucet" userId="16371748-5661-46c2-805c-36d2510fc8cf" providerId="ADAL" clId="{8605F427-BA3D-4CA6-A3BD-B47C15FBD283}" dt="2024-02-14T19:42:53.568" v="99" actId="20577"/>
        <pc:sldMkLst>
          <pc:docMk/>
          <pc:sldMk cId="1754633042" sldId="351"/>
        </pc:sldMkLst>
        <pc:spChg chg="mod">
          <ac:chgData name="Kelli Doucet" userId="16371748-5661-46c2-805c-36d2510fc8cf" providerId="ADAL" clId="{8605F427-BA3D-4CA6-A3BD-B47C15FBD283}" dt="2024-02-14T19:42:53.568" v="99" actId="20577"/>
          <ac:spMkLst>
            <pc:docMk/>
            <pc:sldMk cId="1754633042" sldId="351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287430"/>
            <a:ext cx="5411971" cy="1635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024545"/>
            <a:ext cx="6804836" cy="157935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700" baseline="0">
                <a:solidFill>
                  <a:schemeClr val="accent3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731425"/>
            <a:ext cx="4019011" cy="641906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24th,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281"/>
            <a:ext cx="9144000" cy="97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8" y="501539"/>
            <a:ext cx="2603500" cy="5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basic 3-column key point slide with subtitles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279416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6244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06244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3"/>
            <a:ext cx="2582904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87581" y="1803403"/>
            <a:ext cx="2566689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5253" y="1803403"/>
            <a:ext cx="2590101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848103"/>
            <a:ext cx="2582904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7581" y="3848103"/>
            <a:ext cx="2566689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2388" y="3848103"/>
            <a:ext cx="2582966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 column key point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336800"/>
            <a:ext cx="2628496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66650" y="2336800"/>
            <a:ext cx="2611995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66635" y="2336800"/>
            <a:ext cx="2628558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4393805"/>
            <a:ext cx="2628496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66650" y="4393805"/>
            <a:ext cx="2611995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6635" y="4393805"/>
            <a:ext cx="2628558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266650" y="1803799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066635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2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6650" y="3860804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066635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7" name="Picture 2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8" name="Slide Number Placeholder 8"/>
          <p:cNvSpPr>
            <a:spLocks noGrp="1"/>
          </p:cNvSpPr>
          <p:nvPr>
            <p:ph type="sldNum" sz="quarter" idx="27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6-column key point slide with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0"/>
            <a:ext cx="6769648" cy="3960789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1-column bulk slide for long content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479820"/>
            <a:ext cx="6800126" cy="5284370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This is a 1-column bulk content slide without a title. 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3991278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73964" y="2336801"/>
            <a:ext cx="3982964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792224"/>
            <a:ext cx="3991278" cy="551124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73962" y="1792224"/>
            <a:ext cx="3982964" cy="551124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bulk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0"/>
            <a:ext cx="2591276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62291" y="2336800"/>
            <a:ext cx="2583062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803799"/>
            <a:ext cx="2591276" cy="533003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2290" y="1803799"/>
            <a:ext cx="2583062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85362" y="2336800"/>
            <a:ext cx="2575007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85361" y="1803799"/>
            <a:ext cx="2575007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bulk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7678" y="4393804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096979" y="4393804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87678" y="3837654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6096978" y="3837654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296864" y="4393804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3296863" y="3837654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8" y="2336800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979" y="2336800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8" y="1780649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96978" y="1780649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96864" y="2336800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96863" y="1780649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6-point bulk content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895600"/>
            <a:ext cx="2582904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895600"/>
            <a:ext cx="2566689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895600"/>
            <a:ext cx="2582965" cy="28570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56583"/>
            <a:ext cx="258290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56583"/>
            <a:ext cx="2566688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56583"/>
            <a:ext cx="258296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776329"/>
            <a:ext cx="2582904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776329"/>
            <a:ext cx="2566689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776329"/>
            <a:ext cx="2582965" cy="297524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03750"/>
            <a:ext cx="2582905" cy="976869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29151"/>
            <a:ext cx="2566688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29151"/>
            <a:ext cx="2582965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133" y="1544637"/>
            <a:ext cx="5393267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700" b="1" cap="none" baseline="0">
                <a:solidFill>
                  <a:srgbClr val="FFFFFF"/>
                </a:solidFill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133" y="3062821"/>
            <a:ext cx="5393267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912" baseline="0">
                <a:solidFill>
                  <a:srgbClr val="A6C8BC"/>
                </a:solidFill>
              </a:defRPr>
            </a:lvl1pPr>
            <a:lvl2pPr marL="439516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879032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1854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75806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21975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6370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30766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51612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76525" y="6373093"/>
            <a:ext cx="297608" cy="365126"/>
          </a:xfrm>
        </p:spPr>
        <p:txBody>
          <a:bodyPr/>
          <a:lstStyle>
            <a:lvl1pPr>
              <a:defRPr>
                <a:solidFill>
                  <a:srgbClr val="96B7A6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814"/>
            <a:ext cx="9144000" cy="978144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3" y="486978"/>
            <a:ext cx="730800" cy="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403601"/>
            <a:ext cx="2582904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5362" y="3403601"/>
            <a:ext cx="2566690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85537" y="3403601"/>
            <a:ext cx="2582966" cy="233744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87679" y="1928431"/>
            <a:ext cx="1194664" cy="1194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1815" y="2201763"/>
            <a:ext cx="48639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3276907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33111" y="2201763"/>
            <a:ext cx="486392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6053742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10166" y="2201763"/>
            <a:ext cx="48595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2" name="Slide Number Placeholder 8"/>
          <p:cNvSpPr>
            <a:spLocks noGrp="1"/>
          </p:cNvSpPr>
          <p:nvPr>
            <p:ph type="sldNum" sz="quarter" idx="2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point slide with icons to illustrate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863523" y="483406"/>
            <a:ext cx="5405377" cy="5882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74562" y="486137"/>
            <a:ext cx="8194876" cy="5891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/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white.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100% green.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571404" cy="3428553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this icon to insert a background photo, the resize this box so it covers the whole screen. Make sure it’s good quality.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76534" y="1914188"/>
            <a:ext cx="5790934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6299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57136" y="2259471"/>
            <a:ext cx="542973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 baseline="0">
                <a:solidFill>
                  <a:srgbClr val="00673E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57136" y="4232939"/>
            <a:ext cx="5429733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3" y="1803400"/>
            <a:ext cx="4010625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866659" y="4700459"/>
            <a:ext cx="2601169" cy="1063731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257116" y="484837"/>
            <a:ext cx="3886884" cy="52793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257118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right-aligned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0471" y="1803400"/>
            <a:ext cx="3980149" cy="394069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54097" y="4793058"/>
            <a:ext cx="2588430" cy="951040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836"/>
            <a:ext cx="3886884" cy="525926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80471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right-aligned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9" y="0"/>
            <a:ext cx="9143333" cy="6858000"/>
          </a:xfrm>
        </p:spPr>
        <p:txBody>
          <a:bodyPr/>
          <a:lstStyle>
            <a:lvl1pPr marL="0" indent="0">
              <a:buNone/>
              <a:defRPr sz="2250" baseline="0"/>
            </a:lvl1pPr>
            <a:lvl2pPr marL="439516" indent="0">
              <a:buNone/>
              <a:defRPr sz="2700"/>
            </a:lvl2pPr>
            <a:lvl3pPr marL="879032" indent="0">
              <a:buNone/>
              <a:defRPr sz="2306"/>
            </a:lvl3pPr>
            <a:lvl4pPr marL="1318547" indent="0">
              <a:buNone/>
              <a:defRPr sz="1912"/>
            </a:lvl4pPr>
            <a:lvl5pPr marL="1758064" indent="0">
              <a:buNone/>
              <a:defRPr sz="1912"/>
            </a:lvl5pPr>
            <a:lvl6pPr marL="2197581" indent="0">
              <a:buNone/>
              <a:defRPr sz="1912"/>
            </a:lvl6pPr>
            <a:lvl7pPr marL="2637097" indent="0">
              <a:buNone/>
              <a:defRPr sz="1912"/>
            </a:lvl7pPr>
            <a:lvl8pPr marL="3076614" indent="0">
              <a:buNone/>
              <a:defRPr sz="1912"/>
            </a:lvl8pPr>
            <a:lvl9pPr marL="3516128" indent="0">
              <a:buNone/>
              <a:defRPr sz="1912"/>
            </a:lvl9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711196"/>
            <a:ext cx="4476167" cy="345600"/>
          </a:xfrm>
          <a:solidFill>
            <a:srgbClr val="43B02A"/>
          </a:solidFill>
          <a:ln>
            <a:noFill/>
          </a:ln>
        </p:spPr>
        <p:txBody>
          <a:bodyPr wrap="square" lIns="252000" tIns="180000" rIns="252000" bIns="252000" anchor="ctr">
            <a:spAutoFit/>
          </a:bodyPr>
          <a:lstStyle>
            <a:lvl1pPr>
              <a:lnSpc>
                <a:spcPct val="10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76181" y="1803401"/>
            <a:ext cx="2606046" cy="3227685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6642" y="2336802"/>
            <a:ext cx="2628558" cy="2160887"/>
          </a:xfrm>
        </p:spPr>
        <p:txBody>
          <a:bodyPr anchor="ctr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About the Author (1 author)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66201" y="1803799"/>
            <a:ext cx="2628643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66201" y="4498183"/>
            <a:ext cx="2628643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811" y="486135"/>
            <a:ext cx="3993267" cy="5266800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5" y="486136"/>
            <a:ext cx="4012210" cy="5266481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86810" y="4088943"/>
            <a:ext cx="2617200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7" y="479818"/>
            <a:ext cx="6802234" cy="52843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679" y="1803400"/>
            <a:ext cx="5374641" cy="3960789"/>
          </a:xfrm>
        </p:spPr>
        <p:txBody>
          <a:bodyPr/>
          <a:lstStyle/>
          <a:p>
            <a:r>
              <a:rPr lang="en-US" dirty="0"/>
              <a:t>Click on this icon to insert a graphic.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a graphic slide with a title and optional annotation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487679" y="1803798"/>
            <a:ext cx="5374640" cy="39603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chart.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a chart or table slide with optional annotation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326" y="2338355"/>
            <a:ext cx="5827350" cy="195912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700" baseline="0">
                <a:solidFill>
                  <a:schemeClr val="accent5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Put your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7850" y="1562098"/>
            <a:ext cx="5408305" cy="763559"/>
          </a:xfrm>
        </p:spPr>
        <p:txBody>
          <a:bodyPr anchor="b"/>
          <a:lstStyle>
            <a:lvl1pPr algn="ctr">
              <a:defRPr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7848" y="4513380"/>
            <a:ext cx="5408306" cy="346810"/>
          </a:xfrm>
        </p:spPr>
        <p:txBody>
          <a:bodyPr anchor="t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 err="1"/>
              <a:t>www.algonquincollege.com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  <p:pic>
        <p:nvPicPr>
          <p:cNvPr id="13" name="Picture 12" descr="ac-icon-green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31" y="705870"/>
            <a:ext cx="497538" cy="36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7875"/>
            <a:ext cx="9144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6726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66717" y="2336800"/>
            <a:ext cx="2618974" cy="17907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866274" y="1803799"/>
            <a:ext cx="2619417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866274" y="4127500"/>
            <a:ext cx="2619417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666703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66694" y="2336800"/>
            <a:ext cx="2603969" cy="17907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6252" y="1803799"/>
            <a:ext cx="2604411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2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066252" y="4127500"/>
            <a:ext cx="2604412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75"/>
            <a:ext cx="9144000" cy="100012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About the Author (2 authors)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1803400"/>
            <a:ext cx="6788551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1-column key point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7519" y="477520"/>
            <a:ext cx="6786881" cy="526287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A basic 1-column key point slide with no title. 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key point slide</a:t>
            </a:r>
            <a:endParaRPr lang="en-US" dirty="0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1803401"/>
            <a:ext cx="4022199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1803402"/>
            <a:ext cx="4013375" cy="3949216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2336801"/>
            <a:ext cx="4022199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2336798"/>
            <a:ext cx="4013375" cy="341581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4" y="1803799"/>
            <a:ext cx="4022199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66703" y="1803799"/>
            <a:ext cx="401337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basic 2-column key point slide with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679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97113" y="1803400"/>
            <a:ext cx="2582965" cy="39492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</a:t>
            </a:r>
            <a:r>
              <a:rPr lang="en-CA" dirty="0" err="1"/>
              <a:t>editcontent</a:t>
            </a:r>
            <a:r>
              <a:rPr lang="en-CA" dirty="0"/>
              <a:t>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8" name="Picture 1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key point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99891"/>
            <a:ext cx="82296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6356353"/>
            <a:ext cx="663789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8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6" r:id="rId4"/>
    <p:sldLayoutId id="2147483650" r:id="rId5"/>
    <p:sldLayoutId id="2147483693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77" r:id="rId18"/>
    <p:sldLayoutId id="2147483698" r:id="rId19"/>
    <p:sldLayoutId id="2147483699" r:id="rId20"/>
    <p:sldLayoutId id="2147483682" r:id="rId21"/>
    <p:sldLayoutId id="2147483654" r:id="rId22"/>
    <p:sldLayoutId id="2147483662" r:id="rId23"/>
    <p:sldLayoutId id="2147483683" r:id="rId24"/>
    <p:sldLayoutId id="2147483684" r:id="rId25"/>
    <p:sldLayoutId id="2147483664" r:id="rId26"/>
    <p:sldLayoutId id="2147483700" r:id="rId27"/>
    <p:sldLayoutId id="2147483701" r:id="rId28"/>
    <p:sldLayoutId id="2147483657" r:id="rId29"/>
    <p:sldLayoutId id="2147483674" r:id="rId30"/>
    <p:sldLayoutId id="2147483675" r:id="rId31"/>
    <p:sldLayoutId id="2147483681" r:id="rId32"/>
    <p:sldLayoutId id="2147483667" r:id="rId33"/>
    <p:sldLayoutId id="2147483680" r:id="rId34"/>
    <p:sldLayoutId id="2147483702" r:id="rId35"/>
  </p:sldLayoutIdLst>
  <p:hf hdr="0" ftr="0" dt="0"/>
  <p:txStyles>
    <p:titleStyle>
      <a:lvl1pPr algn="l" defTabSz="439516" rtl="0" eaLnBrk="1" latinLnBrk="0" hangingPunct="1">
        <a:lnSpc>
          <a:spcPct val="80000"/>
        </a:lnSpc>
        <a:spcBef>
          <a:spcPct val="0"/>
        </a:spcBef>
        <a:buNone/>
        <a:defRPr sz="4049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14213" indent="-274699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36134" indent="-257101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60000"/>
        <a:buFont typeface="Wingdings" charset="2"/>
        <a:buChar char="§"/>
        <a:defRPr sz="18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538307" indent="-219758" algn="l" defTabSz="439516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90000"/>
        <a:buFont typeface="Arial"/>
        <a:buChar char="–"/>
        <a:defRPr sz="1181" kern="1200">
          <a:solidFill>
            <a:schemeClr val="accent4"/>
          </a:solidFill>
          <a:latin typeface="+mn-lt"/>
          <a:ea typeface="+mn-ea"/>
          <a:cs typeface="+mn-cs"/>
        </a:defRPr>
      </a:lvl4pPr>
      <a:lvl5pPr marL="1977821" indent="-219758" algn="l" defTabSz="439516" rtl="0" eaLnBrk="1" latinLnBrk="0" hangingPunct="1">
        <a:spcBef>
          <a:spcPct val="20000"/>
        </a:spcBef>
        <a:buFont typeface="Arial"/>
        <a:buChar char="»"/>
        <a:defRPr sz="1912" kern="1200">
          <a:solidFill>
            <a:schemeClr val="accent5"/>
          </a:solidFill>
          <a:latin typeface="+mn-lt"/>
          <a:ea typeface="+mn-ea"/>
          <a:cs typeface="+mn-cs"/>
        </a:defRPr>
      </a:lvl5pPr>
      <a:lvl6pPr marL="2417339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856854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296371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735887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39516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79032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5806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197581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3709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7661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16128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gonquincollege.com/finance/files/2024/01/2023-2024-Year-End-Processing-and-Purchasing-Due-Dates-FINAL.pdf" TargetMode="External"/><Relationship Id="rId2" Type="http://schemas.openxmlformats.org/officeDocument/2006/relationships/hyperlink" Target="https://www.algonquincollege.com/finance/files/2022/11/Journal-Entry-Backup-Checklist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algonquincollege.com/finance/files/2024/01/2023-2024-Year-End-Schedule-for-Business-Administrators-Finance-Managers-and-Controller-FINA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employeelearning.algonquincollege.com/d2l/home/587437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287430"/>
            <a:ext cx="5802922" cy="1635518"/>
          </a:xfrm>
        </p:spPr>
        <p:txBody>
          <a:bodyPr>
            <a:normAutofit/>
          </a:bodyPr>
          <a:lstStyle/>
          <a:p>
            <a:r>
              <a:rPr lang="en-US" dirty="0"/>
              <a:t>Year End Journal Entries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to the Finance Support Working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15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69581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561" y="146666"/>
            <a:ext cx="8521852" cy="652871"/>
          </a:xfrm>
        </p:spPr>
        <p:txBody>
          <a:bodyPr/>
          <a:lstStyle/>
          <a:p>
            <a:pPr algn="ctr"/>
            <a:r>
              <a:rPr lang="en-US" dirty="0"/>
              <a:t>Submission Process for Year End Reversing Accrual Journal Entries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" y="830424"/>
            <a:ext cx="8611843" cy="551711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journal entry will be entered and submitted directly in Workday where it will follow the approval process</a:t>
            </a:r>
          </a:p>
          <a:p>
            <a:endParaRPr lang="en-US" sz="1000" dirty="0"/>
          </a:p>
          <a:p>
            <a:pPr lvl="1"/>
            <a:r>
              <a:rPr lang="en-US" sz="2300" dirty="0"/>
              <a:t>1. Accounting Date = March 31 2024</a:t>
            </a:r>
          </a:p>
          <a:p>
            <a:pPr lvl="1"/>
            <a:r>
              <a:rPr lang="en-US" sz="2300" dirty="0"/>
              <a:t>2. Select Accrual Journal source</a:t>
            </a:r>
          </a:p>
          <a:p>
            <a:pPr lvl="1"/>
            <a:r>
              <a:rPr lang="en-US" sz="2300" dirty="0"/>
              <a:t>3. Click on Create Reversal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000" dirty="0"/>
          </a:p>
          <a:p>
            <a:endParaRPr lang="en-US" sz="2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E5AED-182A-C3AB-255C-08FE6CDE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45" y="2838969"/>
            <a:ext cx="8085272" cy="34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5" y="436276"/>
            <a:ext cx="8270778" cy="1001980"/>
          </a:xfrm>
        </p:spPr>
        <p:txBody>
          <a:bodyPr/>
          <a:lstStyle/>
          <a:p>
            <a:r>
              <a:rPr lang="en-US" dirty="0"/>
              <a:t>Key Dates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540" y="822961"/>
            <a:ext cx="8237013" cy="53828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u="sng" dirty="0"/>
          </a:p>
          <a:p>
            <a:r>
              <a:rPr lang="en-US" sz="2400" b="1" u="sng" dirty="0"/>
              <a:t>Tuesday April 2, 2024</a:t>
            </a:r>
            <a:r>
              <a:rPr lang="en-US" sz="2400" dirty="0"/>
              <a:t> – Final day to </a:t>
            </a:r>
          </a:p>
          <a:p>
            <a:r>
              <a:rPr lang="en-US" sz="2400" dirty="0"/>
              <a:t>submit invoices to Accounts Payable</a:t>
            </a:r>
          </a:p>
          <a:p>
            <a:endParaRPr lang="en-US" sz="1200" dirty="0"/>
          </a:p>
          <a:p>
            <a:r>
              <a:rPr lang="en-US" sz="2400" b="1" u="sng" dirty="0"/>
              <a:t>Friday April 5, 2024 </a:t>
            </a:r>
            <a:r>
              <a:rPr lang="en-US" sz="2400" dirty="0"/>
              <a:t>- Accounts Receivable </a:t>
            </a:r>
          </a:p>
          <a:p>
            <a:r>
              <a:rPr lang="en-US" sz="2400" dirty="0"/>
              <a:t>and Accounts Payable Closing (12:00PM)</a:t>
            </a:r>
          </a:p>
          <a:p>
            <a:endParaRPr lang="en-US" sz="1200" dirty="0"/>
          </a:p>
          <a:p>
            <a:r>
              <a:rPr lang="en-US" sz="2400" b="1" u="sng" dirty="0"/>
              <a:t>Monday April 8, 2024 </a:t>
            </a:r>
            <a:r>
              <a:rPr lang="en-US" sz="2400" dirty="0"/>
              <a:t>– Goods Received Not </a:t>
            </a:r>
          </a:p>
          <a:p>
            <a:r>
              <a:rPr lang="en-US" sz="2400" dirty="0"/>
              <a:t>Invoiced Accrual booked</a:t>
            </a:r>
          </a:p>
          <a:p>
            <a:endParaRPr lang="en-US" sz="1200" b="1" u="sng" dirty="0"/>
          </a:p>
          <a:p>
            <a:r>
              <a:rPr lang="en-US" sz="2400" b="1" u="sng" dirty="0"/>
              <a:t>Tuesday April 9, 2024 </a:t>
            </a:r>
            <a:r>
              <a:rPr lang="en-US" sz="2400" dirty="0"/>
              <a:t>– Review of </a:t>
            </a:r>
          </a:p>
          <a:p>
            <a:r>
              <a:rPr lang="en-US" sz="2400" dirty="0"/>
              <a:t>revenue and expenses to ensure completeness</a:t>
            </a:r>
          </a:p>
          <a:p>
            <a:endParaRPr lang="en-US" sz="1200" dirty="0"/>
          </a:p>
          <a:p>
            <a:r>
              <a:rPr lang="en-US" sz="2400" b="1" u="sng" dirty="0"/>
              <a:t>Thursday April 11, 2024 </a:t>
            </a:r>
            <a:r>
              <a:rPr lang="en-US" sz="2400" dirty="0"/>
              <a:t>– Final day to submit and approve 2023-24 fiscal year end journal entries to Financial Services (5:00PM deadline)</a:t>
            </a:r>
          </a:p>
          <a:p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12" y="223212"/>
            <a:ext cx="1736241" cy="21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0100" y="1020932"/>
            <a:ext cx="8146307" cy="50336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600" dirty="0"/>
              <a:t>Journal Entry Backup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Journal Entry Backup Checklist.pdf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r>
              <a:rPr lang="en-US" sz="2600" dirty="0"/>
              <a:t>Link to Year End Schedules and Deadlines: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2023-2024 Year-End Processing and Purchasing Due Dates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2023-2024 Year-End Schedule for Business Administrators, Finance Managers and Controller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1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5" y="436276"/>
            <a:ext cx="8270778" cy="1001980"/>
          </a:xfrm>
        </p:spPr>
        <p:txBody>
          <a:bodyPr/>
          <a:lstStyle/>
          <a:p>
            <a:r>
              <a:rPr lang="en-US" dirty="0"/>
              <a:t>Want More Details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4412" y="822961"/>
            <a:ext cx="8237013" cy="53828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3B2AC-A962-429E-AFC4-CE45DC132EF0}"/>
              </a:ext>
            </a:extLst>
          </p:cNvPr>
          <p:cNvSpPr txBox="1"/>
          <p:nvPr/>
        </p:nvSpPr>
        <p:spPr>
          <a:xfrm>
            <a:off x="719091" y="1361213"/>
            <a:ext cx="8020462" cy="494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Come join us for an additional year-end training session! </a:t>
            </a:r>
          </a:p>
          <a:p>
            <a:endParaRPr lang="en-CA" sz="12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What</a:t>
            </a:r>
            <a:r>
              <a:rPr lang="en-CA" sz="2400" dirty="0">
                <a:solidFill>
                  <a:schemeClr val="bg1"/>
                </a:solidFill>
              </a:rPr>
              <a:t>: Walk-thru of how to enter accrual journals in Workday and details of what appropriate backup is required.</a:t>
            </a:r>
          </a:p>
          <a:p>
            <a:endParaRPr lang="en-CA" sz="18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When</a:t>
            </a:r>
            <a:r>
              <a:rPr lang="en-CA" sz="2400" dirty="0">
                <a:solidFill>
                  <a:schemeClr val="bg1"/>
                </a:solidFill>
              </a:rPr>
              <a:t>: Wednesday March 6th, 2024 from 10am to 11am</a:t>
            </a:r>
          </a:p>
          <a:p>
            <a:endParaRPr lang="en-CA" sz="18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Where</a:t>
            </a:r>
            <a:r>
              <a:rPr lang="en-CA" sz="2400" dirty="0">
                <a:solidFill>
                  <a:schemeClr val="bg1"/>
                </a:solidFill>
              </a:rPr>
              <a:t>: Online via Zoom and through the Employee Learning Centre</a:t>
            </a:r>
          </a:p>
          <a:p>
            <a:endParaRPr lang="en-CA" sz="18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Register here</a:t>
            </a:r>
            <a:r>
              <a:rPr lang="en-CA" sz="2400" dirty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Financial Services Year-End Accrual Journal Training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456E2-AD87-4857-9DAF-9E1B99AC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616" y="533494"/>
            <a:ext cx="3894069" cy="10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0744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5086" y="479820"/>
            <a:ext cx="5411163" cy="10019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775" y="1115034"/>
            <a:ext cx="7924073" cy="460218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1. Year End Journal Entries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Process for Submission of Year End Journal Entries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Key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380">
            <a:off x="4227430" y="3367367"/>
            <a:ext cx="3841722" cy="19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6" y="479820"/>
            <a:ext cx="8086139" cy="1001980"/>
          </a:xfrm>
        </p:spPr>
        <p:txBody>
          <a:bodyPr/>
          <a:lstStyle/>
          <a:p>
            <a:r>
              <a:rPr lang="en-US" dirty="0"/>
              <a:t>Year End Journal Entries – what are they and how are they different?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571" y="1666384"/>
            <a:ext cx="7974344" cy="406675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Accrual and deferral entries that will reverse out the following month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$5,000 limit unless for Ministry contract</a:t>
            </a:r>
          </a:p>
          <a:p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Submitted directly in Workday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Approvals in Workday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7C992-DF75-4728-8239-B141F405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868" y="3451582"/>
            <a:ext cx="2281561" cy="22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</a:t>
            </a:r>
            <a:br>
              <a:rPr lang="en-US" dirty="0"/>
            </a:b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79" y="1400102"/>
            <a:ext cx="7974344" cy="406675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Expense Accruals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Prepaid Expenses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Revenue Deferrals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Revenue Receivable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29864-E5AA-4944-BC42-36C04BAC1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80" y="2656864"/>
            <a:ext cx="3293616" cy="15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5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Expense Accruals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Expense incurred in fiscal year but not yet recorded in ledger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invoices will be accrued automatically – PO with receipt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2080 Accrued Liabilities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copy of invoice with relevant details highlighted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421">
            <a:off x="7167013" y="228326"/>
            <a:ext cx="1235445" cy="15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Prepaid Expenses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Expense paid for in advance, before </a:t>
            </a:r>
          </a:p>
          <a:p>
            <a:r>
              <a:rPr lang="en-US" sz="2400" dirty="0"/>
              <a:t>    receiving the goods or service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Common with leases, service agreements, software licenses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1500 Prepaid Expenses - Operating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invoice with indication of period of time covered, ledger details showing amount booked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68" y="966045"/>
            <a:ext cx="2362414" cy="16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Revenue Deferrals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Received funds in current fiscal year for revenue that will be earned in next fiscal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2500 Deferred Revenue with additional work tag (Deferred Revenue – Contracts, Other, MTCU Contracts, Contracts – Related Entities)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Workday financial rollup report, excerpt of contract showing relevant details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3" y="151459"/>
            <a:ext cx="1620067" cy="12813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86" y="5016290"/>
            <a:ext cx="2656242" cy="15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1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4. Revenue Receivable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8775" y="1584960"/>
            <a:ext cx="8146307" cy="42779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Revenue earned in current fiscal year but</a:t>
            </a:r>
          </a:p>
          <a:p>
            <a:r>
              <a:rPr lang="en-US" sz="2400" dirty="0"/>
              <a:t>    funds not received by year end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1230 Accounts Receivable – Ministry Grants or ledger account 1370 Accounts Receivable – Other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Workday financial rollup report showing expenses incurred, excerpt from contract indicating amount of funding to be received in current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87" y="829424"/>
            <a:ext cx="1836046" cy="22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2673" y="489464"/>
            <a:ext cx="8091054" cy="595699"/>
          </a:xfrm>
        </p:spPr>
        <p:txBody>
          <a:bodyPr/>
          <a:lstStyle/>
          <a:p>
            <a:r>
              <a:rPr lang="en-US" dirty="0"/>
              <a:t>Summary Table – Ledger Account and Worktags for Year End Accrual Entries 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57512"/>
              </p:ext>
            </p:extLst>
          </p:nvPr>
        </p:nvGraphicFramePr>
        <p:xfrm>
          <a:off x="364866" y="1200150"/>
          <a:ext cx="8432770" cy="516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450">
                  <a:extLst>
                    <a:ext uri="{9D8B030D-6E8A-4147-A177-3AD203B41FA5}">
                      <a16:colId xmlns:a16="http://schemas.microsoft.com/office/drawing/2014/main" val="296152320"/>
                    </a:ext>
                  </a:extLst>
                </a:gridCol>
              </a:tblGrid>
              <a:tr h="699464">
                <a:tc>
                  <a:txBody>
                    <a:bodyPr/>
                    <a:lstStyle/>
                    <a:p>
                      <a:r>
                        <a:rPr lang="en-US" sz="1300" dirty="0"/>
                        <a:t>Journal Entry Category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Offset</a:t>
                      </a:r>
                      <a:r>
                        <a:rPr lang="en-US" sz="1300" baseline="0" dirty="0"/>
                        <a:t> Ledger Account to Use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Worktag (if needed)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Appropriate</a:t>
                      </a:r>
                      <a:r>
                        <a:rPr lang="en-US" sz="1300" baseline="0" dirty="0"/>
                        <a:t> Backup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455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Expense Accrual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Accrued Liabilities – ledger account 2080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 Worktag Needed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Invoice copy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Confirmation that good / service was received in fiscal year but not yet recorded in ledger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Amount of invoice clearly indicated including portion of non-refundable HST at 3.41%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34">
                <a:tc>
                  <a:txBody>
                    <a:bodyPr/>
                    <a:lstStyle/>
                    <a:p>
                      <a:r>
                        <a:rPr lang="en-US" sz="1100" dirty="0"/>
                        <a:t>Revenue Deferral</a:t>
                      </a:r>
                      <a:endParaRPr lang="en-US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Deferred Revenue – ledger</a:t>
                      </a:r>
                      <a:r>
                        <a:rPr lang="en-US" sz="1100" baseline="0" dirty="0"/>
                        <a:t> account 2500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Deferred Revenue – Other</a:t>
                      </a:r>
                    </a:p>
                    <a:p>
                      <a:pPr algn="ctr"/>
                      <a:r>
                        <a:rPr lang="en-US" sz="1100" dirty="0"/>
                        <a:t>Deferred</a:t>
                      </a:r>
                      <a:r>
                        <a:rPr lang="en-US" sz="1100" baseline="0" dirty="0"/>
                        <a:t> Rev – MTCU Contracts</a:t>
                      </a:r>
                    </a:p>
                    <a:p>
                      <a:pPr algn="ctr"/>
                      <a:r>
                        <a:rPr lang="en-US" sz="1100" baseline="0" dirty="0"/>
                        <a:t>Deferred Revenue - Contracts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 Rpt report showing revenue booked and amount to be deferred</a:t>
                      </a:r>
                      <a:endParaRPr lang="en-US" sz="2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Excerpt of agreement indicating amount may be deferred (ie. Contract period extending into next fiscal year, Ministry approval etc.)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363">
                <a:tc>
                  <a:txBody>
                    <a:bodyPr/>
                    <a:lstStyle/>
                    <a:p>
                      <a:r>
                        <a:rPr lang="en-US" sz="1100" dirty="0"/>
                        <a:t>Prepaid</a:t>
                      </a:r>
                      <a:r>
                        <a:rPr lang="en-US" sz="1100" baseline="0" dirty="0"/>
                        <a:t> Expense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Prepaid</a:t>
                      </a:r>
                      <a:r>
                        <a:rPr lang="en-US" sz="1100" baseline="0" dirty="0"/>
                        <a:t> Expenses Operating – ledger account 1500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 Worktag Needed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Same invoice details as listed above for expense accruals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Invoice should also indicate the period of time covered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Details of the calculation of the prepaid amount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271">
                <a:tc>
                  <a:txBody>
                    <a:bodyPr/>
                    <a:lstStyle/>
                    <a:p>
                      <a:r>
                        <a:rPr lang="en-US" sz="1100" dirty="0"/>
                        <a:t>Revenue Receivable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Accounts Receivable – Ministry Grants –</a:t>
                      </a:r>
                      <a:r>
                        <a:rPr lang="en-US" sz="1100" baseline="0" dirty="0"/>
                        <a:t> ledger account 1230</a:t>
                      </a:r>
                    </a:p>
                    <a:p>
                      <a:pPr algn="ctr"/>
                      <a:r>
                        <a:rPr lang="en-US" sz="1100" baseline="0" dirty="0"/>
                        <a:t>Accounts Receivable – Other – ledger account 1370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 Worktag Needed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Excerpt of agreement indicating amount of funding to be received in current fiscal year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 Rpt report showing total expenses incurred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5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nquin College Colours">
      <a:dk1>
        <a:srgbClr val="423F3F"/>
      </a:dk1>
      <a:lt1>
        <a:sysClr val="window" lastClr="FFFFFF"/>
      </a:lt1>
      <a:dk2>
        <a:srgbClr val="00673E"/>
      </a:dk2>
      <a:lt2>
        <a:srgbClr val="FFFFFF"/>
      </a:lt2>
      <a:accent1>
        <a:srgbClr val="00673E"/>
      </a:accent1>
      <a:accent2>
        <a:srgbClr val="599A83"/>
      </a:accent2>
      <a:accent3>
        <a:srgbClr val="A6C8BC"/>
      </a:accent3>
      <a:accent4>
        <a:srgbClr val="408A70"/>
      </a:accent4>
      <a:accent5>
        <a:srgbClr val="423F3F"/>
      </a:accent5>
      <a:accent6>
        <a:srgbClr val="B4B2B5"/>
      </a:accent6>
      <a:hlink>
        <a:srgbClr val="43B02A"/>
      </a:hlink>
      <a:folHlink>
        <a:srgbClr val="7AC1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bc6d35-afa0-487f-8a22-5846c9319c8b">
      <UserInfo>
        <DisplayName/>
        <AccountId xsi:nil="true"/>
        <AccountType/>
      </UserInfo>
    </SharedWithUsers>
    <TaxCatchAll xmlns="95bc6d35-afa0-487f-8a22-5846c9319c8b"/>
    <lcf76f155ced4ddcb4097134ff3c332f xmlns="babcf426-f826-4995-a497-b24d6596da39">
      <Terms xmlns="http://schemas.microsoft.com/office/infopath/2007/PartnerControls"/>
    </lcf76f155ced4ddcb4097134ff3c332f>
    <_Flow_SignoffStatus xmlns="babcf426-f826-4995-a497-b24d6596da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87E401D1ECF4DBE77720B71D43171" ma:contentTypeVersion="19" ma:contentTypeDescription="Create a new document." ma:contentTypeScope="" ma:versionID="8b6dd7099a5bf542acf3d65c5a335aa8">
  <xsd:schema xmlns:xsd="http://www.w3.org/2001/XMLSchema" xmlns:xs="http://www.w3.org/2001/XMLSchema" xmlns:p="http://schemas.microsoft.com/office/2006/metadata/properties" xmlns:ns2="babcf426-f826-4995-a497-b24d6596da39" xmlns:ns3="95bc6d35-afa0-487f-8a22-5846c9319c8b" targetNamespace="http://schemas.microsoft.com/office/2006/metadata/properties" ma:root="true" ma:fieldsID="0baf2475e4aa2153a9da7fcce7d7446e" ns2:_="" ns3:_="">
    <xsd:import namespace="babcf426-f826-4995-a497-b24d6596da39"/>
    <xsd:import namespace="95bc6d35-afa0-487f-8a22-5846c9319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cf426-f826-4995-a497-b24d6596d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a200e-6db3-4776-8e88-7d4fd5d3dc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c6d35-afa0-487f-8a22-5846c9319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3d6e9b-cec9-426a-a395-c553fc97d6a2}" ma:internalName="TaxCatchAll" ma:showField="CatchAllData" ma:web="95bc6d35-afa0-487f-8a22-5846c9319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D31F45-15FB-441E-ABB1-B4D36CE2F1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BA1F09-9C35-43CD-B27F-D3A094898A0E}">
  <ds:schemaRefs>
    <ds:schemaRef ds:uri="http://purl.org/dc/dcmitype/"/>
    <ds:schemaRef ds:uri="babcf426-f826-4995-a497-b24d6596da3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95bc6d35-afa0-487f-8a22-5846c9319c8b"/>
  </ds:schemaRefs>
</ds:datastoreItem>
</file>

<file path=customXml/itemProps3.xml><?xml version="1.0" encoding="utf-8"?>
<ds:datastoreItem xmlns:ds="http://schemas.openxmlformats.org/officeDocument/2006/customXml" ds:itemID="{EB840C57-18EA-4491-BB16-723047A9C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bcf426-f826-4995-a497-b24d6596da39"/>
    <ds:schemaRef ds:uri="95bc6d35-afa0-487f-8a22-5846c9319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10438</TotalTime>
  <Words>802</Words>
  <Application>Microsoft Office PowerPoint</Application>
  <PresentationFormat>On-screen Show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Year End Journal Entries</vt:lpstr>
      <vt:lpstr>Agenda</vt:lpstr>
      <vt:lpstr>Year End Journal Entries – what are they and how are they different? </vt:lpstr>
      <vt:lpstr>Categories of Year End Journal Entries </vt:lpstr>
      <vt:lpstr>Categories of Year End Journal Entries   1. Expense Accruals</vt:lpstr>
      <vt:lpstr>Categories of Year End Journal Entries   2. Prepaid Expenses </vt:lpstr>
      <vt:lpstr>Categories of Year End Journal Entries  3. Revenue Deferrals </vt:lpstr>
      <vt:lpstr>Categories of Year End Journal Entries   4. Revenue Receivable     </vt:lpstr>
      <vt:lpstr>Summary Table – Ledger Account and Worktags for Year End Accrual Entries </vt:lpstr>
      <vt:lpstr>Submission Process for Year End Reversing Accrual Journal Entries</vt:lpstr>
      <vt:lpstr>Key Dates </vt:lpstr>
      <vt:lpstr>Resources      </vt:lpstr>
      <vt:lpstr>Want More Details </vt:lpstr>
      <vt:lpstr>  Thank you.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Kelli Doucet</cp:lastModifiedBy>
  <cp:revision>368</cp:revision>
  <dcterms:created xsi:type="dcterms:W3CDTF">2016-12-21T16:02:28Z</dcterms:created>
  <dcterms:modified xsi:type="dcterms:W3CDTF">2024-02-14T20:25:42Z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0x01010022187E401D1ECF4DBE77720B71D43171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