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32" r:id="rId6"/>
    <p:sldId id="333" r:id="rId7"/>
    <p:sldId id="362" r:id="rId8"/>
    <p:sldId id="363" r:id="rId9"/>
    <p:sldId id="365" r:id="rId10"/>
    <p:sldId id="366" r:id="rId11"/>
    <p:sldId id="354" r:id="rId12"/>
    <p:sldId id="355" r:id="rId13"/>
    <p:sldId id="356" r:id="rId14"/>
    <p:sldId id="358" r:id="rId15"/>
    <p:sldId id="359" r:id="rId16"/>
    <p:sldId id="357" r:id="rId17"/>
    <p:sldId id="353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i Doucet" initials="KD" lastIdx="0" clrIdx="0">
    <p:extLst>
      <p:ext uri="{19B8F6BF-5375-455C-9EA6-DF929625EA0E}">
        <p15:presenceInfo xmlns:p15="http://schemas.microsoft.com/office/powerpoint/2012/main" userId="S-1-5-21-1989483694-326399252-943750798-510180" providerId="AD"/>
      </p:ext>
    </p:extLst>
  </p:cmAuthor>
  <p:cmAuthor id="2" name="Cresdelle Zubrycki" initials="CZ" lastIdx="2" clrIdx="1">
    <p:extLst>
      <p:ext uri="{19B8F6BF-5375-455C-9EA6-DF929625EA0E}">
        <p15:presenceInfo xmlns:p15="http://schemas.microsoft.com/office/powerpoint/2012/main" userId="S-1-5-21-1989483694-326399252-943750798-284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006643"/>
    <a:srgbClr val="267A52"/>
    <a:srgbClr val="00673E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i Doucet" userId="16371748-5661-46c2-805c-36d2510fc8cf" providerId="ADAL" clId="{0A6B15DE-94FA-4B52-83AD-A08CF95D8164}"/>
    <pc:docChg chg="undo redo custSel addSld modSld">
      <pc:chgData name="Kelli Doucet" userId="16371748-5661-46c2-805c-36d2510fc8cf" providerId="ADAL" clId="{0A6B15DE-94FA-4B52-83AD-A08CF95D8164}" dt="2025-03-05T13:11:33.334" v="169" actId="1076"/>
      <pc:docMkLst>
        <pc:docMk/>
      </pc:docMkLst>
      <pc:sldChg chg="delSp modSp mod">
        <pc:chgData name="Kelli Doucet" userId="16371748-5661-46c2-805c-36d2510fc8cf" providerId="ADAL" clId="{0A6B15DE-94FA-4B52-83AD-A08CF95D8164}" dt="2025-02-28T16:03:44.908" v="89" actId="1076"/>
        <pc:sldMkLst>
          <pc:docMk/>
          <pc:sldMk cId="1428966277" sldId="354"/>
        </pc:sldMkLst>
        <pc:spChg chg="mod">
          <ac:chgData name="Kelli Doucet" userId="16371748-5661-46c2-805c-36d2510fc8cf" providerId="ADAL" clId="{0A6B15DE-94FA-4B52-83AD-A08CF95D8164}" dt="2025-02-28T16:03:44.908" v="89" actId="1076"/>
          <ac:spMkLst>
            <pc:docMk/>
            <pc:sldMk cId="1428966277" sldId="354"/>
            <ac:spMk id="11" creationId="{F4C59CAC-EAE4-4A19-8F37-24B373A42E89}"/>
          </ac:spMkLst>
        </pc:spChg>
        <pc:spChg chg="mod">
          <ac:chgData name="Kelli Doucet" userId="16371748-5661-46c2-805c-36d2510fc8cf" providerId="ADAL" clId="{0A6B15DE-94FA-4B52-83AD-A08CF95D8164}" dt="2025-02-28T16:02:04.929" v="77" actId="20577"/>
          <ac:spMkLst>
            <pc:docMk/>
            <pc:sldMk cId="1428966277" sldId="354"/>
            <ac:spMk id="13" creationId="{A3BCB119-1B28-4294-98DB-FF8AF59886AA}"/>
          </ac:spMkLst>
        </pc:spChg>
        <pc:spChg chg="mod">
          <ac:chgData name="Kelli Doucet" userId="16371748-5661-46c2-805c-36d2510fc8cf" providerId="ADAL" clId="{0A6B15DE-94FA-4B52-83AD-A08CF95D8164}" dt="2025-02-28T15:59:13.696" v="45" actId="20577"/>
          <ac:spMkLst>
            <pc:docMk/>
            <pc:sldMk cId="1428966277" sldId="354"/>
            <ac:spMk id="14" creationId="{076303D9-FA7A-43DA-9BE3-8C42600B7502}"/>
          </ac:spMkLst>
        </pc:spChg>
        <pc:spChg chg="mod">
          <ac:chgData name="Kelli Doucet" userId="16371748-5661-46c2-805c-36d2510fc8cf" providerId="ADAL" clId="{0A6B15DE-94FA-4B52-83AD-A08CF95D8164}" dt="2025-02-28T16:01:28.344" v="62" actId="6549"/>
          <ac:spMkLst>
            <pc:docMk/>
            <pc:sldMk cId="1428966277" sldId="354"/>
            <ac:spMk id="18" creationId="{E321EBF1-5D87-4213-9448-3A4D7956B8D9}"/>
          </ac:spMkLst>
        </pc:spChg>
        <pc:spChg chg="mod">
          <ac:chgData name="Kelli Doucet" userId="16371748-5661-46c2-805c-36d2510fc8cf" providerId="ADAL" clId="{0A6B15DE-94FA-4B52-83AD-A08CF95D8164}" dt="2025-02-28T15:59:29.888" v="46" actId="6549"/>
          <ac:spMkLst>
            <pc:docMk/>
            <pc:sldMk cId="1428966277" sldId="354"/>
            <ac:spMk id="21" creationId="{45AD23B1-0654-4FF0-B403-ED72EB476E22}"/>
          </ac:spMkLst>
        </pc:spChg>
        <pc:spChg chg="mod">
          <ac:chgData name="Kelli Doucet" userId="16371748-5661-46c2-805c-36d2510fc8cf" providerId="ADAL" clId="{0A6B15DE-94FA-4B52-83AD-A08CF95D8164}" dt="2025-02-28T16:00:41.761" v="49" actId="20577"/>
          <ac:spMkLst>
            <pc:docMk/>
            <pc:sldMk cId="1428966277" sldId="354"/>
            <ac:spMk id="22" creationId="{FFE032F1-503E-4C57-9DC2-04B4A6F1B7F7}"/>
          </ac:spMkLst>
        </pc:spChg>
        <pc:spChg chg="mod">
          <ac:chgData name="Kelli Doucet" userId="16371748-5661-46c2-805c-36d2510fc8cf" providerId="ADAL" clId="{0A6B15DE-94FA-4B52-83AD-A08CF95D8164}" dt="2025-02-28T16:02:33.296" v="85" actId="20577"/>
          <ac:spMkLst>
            <pc:docMk/>
            <pc:sldMk cId="1428966277" sldId="354"/>
            <ac:spMk id="23" creationId="{92C80AE1-0877-4FFF-A4F9-189F9C2DCDC0}"/>
          </ac:spMkLst>
        </pc:spChg>
      </pc:sldChg>
      <pc:sldChg chg="addSp delSp mod">
        <pc:chgData name="Kelli Doucet" userId="16371748-5661-46c2-805c-36d2510fc8cf" providerId="ADAL" clId="{0A6B15DE-94FA-4B52-83AD-A08CF95D8164}" dt="2025-02-28T16:04:06.103" v="91" actId="22"/>
        <pc:sldMkLst>
          <pc:docMk/>
          <pc:sldMk cId="700987554" sldId="365"/>
        </pc:sldMkLst>
      </pc:sldChg>
      <pc:sldChg chg="addSp modSp add mod">
        <pc:chgData name="Kelli Doucet" userId="16371748-5661-46c2-805c-36d2510fc8cf" providerId="ADAL" clId="{0A6B15DE-94FA-4B52-83AD-A08CF95D8164}" dt="2025-03-05T13:11:33.334" v="169" actId="1076"/>
        <pc:sldMkLst>
          <pc:docMk/>
          <pc:sldMk cId="2227968927" sldId="366"/>
        </pc:sldMkLst>
        <pc:spChg chg="mod">
          <ac:chgData name="Kelli Doucet" userId="16371748-5661-46c2-805c-36d2510fc8cf" providerId="ADAL" clId="{0A6B15DE-94FA-4B52-83AD-A08CF95D8164}" dt="2025-03-05T13:11:26.319" v="167" actId="20577"/>
          <ac:spMkLst>
            <pc:docMk/>
            <pc:sldMk cId="2227968927" sldId="366"/>
            <ac:spMk id="6" creationId="{679A0BE8-036D-DC88-AD52-0EA295E881B5}"/>
          </ac:spMkLst>
        </pc:spChg>
        <pc:spChg chg="mod">
          <ac:chgData name="Kelli Doucet" userId="16371748-5661-46c2-805c-36d2510fc8cf" providerId="ADAL" clId="{0A6B15DE-94FA-4B52-83AD-A08CF95D8164}" dt="2025-03-05T13:09:33.422" v="159" actId="20577"/>
          <ac:spMkLst>
            <pc:docMk/>
            <pc:sldMk cId="2227968927" sldId="366"/>
            <ac:spMk id="9" creationId="{ABDD8F85-CCEB-1964-4B69-FE2CA742B18D}"/>
          </ac:spMkLst>
        </pc:spChg>
        <pc:picChg chg="add mod">
          <ac:chgData name="Kelli Doucet" userId="16371748-5661-46c2-805c-36d2510fc8cf" providerId="ADAL" clId="{0A6B15DE-94FA-4B52-83AD-A08CF95D8164}" dt="2025-03-05T13:11:33.334" v="169" actId="1076"/>
          <ac:picMkLst>
            <pc:docMk/>
            <pc:sldMk cId="2227968927" sldId="366"/>
            <ac:picMk id="3" creationId="{4290E2DD-BD17-9D77-EEBE-4029C600B73B}"/>
          </ac:picMkLst>
        </pc:picChg>
      </pc:sldChg>
      <pc:sldChg chg="modSp add mod">
        <pc:chgData name="Kelli Doucet" userId="16371748-5661-46c2-805c-36d2510fc8cf" providerId="ADAL" clId="{0A6B15DE-94FA-4B52-83AD-A08CF95D8164}" dt="2025-02-28T16:05:32.758" v="97" actId="1076"/>
        <pc:sldMkLst>
          <pc:docMk/>
          <pc:sldMk cId="2273187156" sldId="366"/>
        </pc:sldMkLst>
      </pc:sldChg>
    </pc:docChg>
  </pc:docChgLst>
  <pc:docChgLst>
    <pc:chgData name="Cresdelle Zubrycki" userId="fe2f9d90-2a20-4b1d-bdd3-fbb8ef81da27" providerId="ADAL" clId="{06E30952-E303-4FBC-992F-88D7231AF9BB}"/>
    <pc:docChg chg="custSel delSld modSld">
      <pc:chgData name="Cresdelle Zubrycki" userId="fe2f9d90-2a20-4b1d-bdd3-fbb8ef81da27" providerId="ADAL" clId="{06E30952-E303-4FBC-992F-88D7231AF9BB}" dt="2025-03-03T16:34:58.375" v="41" actId="1076"/>
      <pc:docMkLst>
        <pc:docMk/>
      </pc:docMkLst>
      <pc:sldChg chg="addSp delSp modSp mod">
        <pc:chgData name="Cresdelle Zubrycki" userId="fe2f9d90-2a20-4b1d-bdd3-fbb8ef81da27" providerId="ADAL" clId="{06E30952-E303-4FBC-992F-88D7231AF9BB}" dt="2025-03-03T16:07:33.805" v="19" actId="1076"/>
        <pc:sldMkLst>
          <pc:docMk/>
          <pc:sldMk cId="1428966277" sldId="354"/>
        </pc:sldMkLst>
        <pc:spChg chg="mod">
          <ac:chgData name="Cresdelle Zubrycki" userId="fe2f9d90-2a20-4b1d-bdd3-fbb8ef81da27" providerId="ADAL" clId="{06E30952-E303-4FBC-992F-88D7231AF9BB}" dt="2025-03-03T16:03:23.664" v="5" actId="1076"/>
          <ac:spMkLst>
            <pc:docMk/>
            <pc:sldMk cId="1428966277" sldId="354"/>
            <ac:spMk id="8" creationId="{14A2E781-FCB2-4148-99AD-9EB264BAA27D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11" creationId="{F4C59CAC-EAE4-4A19-8F37-24B373A42E89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13" creationId="{A3BCB119-1B28-4294-98DB-FF8AF59886AA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14" creationId="{076303D9-FA7A-43DA-9BE3-8C42600B7502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18" creationId="{E321EBF1-5D87-4213-9448-3A4D7956B8D9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21" creationId="{45AD23B1-0654-4FF0-B403-ED72EB476E22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22" creationId="{FFE032F1-503E-4C57-9DC2-04B4A6F1B7F7}"/>
          </ac:spMkLst>
        </pc:spChg>
        <pc:spChg chg="mod">
          <ac:chgData name="Cresdelle Zubrycki" userId="fe2f9d90-2a20-4b1d-bdd3-fbb8ef81da27" providerId="ADAL" clId="{06E30952-E303-4FBC-992F-88D7231AF9BB}" dt="2025-03-03T16:03:19.272" v="4" actId="1076"/>
          <ac:spMkLst>
            <pc:docMk/>
            <pc:sldMk cId="1428966277" sldId="354"/>
            <ac:spMk id="23" creationId="{92C80AE1-0877-4FFF-A4F9-189F9C2DCDC0}"/>
          </ac:spMkLst>
        </pc:spChg>
        <pc:picChg chg="add mod">
          <ac:chgData name="Cresdelle Zubrycki" userId="fe2f9d90-2a20-4b1d-bdd3-fbb8ef81da27" providerId="ADAL" clId="{06E30952-E303-4FBC-992F-88D7231AF9BB}" dt="2025-03-03T16:07:33.805" v="19" actId="1076"/>
          <ac:picMkLst>
            <pc:docMk/>
            <pc:sldMk cId="1428966277" sldId="354"/>
            <ac:picMk id="6" creationId="{80247823-C9BA-5768-44B9-8DCCFFA463D1}"/>
          </ac:picMkLst>
        </pc:picChg>
        <pc:picChg chg="mod">
          <ac:chgData name="Cresdelle Zubrycki" userId="fe2f9d90-2a20-4b1d-bdd3-fbb8ef81da27" providerId="ADAL" clId="{06E30952-E303-4FBC-992F-88D7231AF9BB}" dt="2025-03-03T16:03:19.272" v="4" actId="1076"/>
          <ac:picMkLst>
            <pc:docMk/>
            <pc:sldMk cId="1428966277" sldId="354"/>
            <ac:picMk id="12" creationId="{F22811CD-A0B8-45F7-A620-36DB4013E20A}"/>
          </ac:picMkLst>
        </pc:picChg>
        <pc:picChg chg="mod">
          <ac:chgData name="Cresdelle Zubrycki" userId="fe2f9d90-2a20-4b1d-bdd3-fbb8ef81da27" providerId="ADAL" clId="{06E30952-E303-4FBC-992F-88D7231AF9BB}" dt="2025-03-03T16:03:19.272" v="4" actId="1076"/>
          <ac:picMkLst>
            <pc:docMk/>
            <pc:sldMk cId="1428966277" sldId="354"/>
            <ac:picMk id="15" creationId="{91291B8B-0660-4317-8F78-5B0FC5E468A6}"/>
          </ac:picMkLst>
        </pc:picChg>
        <pc:picChg chg="mod">
          <ac:chgData name="Cresdelle Zubrycki" userId="fe2f9d90-2a20-4b1d-bdd3-fbb8ef81da27" providerId="ADAL" clId="{06E30952-E303-4FBC-992F-88D7231AF9BB}" dt="2025-03-03T16:03:19.272" v="4" actId="1076"/>
          <ac:picMkLst>
            <pc:docMk/>
            <pc:sldMk cId="1428966277" sldId="354"/>
            <ac:picMk id="16" creationId="{829151C1-A20E-4669-A78D-4C206D9726AF}"/>
          </ac:picMkLst>
        </pc:picChg>
        <pc:picChg chg="mod">
          <ac:chgData name="Cresdelle Zubrycki" userId="fe2f9d90-2a20-4b1d-bdd3-fbb8ef81da27" providerId="ADAL" clId="{06E30952-E303-4FBC-992F-88D7231AF9BB}" dt="2025-03-03T16:03:49.327" v="7" actId="1076"/>
          <ac:picMkLst>
            <pc:docMk/>
            <pc:sldMk cId="1428966277" sldId="354"/>
            <ac:picMk id="17" creationId="{ED61FC7C-B1F7-44D3-9F34-102FCB940442}"/>
          </ac:picMkLst>
        </pc:picChg>
        <pc:picChg chg="mod">
          <ac:chgData name="Cresdelle Zubrycki" userId="fe2f9d90-2a20-4b1d-bdd3-fbb8ef81da27" providerId="ADAL" clId="{06E30952-E303-4FBC-992F-88D7231AF9BB}" dt="2025-03-03T16:03:19.272" v="4" actId="1076"/>
          <ac:picMkLst>
            <pc:docMk/>
            <pc:sldMk cId="1428966277" sldId="354"/>
            <ac:picMk id="19" creationId="{848B19A5-D2C9-4A47-853E-67E7DD45BF10}"/>
          </ac:picMkLst>
        </pc:picChg>
        <pc:picChg chg="mod">
          <ac:chgData name="Cresdelle Zubrycki" userId="fe2f9d90-2a20-4b1d-bdd3-fbb8ef81da27" providerId="ADAL" clId="{06E30952-E303-4FBC-992F-88D7231AF9BB}" dt="2025-03-03T16:03:52.446" v="8" actId="1076"/>
          <ac:picMkLst>
            <pc:docMk/>
            <pc:sldMk cId="1428966277" sldId="354"/>
            <ac:picMk id="20" creationId="{1CA06624-845B-4C25-813D-5D1E658D202C}"/>
          </ac:picMkLst>
        </pc:picChg>
      </pc:sldChg>
      <pc:sldChg chg="addSp delSp modSp mod">
        <pc:chgData name="Cresdelle Zubrycki" userId="fe2f9d90-2a20-4b1d-bdd3-fbb8ef81da27" providerId="ADAL" clId="{06E30952-E303-4FBC-992F-88D7231AF9BB}" dt="2025-03-03T16:28:12.363" v="22" actId="1076"/>
        <pc:sldMkLst>
          <pc:docMk/>
          <pc:sldMk cId="362801747" sldId="356"/>
        </pc:sldMkLst>
        <pc:picChg chg="add mod">
          <ac:chgData name="Cresdelle Zubrycki" userId="fe2f9d90-2a20-4b1d-bdd3-fbb8ef81da27" providerId="ADAL" clId="{06E30952-E303-4FBC-992F-88D7231AF9BB}" dt="2025-03-03T16:28:12.363" v="22" actId="1076"/>
          <ac:picMkLst>
            <pc:docMk/>
            <pc:sldMk cId="362801747" sldId="356"/>
            <ac:picMk id="6" creationId="{6385AB9F-2093-167F-E7CE-46635C1AEC34}"/>
          </ac:picMkLst>
        </pc:picChg>
      </pc:sldChg>
      <pc:sldChg chg="addSp delSp modSp mod">
        <pc:chgData name="Cresdelle Zubrycki" userId="fe2f9d90-2a20-4b1d-bdd3-fbb8ef81da27" providerId="ADAL" clId="{06E30952-E303-4FBC-992F-88D7231AF9BB}" dt="2025-03-03T16:34:58.375" v="41" actId="1076"/>
        <pc:sldMkLst>
          <pc:docMk/>
          <pc:sldMk cId="2275829395" sldId="358"/>
        </pc:sldMkLst>
        <pc:picChg chg="add mod">
          <ac:chgData name="Cresdelle Zubrycki" userId="fe2f9d90-2a20-4b1d-bdd3-fbb8ef81da27" providerId="ADAL" clId="{06E30952-E303-4FBC-992F-88D7231AF9BB}" dt="2025-03-03T16:34:58.375" v="41" actId="1076"/>
          <ac:picMkLst>
            <pc:docMk/>
            <pc:sldMk cId="2275829395" sldId="358"/>
            <ac:picMk id="6" creationId="{97778666-2A46-FB17-726F-85A3C975E4D6}"/>
          </ac:picMkLst>
        </pc:picChg>
        <pc:picChg chg="add mod">
          <ac:chgData name="Cresdelle Zubrycki" userId="fe2f9d90-2a20-4b1d-bdd3-fbb8ef81da27" providerId="ADAL" clId="{06E30952-E303-4FBC-992F-88D7231AF9BB}" dt="2025-03-03T16:34:50.526" v="40" actId="14100"/>
          <ac:picMkLst>
            <pc:docMk/>
            <pc:sldMk cId="2275829395" sldId="358"/>
            <ac:picMk id="10" creationId="{B75194CD-FC73-F444-698E-539D7A58CFFD}"/>
          </ac:picMkLst>
        </pc:picChg>
      </pc:sldChg>
      <pc:sldChg chg="addSp delSp modSp mod">
        <pc:chgData name="Cresdelle Zubrycki" userId="fe2f9d90-2a20-4b1d-bdd3-fbb8ef81da27" providerId="ADAL" clId="{06E30952-E303-4FBC-992F-88D7231AF9BB}" dt="2025-03-03T16:02:28.712" v="3" actId="1076"/>
        <pc:sldMkLst>
          <pc:docMk/>
          <pc:sldMk cId="3642236382" sldId="363"/>
        </pc:sldMkLst>
        <pc:picChg chg="add mod">
          <ac:chgData name="Cresdelle Zubrycki" userId="fe2f9d90-2a20-4b1d-bdd3-fbb8ef81da27" providerId="ADAL" clId="{06E30952-E303-4FBC-992F-88D7231AF9BB}" dt="2025-03-03T16:02:28.712" v="3" actId="1076"/>
          <ac:picMkLst>
            <pc:docMk/>
            <pc:sldMk cId="3642236382" sldId="363"/>
            <ac:picMk id="3" creationId="{456CEE09-41F2-7238-1D50-2D41F4CCD5E2}"/>
          </ac:picMkLst>
        </pc:picChg>
      </pc:sldChg>
      <pc:sldChg chg="del">
        <pc:chgData name="Cresdelle Zubrycki" userId="fe2f9d90-2a20-4b1d-bdd3-fbb8ef81da27" providerId="ADAL" clId="{06E30952-E303-4FBC-992F-88D7231AF9BB}" dt="2025-03-03T16:03:32.014" v="6" actId="47"/>
        <pc:sldMkLst>
          <pc:docMk/>
          <pc:sldMk cId="2273187156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287430"/>
            <a:ext cx="5411971" cy="1635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024545"/>
            <a:ext cx="6804836" cy="157935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700" baseline="0">
                <a:solidFill>
                  <a:schemeClr val="accent3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731425"/>
            <a:ext cx="4019011" cy="641906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24th, 2017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281"/>
            <a:ext cx="9144000" cy="97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501539"/>
            <a:ext cx="2603500" cy="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basic 3-column key point slide with subtitles</a:t>
            </a:r>
            <a:endParaRPr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279416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6244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6244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3"/>
            <a:ext cx="2582904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87581" y="1803403"/>
            <a:ext cx="2566689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5253" y="1803403"/>
            <a:ext cx="2590101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848103"/>
            <a:ext cx="2582904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7581" y="3848103"/>
            <a:ext cx="2566689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2388" y="3848103"/>
            <a:ext cx="2582966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6 column key point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336800"/>
            <a:ext cx="2628496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66650" y="2336800"/>
            <a:ext cx="2611995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66635" y="2336800"/>
            <a:ext cx="2628558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4393805"/>
            <a:ext cx="2628496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66650" y="4393805"/>
            <a:ext cx="2611995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6635" y="4393805"/>
            <a:ext cx="2628558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66650" y="1803799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066635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2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6650" y="3860804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66635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7" name="Picture 2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8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Picture 2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6-column key point slide with subtitles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0"/>
            <a:ext cx="6769648" cy="3960789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1-column bulk slide for long content</a:t>
            </a: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479820"/>
            <a:ext cx="6800126" cy="5284370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3991278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73964" y="2336801"/>
            <a:ext cx="3982964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792224"/>
            <a:ext cx="3991278" cy="551124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73962" y="1792224"/>
            <a:ext cx="3982964" cy="551124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2-column bulk slide for long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0"/>
            <a:ext cx="2591276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62291" y="2336800"/>
            <a:ext cx="2583062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803799"/>
            <a:ext cx="2591276" cy="533003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2290" y="1803799"/>
            <a:ext cx="2583062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5362" y="2336800"/>
            <a:ext cx="2575007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85361" y="1803799"/>
            <a:ext cx="2575007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3-column bulk slide for long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7678" y="4393804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096979" y="4393804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87678" y="3837654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6096978" y="3837654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296864" y="4393804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3296863" y="3837654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8" y="2336800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979" y="2336800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8" y="1780649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96978" y="1780649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96864" y="2336800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96863" y="1780649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6-point bulk content slide for long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895600"/>
            <a:ext cx="2582904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895600"/>
            <a:ext cx="2566689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895600"/>
            <a:ext cx="2582965" cy="28570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56583"/>
            <a:ext cx="258290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56583"/>
            <a:ext cx="2566688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56583"/>
            <a:ext cx="258296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776329"/>
            <a:ext cx="2582904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776329"/>
            <a:ext cx="2566689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776329"/>
            <a:ext cx="2582965" cy="297524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03750"/>
            <a:ext cx="2582905" cy="976869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29151"/>
            <a:ext cx="2566688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29151"/>
            <a:ext cx="2582965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1544637"/>
            <a:ext cx="5393267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7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133" y="3062821"/>
            <a:ext cx="5393267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912" baseline="0">
                <a:solidFill>
                  <a:srgbClr val="A6C8BC"/>
                </a:solidFill>
              </a:defRPr>
            </a:lvl1pPr>
            <a:lvl2pPr marL="439516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7903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1854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75806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21975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6370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30766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51612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6525" y="6373093"/>
            <a:ext cx="297608" cy="365126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814"/>
            <a:ext cx="9144000" cy="978144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3" y="486978"/>
            <a:ext cx="730800" cy="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403601"/>
            <a:ext cx="2582904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5362" y="3403601"/>
            <a:ext cx="2566690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5537" y="3403601"/>
            <a:ext cx="2582966" cy="233744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87679" y="1928431"/>
            <a:ext cx="1194664" cy="1194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1815" y="2201763"/>
            <a:ext cx="48639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276907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33111" y="2201763"/>
            <a:ext cx="486392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6053742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10166" y="2201763"/>
            <a:ext cx="48595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2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key point slide with icons to illustrate points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863523" y="483406"/>
            <a:ext cx="5405377" cy="5882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74562" y="486137"/>
            <a:ext cx="8194876" cy="5891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/>
              <a:t>Enter an impressive statistic or fact. e.g. 98% of Algonquin students have been hired immediately after graduation.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/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/>
              <a:t>Enter an impressive statistic or fact. e.g. 98% of Algonquin students have been hired immediately after graduation.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/>
              <a:t>Enter an impressive statistic or fact. e.g. We raised $1,000,000 this year. Highlight a number by making it bold and white.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/>
              <a:t>Enter an impressive statistic or fact. e.g. We raised $1,000,000 this year. Highlight a number by making it bold and 100% green.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571404" cy="3428553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this icon to insert a background photo, the resize this box so it covers the whole screen. Make sure it’s good quality.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76534" y="1914188"/>
            <a:ext cx="5790934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6299">
                <a:solidFill>
                  <a:srgbClr val="599A83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57136" y="2259471"/>
            <a:ext cx="542973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57136" y="4232939"/>
            <a:ext cx="5429733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1803400"/>
            <a:ext cx="4010625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66659" y="4700459"/>
            <a:ext cx="2601169" cy="1063731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257116" y="484837"/>
            <a:ext cx="3886884" cy="52793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57118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A slide with a right-aligned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471" y="1803400"/>
            <a:ext cx="3980149" cy="394069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54097" y="4793058"/>
            <a:ext cx="2588430" cy="951040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836"/>
            <a:ext cx="3886884" cy="525926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this icon to insert a photo.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80471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A slide with a right-aligned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9" y="0"/>
            <a:ext cx="9143333" cy="6858000"/>
          </a:xfrm>
        </p:spPr>
        <p:txBody>
          <a:bodyPr/>
          <a:lstStyle>
            <a:lvl1pPr marL="0" indent="0">
              <a:buNone/>
              <a:defRPr sz="2250" baseline="0"/>
            </a:lvl1pPr>
            <a:lvl2pPr marL="439516" indent="0">
              <a:buNone/>
              <a:defRPr sz="2700"/>
            </a:lvl2pPr>
            <a:lvl3pPr marL="879032" indent="0">
              <a:buNone/>
              <a:defRPr sz="2306"/>
            </a:lvl3pPr>
            <a:lvl4pPr marL="1318547" indent="0">
              <a:buNone/>
              <a:defRPr sz="1912"/>
            </a:lvl4pPr>
            <a:lvl5pPr marL="1758064" indent="0">
              <a:buNone/>
              <a:defRPr sz="1912"/>
            </a:lvl5pPr>
            <a:lvl6pPr marL="2197581" indent="0">
              <a:buNone/>
              <a:defRPr sz="1912"/>
            </a:lvl6pPr>
            <a:lvl7pPr marL="2637097" indent="0">
              <a:buNone/>
              <a:defRPr sz="1912"/>
            </a:lvl7pPr>
            <a:lvl8pPr marL="3076614" indent="0">
              <a:buNone/>
              <a:defRPr sz="1912"/>
            </a:lvl8pPr>
            <a:lvl9pPr marL="3516128" indent="0">
              <a:buNone/>
              <a:defRPr sz="1912"/>
            </a:lvl9pPr>
          </a:lstStyle>
          <a:p>
            <a:r>
              <a:rPr lang="en-US"/>
              <a:t>Click on this icon to insert a photo.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711196"/>
            <a:ext cx="4476167" cy="345600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76181" y="1803401"/>
            <a:ext cx="2606046" cy="3227685"/>
          </a:xfrm>
        </p:spPr>
        <p:txBody>
          <a:bodyPr/>
          <a:lstStyle/>
          <a:p>
            <a:r>
              <a:rPr lang="en-US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6642" y="2336802"/>
            <a:ext cx="2628558" cy="2160887"/>
          </a:xfrm>
        </p:spPr>
        <p:txBody>
          <a:bodyPr anchor="ctr"/>
          <a:lstStyle/>
          <a:p>
            <a:pPr lvl="0"/>
            <a:r>
              <a:rPr lang="en-CA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About the Author (1 author)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66201" y="1803799"/>
            <a:ext cx="2628643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66201" y="4498183"/>
            <a:ext cx="2628643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811" y="486135"/>
            <a:ext cx="3993267" cy="5266800"/>
          </a:xfrm>
        </p:spPr>
        <p:txBody>
          <a:bodyPr/>
          <a:lstStyle/>
          <a:p>
            <a:r>
              <a:rPr lang="en-US"/>
              <a:t>Click on this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5" y="486136"/>
            <a:ext cx="4012210" cy="5266481"/>
          </a:xfrm>
        </p:spPr>
        <p:txBody>
          <a:bodyPr/>
          <a:lstStyle/>
          <a:p>
            <a:r>
              <a:rPr lang="en-US"/>
              <a:t>Click on this icon to insert a photo.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86810" y="4088943"/>
            <a:ext cx="2617200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7" y="479818"/>
            <a:ext cx="6802234" cy="52843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679" y="1803400"/>
            <a:ext cx="5374641" cy="3960789"/>
          </a:xfrm>
        </p:spPr>
        <p:txBody>
          <a:bodyPr/>
          <a:lstStyle/>
          <a:p>
            <a:r>
              <a:rPr lang="en-US"/>
              <a:t>Click on this icon to insert a graphic.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a graphic slide with a title and optional annotation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487679" y="1803798"/>
            <a:ext cx="5374640" cy="39603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chart.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a chart or table slide with optional annotation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326" y="2338355"/>
            <a:ext cx="5827350" cy="195912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700" baseline="0">
                <a:solidFill>
                  <a:schemeClr val="accent5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Put your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7850" y="1562098"/>
            <a:ext cx="5408305" cy="76355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7848" y="4513380"/>
            <a:ext cx="5408306" cy="346810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err="1"/>
              <a:t>www.algonquincollege.com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  <p:pic>
        <p:nvPicPr>
          <p:cNvPr id="13" name="Picture 12" descr="ac-icon-green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1" y="705870"/>
            <a:ext cx="497538" cy="36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7875"/>
            <a:ext cx="9144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6726" y="1803799"/>
            <a:ext cx="1218980" cy="1509752"/>
          </a:xfrm>
        </p:spPr>
        <p:txBody>
          <a:bodyPr/>
          <a:lstStyle/>
          <a:p>
            <a:r>
              <a:rPr lang="en-US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66717" y="2336800"/>
            <a:ext cx="2618974" cy="1790700"/>
          </a:xfrm>
        </p:spPr>
        <p:txBody>
          <a:bodyPr anchor="t"/>
          <a:lstStyle/>
          <a:p>
            <a:pPr lvl="0"/>
            <a:r>
              <a:rPr lang="en-CA"/>
              <a:t>Author description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866274" y="1803799"/>
            <a:ext cx="2619417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866274" y="4127500"/>
            <a:ext cx="2619417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666703" y="1803799"/>
            <a:ext cx="1218980" cy="1509752"/>
          </a:xfrm>
        </p:spPr>
        <p:txBody>
          <a:bodyPr/>
          <a:lstStyle/>
          <a:p>
            <a:r>
              <a:rPr lang="en-US"/>
              <a:t>Author 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66694" y="2336800"/>
            <a:ext cx="2603969" cy="1790700"/>
          </a:xfrm>
        </p:spPr>
        <p:txBody>
          <a:bodyPr anchor="t"/>
          <a:lstStyle/>
          <a:p>
            <a:pPr lvl="0"/>
            <a:r>
              <a:rPr lang="en-CA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6252" y="1803799"/>
            <a:ext cx="2604411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66252" y="4127500"/>
            <a:ext cx="2604412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/>
              <a:t>Author email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75"/>
            <a:ext cx="9144000" cy="100012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About the Author (2 authors)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1803400"/>
            <a:ext cx="6788551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1-column key point text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7519" y="477520"/>
            <a:ext cx="6786881" cy="526287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2-column key point slide</a:t>
            </a:r>
            <a:endParaRPr lang="en-US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803401"/>
            <a:ext cx="4022199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1803402"/>
            <a:ext cx="4013375" cy="3949216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2336801"/>
            <a:ext cx="4022199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2336798"/>
            <a:ext cx="4013375" cy="341581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4" y="1803799"/>
            <a:ext cx="4022199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66703" y="1803799"/>
            <a:ext cx="401337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basic 2-column key point slide with subtitles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679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7113" y="1803400"/>
            <a:ext cx="2582965" cy="39492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</a:t>
            </a:r>
            <a:r>
              <a:rPr lang="en-CA" err="1"/>
              <a:t>editcontent</a:t>
            </a:r>
            <a:r>
              <a:rPr lang="en-CA"/>
              <a:t>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3-column key point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99891"/>
            <a:ext cx="82296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6356353"/>
            <a:ext cx="663789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8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</p:sldLayoutIdLst>
  <p:hf hdr="0" ftr="0" dt="0"/>
  <p:txStyles>
    <p:titleStyle>
      <a:lvl1pPr algn="l" defTabSz="439516" rtl="0" eaLnBrk="1" latinLnBrk="0" hangingPunct="1">
        <a:lnSpc>
          <a:spcPct val="80000"/>
        </a:lnSpc>
        <a:spcBef>
          <a:spcPct val="0"/>
        </a:spcBef>
        <a:buNone/>
        <a:defRPr sz="4049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14213" indent="-274699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36134" indent="-257101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538307" indent="-219758" algn="l" defTabSz="439516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1181" kern="1200">
          <a:solidFill>
            <a:schemeClr val="accent4"/>
          </a:solidFill>
          <a:latin typeface="+mn-lt"/>
          <a:ea typeface="+mn-ea"/>
          <a:cs typeface="+mn-cs"/>
        </a:defRPr>
      </a:lvl4pPr>
      <a:lvl5pPr marL="1977821" indent="-219758" algn="l" defTabSz="439516" rtl="0" eaLnBrk="1" latinLnBrk="0" hangingPunct="1">
        <a:spcBef>
          <a:spcPct val="20000"/>
        </a:spcBef>
        <a:buFont typeface="Arial"/>
        <a:buChar char="»"/>
        <a:defRPr sz="1912" kern="1200">
          <a:solidFill>
            <a:schemeClr val="accent5"/>
          </a:solidFill>
          <a:latin typeface="+mn-lt"/>
          <a:ea typeface="+mn-ea"/>
          <a:cs typeface="+mn-cs"/>
        </a:defRPr>
      </a:lvl5pPr>
      <a:lvl6pPr marL="2417339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856854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296371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735887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39516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79032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5806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197581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3709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7661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16128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lgonquinlivecom.sharepoint.com/:b:/s/WorkdayLearningMaterials2/EeXXXvAF79dKi6YgJQWQ4qEB3PR932NEQSL8DlW-NVGGYA?e=M4Oj9m" TargetMode="External"/><Relationship Id="rId2" Type="http://schemas.openxmlformats.org/officeDocument/2006/relationships/hyperlink" Target="https://www.algonquincollege.com/finance/files/2022/11/Journal-Entry-Backup-Checklist.pdf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algonquincollege.com/purchasing/files/2024/12/2024-2025-Year-End-Schedule-for-Business-Administrators-Finance-Managers-and-Controllers-FINAL.pdf" TargetMode="External"/><Relationship Id="rId4" Type="http://schemas.openxmlformats.org/officeDocument/2006/relationships/hyperlink" Target="https://www.algonquincollege.com/purchasing/files/2024/12/2024-2025-Year-End-Processing-and-Purchasing-Due-Dates-FINAL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lgonquincollege.com/finance/files/2022/11/Journal-Entry-Backup-Checklist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approved-pass-ok-approval-symbol-1726357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287430"/>
            <a:ext cx="5802922" cy="1635518"/>
          </a:xfrm>
        </p:spPr>
        <p:txBody>
          <a:bodyPr>
            <a:normAutofit/>
          </a:bodyPr>
          <a:lstStyle/>
          <a:p>
            <a:r>
              <a:rPr lang="en-US"/>
              <a:t>Workday Training for Year-End Journal Entry Accruals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5, 2025</a:t>
            </a:r>
          </a:p>
        </p:txBody>
      </p:sp>
    </p:spTree>
    <p:extLst>
      <p:ext uri="{BB962C8B-B14F-4D97-AF65-F5344CB8AC3E}">
        <p14:creationId xmlns:p14="http://schemas.microsoft.com/office/powerpoint/2010/main" val="36958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2A6B5-6191-487D-A7C5-9EC45E604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718" y="989668"/>
            <a:ext cx="8532612" cy="4773569"/>
          </a:xfrm>
          <a:solidFill>
            <a:srgbClr val="006643"/>
          </a:solidFill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1"/>
                </a:solidFill>
              </a:rPr>
              <a:t>Workday Inbox Archive</a:t>
            </a:r>
          </a:p>
          <a:p>
            <a:pPr>
              <a:lnSpc>
                <a:spcPct val="150000"/>
              </a:lnSpc>
            </a:pPr>
            <a:endParaRPr lang="en-CA" sz="24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98AE6-28F1-4264-8F74-53421DA8CE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2A9709-AEE2-4D7C-B732-C385C4B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08" y="153064"/>
            <a:ext cx="5398417" cy="1001980"/>
          </a:xfrm>
        </p:spPr>
        <p:txBody>
          <a:bodyPr/>
          <a:lstStyle/>
          <a:p>
            <a:r>
              <a:rPr lang="en-CA"/>
              <a:t>How to Find your Journal Entries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5AB9F-2093-167F-E7CE-46635C1A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438" y="1521536"/>
            <a:ext cx="3513124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2A6B5-6191-487D-A7C5-9EC45E604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718" y="704676"/>
            <a:ext cx="8532612" cy="5436066"/>
          </a:xfrm>
          <a:solidFill>
            <a:srgbClr val="006643"/>
          </a:solidFill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1"/>
                </a:solidFill>
              </a:rPr>
              <a:t>CR- General Ledger Details or CR- Journal Entry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98AE6-28F1-4264-8F74-53421DA8CE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2A9709-AEE2-4D7C-B732-C385C4B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08" y="153064"/>
            <a:ext cx="5398417" cy="1001980"/>
          </a:xfrm>
        </p:spPr>
        <p:txBody>
          <a:bodyPr/>
          <a:lstStyle/>
          <a:p>
            <a:r>
              <a:rPr lang="en-CA"/>
              <a:t>How to Find your Journal Entries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78666-2A46-FB17-726F-85A3C975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188" y="1337322"/>
            <a:ext cx="3492292" cy="4656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5194CD-FC73-F444-698E-539D7A58C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96" y="1347368"/>
            <a:ext cx="3769903" cy="46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2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2A6B5-6191-487D-A7C5-9EC45E604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409" y="479395"/>
            <a:ext cx="8687644" cy="5803960"/>
          </a:xfrm>
          <a:solidFill>
            <a:srgbClr val="006643"/>
          </a:solidFill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1"/>
                </a:solidFill>
              </a:rPr>
              <a:t>Search box in Workday if you have the journal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98AE6-28F1-4264-8F74-53421DA8CE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2A9709-AEE2-4D7C-B732-C385C4B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08" y="153064"/>
            <a:ext cx="5398417" cy="1001980"/>
          </a:xfrm>
        </p:spPr>
        <p:txBody>
          <a:bodyPr/>
          <a:lstStyle/>
          <a:p>
            <a:r>
              <a:rPr lang="en-CA"/>
              <a:t>How to Find your Journal Entries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C9895-62CE-1A79-648F-9563AD6F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04" y="1001115"/>
            <a:ext cx="7544454" cy="533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00283B-D970-B3F5-9AAD-217650C00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05" y="1629305"/>
            <a:ext cx="7544454" cy="45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2A6B5-6191-487D-A7C5-9EC45E604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208" y="444617"/>
            <a:ext cx="8617122" cy="5847126"/>
          </a:xfrm>
          <a:solidFill>
            <a:srgbClr val="006643"/>
          </a:solidFill>
        </p:spPr>
        <p:txBody>
          <a:bodyPr/>
          <a:lstStyle/>
          <a:p>
            <a:pPr>
              <a:lnSpc>
                <a:spcPct val="100000"/>
              </a:lnSpc>
            </a:pPr>
            <a:endParaRPr lang="en-CA" sz="5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Accounting Date = “2025-03-31”</a:t>
            </a:r>
          </a:p>
          <a:p>
            <a:pPr>
              <a:lnSpc>
                <a:spcPct val="100000"/>
              </a:lnSpc>
            </a:pPr>
            <a:endParaRPr lang="en-CA" sz="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Journal Source = “Accrual Journal”</a:t>
            </a:r>
          </a:p>
          <a:p>
            <a:pPr>
              <a:lnSpc>
                <a:spcPct val="100000"/>
              </a:lnSpc>
            </a:pPr>
            <a:endParaRPr lang="en-CA" sz="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Create Reversal =</a:t>
            </a:r>
          </a:p>
          <a:p>
            <a:pPr>
              <a:lnSpc>
                <a:spcPct val="100000"/>
              </a:lnSpc>
            </a:pPr>
            <a:endParaRPr lang="en-CA" sz="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Reversal Date =  “2025-04-01”</a:t>
            </a:r>
          </a:p>
          <a:p>
            <a:pPr>
              <a:lnSpc>
                <a:spcPct val="100000"/>
              </a:lnSpc>
            </a:pPr>
            <a:endParaRPr lang="en-CA" sz="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Line Memo is required (copy &amp; paste the Header Memo) on the line of the journal with the balance sheet account</a:t>
            </a:r>
          </a:p>
          <a:p>
            <a:pPr>
              <a:lnSpc>
                <a:spcPct val="100000"/>
              </a:lnSpc>
            </a:pPr>
            <a:endParaRPr lang="en-CA" sz="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1" u="sng" dirty="0">
                <a:solidFill>
                  <a:schemeClr val="bg1"/>
                </a:solidFill>
              </a:rPr>
              <a:t>No</a:t>
            </a:r>
            <a:r>
              <a:rPr lang="en-CA" sz="2400" dirty="0">
                <a:solidFill>
                  <a:schemeClr val="bg1"/>
                </a:solidFill>
              </a:rPr>
              <a:t> Cost Center, Revenue or Spend Category, or Region required on the Balance Sheet Line</a:t>
            </a:r>
          </a:p>
          <a:p>
            <a:pPr>
              <a:lnSpc>
                <a:spcPct val="100000"/>
              </a:lnSpc>
            </a:pPr>
            <a:endParaRPr lang="en-CA" sz="1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Deferred Revenue </a:t>
            </a:r>
            <a:r>
              <a:rPr lang="en-CA" sz="2400" dirty="0" err="1">
                <a:solidFill>
                  <a:schemeClr val="bg1"/>
                </a:solidFill>
              </a:rPr>
              <a:t>Worktag</a:t>
            </a:r>
            <a:r>
              <a:rPr lang="en-CA" sz="2400" dirty="0">
                <a:solidFill>
                  <a:schemeClr val="bg1"/>
                </a:solidFill>
              </a:rPr>
              <a:t> if required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Check your Workday inbox daily in case a journal is sent 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98AE6-28F1-4264-8F74-53421DA8CE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2A9709-AEE2-4D7C-B732-C385C4B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127898"/>
            <a:ext cx="5398417" cy="484499"/>
          </a:xfrm>
        </p:spPr>
        <p:txBody>
          <a:bodyPr/>
          <a:lstStyle/>
          <a:p>
            <a:r>
              <a:rPr lang="en-CA"/>
              <a:t>Review Checklist 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C397E694-FAB8-425F-B0D4-FAAFC4CB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395" y="1760059"/>
            <a:ext cx="521563" cy="521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1A0B8-AE00-4FB1-AA75-451626447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26" y="5851845"/>
            <a:ext cx="360574" cy="4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9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/>
              <a:t>Resources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300100" y="1020932"/>
            <a:ext cx="8146307" cy="50336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600" dirty="0"/>
              <a:t>Journal Entry Backup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Journal Entry Backup Checklist.pdf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600" dirty="0"/>
              <a:t>Journal Entry – Workday User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3B02A"/>
                </a:solidFill>
                <a:hlinkClick r:id="rId3" tooltip="https://algonquinlivecom.sharepoint.com/:b:/s/workdaylearningmaterials2/eexxxvaf79dki6ygjqwq4qeb3pr932neqsl8dlw-nvggya?e=m4oj9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a Journal Entry - Field Accountant.pdf</a:t>
            </a:r>
            <a:endParaRPr lang="en-US" sz="2400" dirty="0">
              <a:solidFill>
                <a:srgbClr val="43B02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600" dirty="0"/>
              <a:t>Link to Year End Schedules and Deadlines: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2024-2025 Year-End Processing and Purchasing Due Dates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2024-2025 Year End Schedule for Business Administrators, Finance Managers and Controllers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1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0744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5086" y="479820"/>
            <a:ext cx="5411163" cy="1001980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775" y="1115034"/>
            <a:ext cx="8198975" cy="480951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dirty="0"/>
              <a:t>1. Overview of Year End Journal Entries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Process for Submission of Year End Journal Entries in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Workday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JE Backup and Approval Process in Workday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Demo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Find Journals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 Review Checklist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7.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380">
            <a:off x="4487706" y="3416984"/>
            <a:ext cx="3841722" cy="19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Year End Journal Entries – what makes them different?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0571" y="1666384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Accrual and deferral entries that will reverse out the following month</a:t>
            </a:r>
          </a:p>
          <a:p>
            <a:endParaRPr lang="en-US" sz="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Must be &gt;$5,000 unless contract related</a:t>
            </a:r>
          </a:p>
          <a:p>
            <a:pPr>
              <a:lnSpc>
                <a:spcPct val="150000"/>
              </a:lnSpc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Submitted directly in Workday using “Accrual” journal source</a:t>
            </a:r>
          </a:p>
          <a:p>
            <a:endParaRPr lang="en-US" sz="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Approvals in Workday</a:t>
            </a:r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77" y="4371660"/>
            <a:ext cx="1546138" cy="13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2673" y="302120"/>
            <a:ext cx="8091054" cy="347707"/>
          </a:xfrm>
        </p:spPr>
        <p:txBody>
          <a:bodyPr/>
          <a:lstStyle/>
          <a:p>
            <a:r>
              <a:rPr lang="en-US"/>
              <a:t>Summary Table – Ledger Account and </a:t>
            </a:r>
            <a:r>
              <a:rPr lang="en-US" err="1"/>
              <a:t>Worktags</a:t>
            </a:r>
            <a:r>
              <a:rPr lang="en-US"/>
              <a:t> for Year End Accrual Entries </a:t>
            </a:r>
            <a:endParaRPr lang="en-US" sz="15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41075"/>
              </p:ext>
            </p:extLst>
          </p:nvPr>
        </p:nvGraphicFramePr>
        <p:xfrm>
          <a:off x="221943" y="1154097"/>
          <a:ext cx="8744504" cy="505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114">
                  <a:extLst>
                    <a:ext uri="{9D8B030D-6E8A-4147-A177-3AD203B41FA5}">
                      <a16:colId xmlns:a16="http://schemas.microsoft.com/office/drawing/2014/main" val="2360013117"/>
                    </a:ext>
                  </a:extLst>
                </a:gridCol>
                <a:gridCol w="3068280">
                  <a:extLst>
                    <a:ext uri="{9D8B030D-6E8A-4147-A177-3AD203B41FA5}">
                      <a16:colId xmlns:a16="http://schemas.microsoft.com/office/drawing/2014/main" val="296152320"/>
                    </a:ext>
                  </a:extLst>
                </a:gridCol>
              </a:tblGrid>
              <a:tr h="907966">
                <a:tc>
                  <a:txBody>
                    <a:bodyPr/>
                    <a:lstStyle/>
                    <a:p>
                      <a:r>
                        <a:rPr lang="en-US" sz="1300"/>
                        <a:t>Journal Entry 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Entry Debit and Credit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err="1"/>
                        <a:t>Worktag</a:t>
                      </a:r>
                      <a:r>
                        <a:rPr lang="en-US" sz="1300"/>
                        <a:t> (if needed)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Line Item text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Appropriate</a:t>
                      </a:r>
                      <a:r>
                        <a:rPr lang="en-US" sz="1300" baseline="0"/>
                        <a:t> Backup</a:t>
                      </a:r>
                      <a:endParaRPr lang="en-US" sz="13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Expense Accrual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Dr. Expense (Cost Centre and Spend Category)</a:t>
                      </a:r>
                    </a:p>
                    <a:p>
                      <a:pPr algn="l"/>
                      <a:r>
                        <a:rPr lang="en-US" sz="1000"/>
                        <a:t>     Cr. Accrued Liabilities – ledger account 2080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No </a:t>
                      </a:r>
                      <a:r>
                        <a:rPr lang="en-US" sz="1000" err="1"/>
                        <a:t>Worktag</a:t>
                      </a:r>
                      <a:r>
                        <a:rPr lang="en-US" sz="1000"/>
                        <a:t> Needed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“To accrue 2024-25 expense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Invoice copy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Confirmation that good / service was received in fiscal year but not yet recorded in ledger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Amount of invoice clearly indicated including portion of non-refundable HST at 3.41%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r>
                        <a:rPr lang="en-US" sz="1100"/>
                        <a:t>Revenue Deferral</a:t>
                      </a:r>
                      <a:endParaRPr lang="en-US" sz="1100" baseline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Dr. Revenue (Cost Centre and Revenue Category)</a:t>
                      </a:r>
                    </a:p>
                    <a:p>
                      <a:pPr algn="l"/>
                      <a:r>
                        <a:rPr lang="en-US" sz="1000"/>
                        <a:t>   Cr. Deferred Revenue – ledger</a:t>
                      </a:r>
                      <a:r>
                        <a:rPr lang="en-US" sz="1000" baseline="0"/>
                        <a:t> account 2500</a:t>
                      </a:r>
                      <a:endParaRPr lang="en-US" sz="1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Deferred Revenue – Other</a:t>
                      </a:r>
                    </a:p>
                    <a:p>
                      <a:pPr algn="ctr"/>
                      <a:r>
                        <a:rPr lang="en-US" sz="1000"/>
                        <a:t>Deferred</a:t>
                      </a:r>
                      <a:r>
                        <a:rPr lang="en-US" sz="1000" baseline="0"/>
                        <a:t> Rev – MTCU Contracts</a:t>
                      </a:r>
                    </a:p>
                    <a:p>
                      <a:pPr algn="ctr"/>
                      <a:r>
                        <a:rPr lang="en-US" sz="1000" baseline="0"/>
                        <a:t>Deferred Revenue - Contracts</a:t>
                      </a:r>
                      <a:endParaRPr lang="en-US" sz="1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“To defer revenue to next fiscal year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CR – Financial Rollup report showing revenue booked and amount to be deferred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Excerpt of agreement indicating amount may be deferred (</a:t>
                      </a:r>
                      <a:r>
                        <a:rPr lang="en-US" sz="1000" dirty="0" err="1"/>
                        <a:t>ie</a:t>
                      </a:r>
                      <a:r>
                        <a:rPr lang="en-US" sz="1000" dirty="0"/>
                        <a:t>. Contract period extending into next fiscal year, Ministry approval etc.)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r>
                        <a:rPr lang="en-US" sz="1100"/>
                        <a:t>Prepaid</a:t>
                      </a:r>
                      <a:r>
                        <a:rPr lang="en-US" sz="1100" baseline="0"/>
                        <a:t> Expense</a:t>
                      </a:r>
                      <a:endParaRPr lang="en-US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Dr. Prepaid</a:t>
                      </a:r>
                      <a:r>
                        <a:rPr lang="en-US" sz="1000" baseline="0"/>
                        <a:t> Expenses Operating – ledger account 1500</a:t>
                      </a:r>
                    </a:p>
                    <a:p>
                      <a:pPr algn="l"/>
                      <a:r>
                        <a:rPr lang="en-US" sz="1000" baseline="0"/>
                        <a:t>    Cr.  Expense (Cost Centre and Spend Category)</a:t>
                      </a:r>
                      <a:endParaRPr lang="en-US" sz="1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No </a:t>
                      </a:r>
                      <a:r>
                        <a:rPr lang="en-US" sz="1000" err="1"/>
                        <a:t>Worktag</a:t>
                      </a:r>
                      <a:r>
                        <a:rPr lang="en-US" sz="1000"/>
                        <a:t> Needed</a:t>
                      </a:r>
                    </a:p>
                    <a:p>
                      <a:endParaRPr lang="en-US" sz="1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“To set up 2024-25 prepaid expense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Same invoice details as listed above for expense accruals with indication of period of time covered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GL detail of amount in expense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/>
                        <a:t>Details of the calculation of the prepaid amount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r>
                        <a:rPr lang="en-US" sz="1100"/>
                        <a:t>Revenue Receivable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Dr. A/R MTCU –</a:t>
                      </a:r>
                      <a:r>
                        <a:rPr lang="en-US" sz="1000" baseline="0"/>
                        <a:t> ledger account 1230 or Other AR – ledger account 1370</a:t>
                      </a:r>
                    </a:p>
                    <a:p>
                      <a:pPr algn="l"/>
                      <a:r>
                        <a:rPr lang="en-US" sz="1000" baseline="0"/>
                        <a:t>    Cr. Revenue (Cost Centre and Revenue        Category)</a:t>
                      </a:r>
                    </a:p>
                    <a:p>
                      <a:pPr algn="ctr"/>
                      <a:endParaRPr lang="en-US" sz="1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No </a:t>
                      </a:r>
                      <a:r>
                        <a:rPr lang="en-US" sz="1000" err="1"/>
                        <a:t>Worktag</a:t>
                      </a:r>
                      <a:r>
                        <a:rPr lang="en-US" sz="1000"/>
                        <a:t> Needed</a:t>
                      </a:r>
                    </a:p>
                    <a:p>
                      <a:endParaRPr lang="en-US" sz="10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“To set up 2024-25 receivable for revenue earned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Excerpt of agreement indicating amount of funding to be received in current fiscal year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CR – Financial Rollup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showing total expenses incurred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14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561" y="146666"/>
            <a:ext cx="8521852" cy="652871"/>
          </a:xfrm>
        </p:spPr>
        <p:txBody>
          <a:bodyPr/>
          <a:lstStyle/>
          <a:p>
            <a:r>
              <a:rPr lang="en-US"/>
              <a:t>Submission Process for Year End Reversing Accrual Journal Entries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" y="830424"/>
            <a:ext cx="8611843" cy="551711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journal entry will be entered and submitted directly in Workday where it will follow the approval process</a:t>
            </a:r>
          </a:p>
          <a:p>
            <a:endParaRPr lang="en-US" sz="1000" dirty="0"/>
          </a:p>
          <a:p>
            <a:pPr lvl="1"/>
            <a:r>
              <a:rPr lang="en-US" sz="2300" dirty="0"/>
              <a:t>1. Accounting Date = March 31 2025</a:t>
            </a:r>
          </a:p>
          <a:p>
            <a:pPr lvl="1"/>
            <a:r>
              <a:rPr lang="en-US" sz="2300" dirty="0"/>
              <a:t>2. Select Accrual Journal source</a:t>
            </a:r>
          </a:p>
          <a:p>
            <a:pPr lvl="1"/>
            <a:r>
              <a:rPr lang="en-US" sz="2300" dirty="0"/>
              <a:t>3. Click on Create Reversal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000" dirty="0"/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CEE09-41F2-7238-1D50-2D41F4CC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4" y="2933720"/>
            <a:ext cx="8026793" cy="34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3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Checklist for Journal Entry Backup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0571" y="1017037"/>
            <a:ext cx="7974344" cy="510384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400" dirty="0"/>
              <a:t>1. Show all calculations</a:t>
            </a:r>
          </a:p>
          <a:p>
            <a:endParaRPr lang="en-CA" sz="1800" dirty="0"/>
          </a:p>
          <a:p>
            <a:r>
              <a:rPr lang="en-CA" sz="2400" dirty="0"/>
              <a:t>2. Provide reference &amp; backup to show the source of dollar amounts</a:t>
            </a:r>
          </a:p>
          <a:p>
            <a:endParaRPr lang="en-CA" sz="1800" dirty="0"/>
          </a:p>
          <a:p>
            <a:r>
              <a:rPr lang="en-CA" sz="2400" dirty="0"/>
              <a:t>3. Include a journal entry summary tab in complex spreadsheets</a:t>
            </a:r>
          </a:p>
          <a:p>
            <a:endParaRPr lang="en-CA" sz="1800" dirty="0"/>
          </a:p>
          <a:p>
            <a:r>
              <a:rPr lang="en-CA" sz="2400" dirty="0"/>
              <a:t>4. Redact/remove and/or do not submit confidential information</a:t>
            </a:r>
          </a:p>
          <a:p>
            <a:endParaRPr lang="en-CA" sz="1800" dirty="0"/>
          </a:p>
          <a:p>
            <a:r>
              <a:rPr lang="en-CA" sz="2400" dirty="0"/>
              <a:t>5. Include relevant email trails showing approvals</a:t>
            </a:r>
          </a:p>
          <a:p>
            <a:endParaRPr lang="en-CA" sz="1800" dirty="0"/>
          </a:p>
          <a:p>
            <a:r>
              <a:rPr lang="en-CA" sz="2400" dirty="0"/>
              <a:t>6. Only include relevant portion of supporting documents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98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592C-2943-D6CB-ECCA-3385C20C8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>
            <a:extLst>
              <a:ext uri="{FF2B5EF4-FFF2-40B4-BE49-F238E27FC236}">
                <a16:creationId xmlns:a16="http://schemas.microsoft.com/office/drawing/2014/main" id="{ABDD8F85-CCEB-1964-4B69-FE2CA742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More Details on Journal Entry Backup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E8A16-097C-DD85-C2BD-A6EC07A8B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679A0BE8-036D-DC88-AD52-0EA295E881B5}"/>
              </a:ext>
            </a:extLst>
          </p:cNvPr>
          <p:cNvSpPr/>
          <p:nvPr/>
        </p:nvSpPr>
        <p:spPr>
          <a:xfrm>
            <a:off x="589085" y="980810"/>
            <a:ext cx="7974344" cy="510384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Journal Entry Backup Checklist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E2DD-BD17-9D77-EEBE-4029C600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48" y="1078992"/>
            <a:ext cx="7311703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6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38641-5244-44A4-8341-49F1222BA3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A2E781-FCB2-4148-99AD-9EB264BA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5" y="415154"/>
            <a:ext cx="5398417" cy="501977"/>
          </a:xfrm>
        </p:spPr>
        <p:txBody>
          <a:bodyPr/>
          <a:lstStyle/>
          <a:p>
            <a:r>
              <a:rPr lang="en-CA" dirty="0"/>
              <a:t>Approval Process in Workday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4C59CAC-EAE4-4A19-8F37-24B373A42E89}"/>
              </a:ext>
            </a:extLst>
          </p:cNvPr>
          <p:cNvSpPr txBox="1"/>
          <p:nvPr/>
        </p:nvSpPr>
        <p:spPr>
          <a:xfrm>
            <a:off x="127415" y="1975607"/>
            <a:ext cx="1009015" cy="547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08100"/>
              </a:lnSpc>
              <a:spcBef>
                <a:spcPts val="95"/>
              </a:spcBef>
            </a:pP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Field </a:t>
            </a:r>
            <a:r>
              <a:rPr sz="1100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Accountant </a:t>
            </a:r>
            <a:r>
              <a:rPr sz="1100" spc="-37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3E3E3E"/>
                </a:solidFill>
                <a:latin typeface="Arial"/>
                <a:cs typeface="Arial"/>
              </a:rPr>
              <a:t>ea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ou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nal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2" name="object 9">
            <a:extLst>
              <a:ext uri="{FF2B5EF4-FFF2-40B4-BE49-F238E27FC236}">
                <a16:creationId xmlns:a16="http://schemas.microsoft.com/office/drawing/2014/main" id="{F22811CD-A0B8-45F7-A620-36DB4013E2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03" y="2086418"/>
            <a:ext cx="384809" cy="2226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A3BCB119-1B28-4294-98DB-FF8AF59886AA}"/>
              </a:ext>
            </a:extLst>
          </p:cNvPr>
          <p:cNvSpPr txBox="1"/>
          <p:nvPr/>
        </p:nvSpPr>
        <p:spPr>
          <a:xfrm>
            <a:off x="1515321" y="1951333"/>
            <a:ext cx="1013460" cy="910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Co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t</a:t>
            </a:r>
            <a:r>
              <a:rPr sz="1100" spc="-100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ter  Manager </a:t>
            </a:r>
            <a:r>
              <a:rPr sz="1100" b="1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endParaRPr lang="en-CA" sz="1100" b="1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lang="en-CA" sz="1100" spc="-5" dirty="0">
                <a:latin typeface="Arial"/>
                <a:cs typeface="Arial"/>
              </a:rPr>
              <a:t>Review and F</a:t>
            </a:r>
            <a:r>
              <a:rPr lang="en-CA" sz="1000" spc="-5" dirty="0">
                <a:solidFill>
                  <a:srgbClr val="3E3E3E"/>
                </a:solidFill>
                <a:cs typeface="Arial"/>
              </a:rPr>
              <a:t>inal Approval if &lt;$25K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076303D9-FA7A-43DA-9BE3-8C42600B7502}"/>
              </a:ext>
            </a:extLst>
          </p:cNvPr>
          <p:cNvSpPr txBox="1"/>
          <p:nvPr/>
        </p:nvSpPr>
        <p:spPr>
          <a:xfrm>
            <a:off x="2738810" y="1947565"/>
            <a:ext cx="1009014" cy="6828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cc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oun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ta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t </a:t>
            </a:r>
            <a:r>
              <a:rPr lang="en-CA" sz="1100" spc="-5" dirty="0">
                <a:solidFill>
                  <a:srgbClr val="00673C"/>
                </a:solidFill>
                <a:latin typeface="Arial"/>
                <a:cs typeface="Arial"/>
              </a:rPr>
              <a:t>CCH Approver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(Finance) </a:t>
            </a:r>
            <a:r>
              <a:rPr sz="1100" b="1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Review if &gt;$25K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5" name="object 12">
            <a:extLst>
              <a:ext uri="{FF2B5EF4-FFF2-40B4-BE49-F238E27FC236}">
                <a16:creationId xmlns:a16="http://schemas.microsoft.com/office/drawing/2014/main" id="{91291B8B-0660-4317-8F78-5B0FC5E468A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376" y="2115577"/>
            <a:ext cx="384809" cy="222662"/>
          </a:xfrm>
          <a:prstGeom prst="rect">
            <a:avLst/>
          </a:prstGeom>
        </p:spPr>
      </p:pic>
      <p:pic>
        <p:nvPicPr>
          <p:cNvPr id="16" name="object 12">
            <a:extLst>
              <a:ext uri="{FF2B5EF4-FFF2-40B4-BE49-F238E27FC236}">
                <a16:creationId xmlns:a16="http://schemas.microsoft.com/office/drawing/2014/main" id="{829151C1-A20E-4669-A78D-4C206D9726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7824" y="2123037"/>
            <a:ext cx="384809" cy="222662"/>
          </a:xfrm>
          <a:prstGeom prst="rect">
            <a:avLst/>
          </a:prstGeom>
        </p:spPr>
      </p:pic>
      <p:pic>
        <p:nvPicPr>
          <p:cNvPr id="17" name="object 12">
            <a:extLst>
              <a:ext uri="{FF2B5EF4-FFF2-40B4-BE49-F238E27FC236}">
                <a16:creationId xmlns:a16="http://schemas.microsoft.com/office/drawing/2014/main" id="{ED61FC7C-B1F7-44D3-9F34-102FCB9404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416" y="2136930"/>
            <a:ext cx="384809" cy="2226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21EBF1-5D87-4213-9448-3A4D7956B8D9}"/>
              </a:ext>
            </a:extLst>
          </p:cNvPr>
          <p:cNvSpPr/>
          <p:nvPr/>
        </p:nvSpPr>
        <p:spPr>
          <a:xfrm>
            <a:off x="6934199" y="1968307"/>
            <a:ext cx="878541" cy="745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100" spc="-15" dirty="0">
                <a:solidFill>
                  <a:srgbClr val="00673C"/>
                </a:solidFill>
                <a:latin typeface="Arial"/>
                <a:cs typeface="Arial"/>
              </a:rPr>
              <a:t>Controller</a:t>
            </a:r>
            <a:endParaRPr lang="en-CA" sz="1100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Review and Approval</a:t>
            </a: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&gt;$100K</a:t>
            </a:r>
            <a:endParaRPr lang="en-CA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object 12">
            <a:extLst>
              <a:ext uri="{FF2B5EF4-FFF2-40B4-BE49-F238E27FC236}">
                <a16:creationId xmlns:a16="http://schemas.microsoft.com/office/drawing/2014/main" id="{848B19A5-D2C9-4A47-853E-67E7DD45BF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4375" y="2115577"/>
            <a:ext cx="384809" cy="222662"/>
          </a:xfrm>
          <a:prstGeom prst="rect">
            <a:avLst/>
          </a:prstGeom>
        </p:spPr>
      </p:pic>
      <p:pic>
        <p:nvPicPr>
          <p:cNvPr id="20" name="object 12">
            <a:extLst>
              <a:ext uri="{FF2B5EF4-FFF2-40B4-BE49-F238E27FC236}">
                <a16:creationId xmlns:a16="http://schemas.microsoft.com/office/drawing/2014/main" id="{1CA06624-845B-4C25-813D-5D1E658D20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391" y="2115577"/>
            <a:ext cx="384809" cy="2226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5AD23B1-0654-4FF0-B403-ED72EB476E22}"/>
              </a:ext>
            </a:extLst>
          </p:cNvPr>
          <p:cNvSpPr/>
          <p:nvPr/>
        </p:nvSpPr>
        <p:spPr>
          <a:xfrm>
            <a:off x="4192332" y="1815058"/>
            <a:ext cx="1333500" cy="101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200" spc="-15" dirty="0">
                <a:solidFill>
                  <a:srgbClr val="00673C"/>
                </a:solidFill>
                <a:cs typeface="Arial"/>
              </a:rPr>
              <a:t>Financial Services Supervisor</a:t>
            </a: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200" spc="-10" dirty="0">
                <a:solidFill>
                  <a:srgbClr val="00673C"/>
                </a:solidFill>
                <a:cs typeface="Arial"/>
              </a:rPr>
              <a:t>(Finance) </a:t>
            </a:r>
            <a:r>
              <a:rPr lang="en-CA" sz="1200" spc="-5" dirty="0">
                <a:solidFill>
                  <a:srgbClr val="00673C"/>
                </a:solidFill>
                <a:cs typeface="Arial"/>
              </a:rPr>
              <a:t> </a:t>
            </a: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050" spc="-5" dirty="0">
                <a:solidFill>
                  <a:srgbClr val="3E3E3E"/>
                </a:solidFill>
                <a:cs typeface="Arial"/>
              </a:rPr>
              <a:t>Review if &gt;$25K</a:t>
            </a:r>
            <a:endParaRPr lang="en-CA" sz="1050" dirty="0"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E032F1-503E-4C57-9DC2-04B4A6F1B7F7}"/>
              </a:ext>
            </a:extLst>
          </p:cNvPr>
          <p:cNvSpPr/>
          <p:nvPr/>
        </p:nvSpPr>
        <p:spPr>
          <a:xfrm>
            <a:off x="5610225" y="1755560"/>
            <a:ext cx="1323975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100" spc="-15" dirty="0">
                <a:solidFill>
                  <a:srgbClr val="00673C"/>
                </a:solidFill>
                <a:cs typeface="Arial"/>
              </a:rPr>
              <a:t>Accounting Manager </a:t>
            </a:r>
            <a:r>
              <a:rPr lang="en-CA" sz="1100" spc="-10" dirty="0">
                <a:solidFill>
                  <a:srgbClr val="00673C"/>
                </a:solidFill>
                <a:cs typeface="Arial"/>
              </a:rPr>
              <a:t>(Finance) </a:t>
            </a:r>
            <a:r>
              <a:rPr lang="en-CA" sz="1100" spc="-5" dirty="0">
                <a:solidFill>
                  <a:srgbClr val="00673C"/>
                </a:solidFill>
                <a:cs typeface="Arial"/>
              </a:rPr>
              <a:t> </a:t>
            </a: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cs typeface="Arial"/>
              </a:rPr>
              <a:t>Review and Final Approval if &gt;$25K but &lt;$100k</a:t>
            </a:r>
            <a:endParaRPr lang="en-CA" sz="1000" dirty="0"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80AE1-0877-4FFF-A4F9-189F9C2DCDC0}"/>
              </a:ext>
            </a:extLst>
          </p:cNvPr>
          <p:cNvSpPr/>
          <p:nvPr/>
        </p:nvSpPr>
        <p:spPr>
          <a:xfrm>
            <a:off x="8039100" y="1896563"/>
            <a:ext cx="1104900" cy="93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200" spc="-15" dirty="0">
                <a:solidFill>
                  <a:srgbClr val="00673C"/>
                </a:solidFill>
                <a:cs typeface="Arial"/>
              </a:rPr>
              <a:t>VP Finance</a:t>
            </a:r>
            <a:endParaRPr lang="en-CA" sz="1200" spc="-5" dirty="0">
              <a:solidFill>
                <a:srgbClr val="00673C"/>
              </a:solidFill>
              <a:cs typeface="Arial"/>
            </a:endParaRP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50" spc="-5" dirty="0">
                <a:solidFill>
                  <a:srgbClr val="3E3E3E"/>
                </a:solidFill>
                <a:cs typeface="Arial"/>
              </a:rPr>
              <a:t>Final Review, Approval and Posting &gt; $100K</a:t>
            </a:r>
            <a:endParaRPr lang="en-CA" sz="105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6" name="Picture 5" descr="A red stamp with text&#10;&#10;AI-generated content may be incorrect.">
            <a:extLst>
              <a:ext uri="{FF2B5EF4-FFF2-40B4-BE49-F238E27FC236}">
                <a16:creationId xmlns:a16="http://schemas.microsoft.com/office/drawing/2014/main" id="{80247823-C9BA-5768-44B9-8DCCFFA46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6810" y="2952253"/>
            <a:ext cx="2630380" cy="26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6A634E-908E-4110-99FF-23F4DD59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08" y="2058987"/>
            <a:ext cx="5393267" cy="1362076"/>
          </a:xfrm>
        </p:spPr>
        <p:txBody>
          <a:bodyPr/>
          <a:lstStyle/>
          <a:p>
            <a:pPr algn="ctr"/>
            <a:r>
              <a:rPr lang="en-CA" sz="600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07499-0575-4FF6-8978-559ED1D53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87E401D1ECF4DBE77720B71D43171" ma:contentTypeVersion="21" ma:contentTypeDescription="Create a new document." ma:contentTypeScope="" ma:versionID="754d12d17d202c009f42b95f25142e1c">
  <xsd:schema xmlns:xsd="http://www.w3.org/2001/XMLSchema" xmlns:xs="http://www.w3.org/2001/XMLSchema" xmlns:p="http://schemas.microsoft.com/office/2006/metadata/properties" xmlns:ns1="http://schemas.microsoft.com/sharepoint/v3" xmlns:ns2="babcf426-f826-4995-a497-b24d6596da39" xmlns:ns3="95bc6d35-afa0-487f-8a22-5846c9319c8b" targetNamespace="http://schemas.microsoft.com/office/2006/metadata/properties" ma:root="true" ma:fieldsID="2055f0be3c0451d290a7705a4e7b8823" ns1:_="" ns2:_="" ns3:_="">
    <xsd:import namespace="http://schemas.microsoft.com/sharepoint/v3"/>
    <xsd:import namespace="babcf426-f826-4995-a497-b24d6596da39"/>
    <xsd:import namespace="95bc6d35-afa0-487f-8a22-5846c9319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cf426-f826-4995-a497-b24d6596d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a200e-6db3-4776-8e88-7d4fd5d3dc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c6d35-afa0-487f-8a22-5846c9319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3d6e9b-cec9-426a-a395-c553fc97d6a2}" ma:internalName="TaxCatchAll" ma:showField="CatchAllData" ma:web="95bc6d35-afa0-487f-8a22-5846c9319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bc6d35-afa0-487f-8a22-5846c9319c8b">
      <UserInfo>
        <DisplayName/>
        <AccountId xsi:nil="true"/>
        <AccountType/>
      </UserInfo>
    </SharedWithUsers>
    <TaxCatchAll xmlns="95bc6d35-afa0-487f-8a22-5846c9319c8b" xsi:nil="true"/>
    <lcf76f155ced4ddcb4097134ff3c332f xmlns="babcf426-f826-4995-a497-b24d6596da39">
      <Terms xmlns="http://schemas.microsoft.com/office/infopath/2007/PartnerControls"/>
    </lcf76f155ced4ddcb4097134ff3c332f>
    <_Flow_SignoffStatus xmlns="babcf426-f826-4995-a497-b24d6596da3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D31F45-15FB-441E-ABB1-B4D36CE2F1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7472A-10E7-40A2-BAA4-622E72986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bcf426-f826-4995-a497-b24d6596da39"/>
    <ds:schemaRef ds:uri="95bc6d35-afa0-487f-8a22-5846c9319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BA1F09-9C35-43CD-B27F-D3A094898A0E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95bc6d35-afa0-487f-8a22-5846c9319c8b"/>
    <ds:schemaRef ds:uri="http://www.w3.org/XML/1998/namespace"/>
    <ds:schemaRef ds:uri="babcf426-f826-4995-a497-b24d6596da39"/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790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Workday Training for Year-End Journal Entry Accruals</vt:lpstr>
      <vt:lpstr>Agenda</vt:lpstr>
      <vt:lpstr>Year End Journal Entries – what makes them different? </vt:lpstr>
      <vt:lpstr>Summary Table – Ledger Account and Worktags for Year End Accrual Entries </vt:lpstr>
      <vt:lpstr>Submission Process for Year End Reversing Accrual Journal Entries</vt:lpstr>
      <vt:lpstr>Checklist for Journal Entry Backup </vt:lpstr>
      <vt:lpstr>More Details on Journal Entry Backup </vt:lpstr>
      <vt:lpstr>Approval Process in Workday</vt:lpstr>
      <vt:lpstr>DEMO</vt:lpstr>
      <vt:lpstr>How to Find your Journal Entries</vt:lpstr>
      <vt:lpstr>How to Find your Journal Entries</vt:lpstr>
      <vt:lpstr>How to Find your Journal Entries</vt:lpstr>
      <vt:lpstr>Review Checklist </vt:lpstr>
      <vt:lpstr>Resources      </vt:lpstr>
      <vt:lpstr>Thank you.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Kelli Doucet</cp:lastModifiedBy>
  <cp:revision>4</cp:revision>
  <dcterms:created xsi:type="dcterms:W3CDTF">2016-12-21T16:02:28Z</dcterms:created>
  <dcterms:modified xsi:type="dcterms:W3CDTF">2025-03-05T13:11:42Z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0x01010022187E401D1ECF4DBE77720B71D43171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