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256" r:id="rId5"/>
    <p:sldId id="332" r:id="rId6"/>
    <p:sldId id="362" r:id="rId7"/>
    <p:sldId id="665" r:id="rId8"/>
    <p:sldId id="367" r:id="rId9"/>
    <p:sldId id="333" r:id="rId10"/>
    <p:sldId id="356" r:id="rId11"/>
    <p:sldId id="373" r:id="rId12"/>
    <p:sldId id="374" r:id="rId13"/>
    <p:sldId id="697" r:id="rId14"/>
    <p:sldId id="687" r:id="rId15"/>
    <p:sldId id="686" r:id="rId16"/>
    <p:sldId id="680" r:id="rId17"/>
    <p:sldId id="357" r:id="rId18"/>
    <p:sldId id="698" r:id="rId19"/>
    <p:sldId id="699" r:id="rId20"/>
    <p:sldId id="700" r:id="rId21"/>
    <p:sldId id="355" r:id="rId22"/>
    <p:sldId id="682" r:id="rId23"/>
    <p:sldId id="677" r:id="rId24"/>
    <p:sldId id="331" r:id="rId25"/>
    <p:sldId id="694" r:id="rId26"/>
    <p:sldId id="696" r:id="rId27"/>
    <p:sldId id="685" r:id="rId28"/>
    <p:sldId id="689" r:id="rId29"/>
    <p:sldId id="704" r:id="rId30"/>
    <p:sldId id="690" r:id="rId31"/>
    <p:sldId id="691" r:id="rId32"/>
    <p:sldId id="692" r:id="rId33"/>
    <p:sldId id="684" r:id="rId34"/>
    <p:sldId id="683" r:id="rId35"/>
  </p:sldIdLst>
  <p:sldSz cx="9144000" cy="6858000" type="screen4x3"/>
  <p:notesSz cx="6858000" cy="9144000"/>
  <p:defaultTextStyle>
    <a:defPPr>
      <a:defRPr lang="en-US"/>
    </a:defPPr>
    <a:lvl1pPr marL="0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1pPr>
    <a:lvl2pPr marL="492223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2pPr>
    <a:lvl3pPr marL="984449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3pPr>
    <a:lvl4pPr marL="1476672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4pPr>
    <a:lvl5pPr marL="1968897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5pPr>
    <a:lvl6pPr marL="2461121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6pPr>
    <a:lvl7pPr marL="2953344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7pPr>
    <a:lvl8pPr marL="3445569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8pPr>
    <a:lvl9pPr marL="3937793" algn="l" defTabSz="492223" rtl="0" eaLnBrk="1" latinLnBrk="0" hangingPunct="1">
      <a:defRPr sz="19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5DF641A-CEB9-8786-CDA6-8765412D25F1}" name="Cresdelle Zubrycki" initials="CZ" userId="S::zubrycc@algonquincollege.com::fe2f9d90-2a20-4b1d-bdd3-fbb8ef81da2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i Doucet" initials="KD" lastIdx="0" clrIdx="0">
    <p:extLst>
      <p:ext uri="{19B8F6BF-5375-455C-9EA6-DF929625EA0E}">
        <p15:presenceInfo xmlns:p15="http://schemas.microsoft.com/office/powerpoint/2012/main" userId="S-1-5-21-1989483694-326399252-943750798-510180" providerId="AD"/>
      </p:ext>
    </p:extLst>
  </p:cmAuthor>
  <p:cmAuthor id="2" name="Cresdelle Zubrycki" initials="CZ" lastIdx="2" clrIdx="1">
    <p:extLst>
      <p:ext uri="{19B8F6BF-5375-455C-9EA6-DF929625EA0E}">
        <p15:presenceInfo xmlns:p15="http://schemas.microsoft.com/office/powerpoint/2012/main" userId="S-1-5-21-1989483694-326399252-943750798-2843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C143"/>
    <a:srgbClr val="00673E"/>
    <a:srgbClr val="006643"/>
    <a:srgbClr val="43B02A"/>
    <a:srgbClr val="267A52"/>
    <a:srgbClr val="5892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EE6C42-E5EB-5EC9-BECC-7EDD2328BFC8}" v="13" dt="2026-05-26T15:16:37.326"/>
    <p1510:client id="{4C87DDB8-2A27-3A08-77AE-9FCD37B9842D}" v="27" dt="2026-05-26T15:14:44.9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76" autoAdjust="0"/>
    <p:restoredTop sz="96163" autoAdjust="0"/>
  </p:normalViewPr>
  <p:slideViewPr>
    <p:cSldViewPr snapToGrid="0">
      <p:cViewPr>
        <p:scale>
          <a:sx n="100" d="100"/>
          <a:sy n="100" d="100"/>
        </p:scale>
        <p:origin x="1110" y="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45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6/11/relationships/changesInfo" Target="changesInfos/changesInfo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sica Trask" userId="S::traskj@algonquincollege.com::98386bdb-6bf3-4cf5-ad63-da94059328be" providerId="AD" clId="Web-{4C87DDB8-2A27-3A08-77AE-9FCD37B9842D}"/>
    <pc:docChg chg="modSld">
      <pc:chgData name="Jessica Trask" userId="S::traskj@algonquincollege.com::98386bdb-6bf3-4cf5-ad63-da94059328be" providerId="AD" clId="Web-{4C87DDB8-2A27-3A08-77AE-9FCD37B9842D}" dt="2026-05-26T15:14:44.927" v="26" actId="14100"/>
      <pc:docMkLst>
        <pc:docMk/>
      </pc:docMkLst>
      <pc:sldChg chg="addSp delSp modSp">
        <pc:chgData name="Jessica Trask" userId="S::traskj@algonquincollege.com::98386bdb-6bf3-4cf5-ad63-da94059328be" providerId="AD" clId="Web-{4C87DDB8-2A27-3A08-77AE-9FCD37B9842D}" dt="2026-05-26T15:14:44.927" v="26" actId="14100"/>
        <pc:sldMkLst>
          <pc:docMk/>
          <pc:sldMk cId="1770919081" sldId="684"/>
        </pc:sldMkLst>
        <pc:spChg chg="mod">
          <ac:chgData name="Jessica Trask" userId="S::traskj@algonquincollege.com::98386bdb-6bf3-4cf5-ad63-da94059328be" providerId="AD" clId="Web-{4C87DDB8-2A27-3A08-77AE-9FCD37B9842D}" dt="2026-05-26T15:13:45.302" v="19" actId="20577"/>
          <ac:spMkLst>
            <pc:docMk/>
            <pc:sldMk cId="1770919081" sldId="684"/>
            <ac:spMk id="2" creationId="{2181D144-D981-B374-655F-0A4FF93ED610}"/>
          </ac:spMkLst>
        </pc:spChg>
        <pc:picChg chg="add mod">
          <ac:chgData name="Jessica Trask" userId="S::traskj@algonquincollege.com::98386bdb-6bf3-4cf5-ad63-da94059328be" providerId="AD" clId="Web-{4C87DDB8-2A27-3A08-77AE-9FCD37B9842D}" dt="2026-05-26T15:13:51.864" v="20" actId="1076"/>
          <ac:picMkLst>
            <pc:docMk/>
            <pc:sldMk cId="1770919081" sldId="684"/>
            <ac:picMk id="3" creationId="{57EFF607-FFD9-1F5F-4E68-F8694091E3CD}"/>
          </ac:picMkLst>
        </pc:picChg>
        <pc:picChg chg="add mod">
          <ac:chgData name="Jessica Trask" userId="S::traskj@algonquincollege.com::98386bdb-6bf3-4cf5-ad63-da94059328be" providerId="AD" clId="Web-{4C87DDB8-2A27-3A08-77AE-9FCD37B9842D}" dt="2026-05-26T15:14:32.317" v="25" actId="1076"/>
          <ac:picMkLst>
            <pc:docMk/>
            <pc:sldMk cId="1770919081" sldId="684"/>
            <ac:picMk id="6" creationId="{E40561D1-6818-228D-5407-49D33322FB40}"/>
          </ac:picMkLst>
        </pc:picChg>
        <pc:picChg chg="del">
          <ac:chgData name="Jessica Trask" userId="S::traskj@algonquincollege.com::98386bdb-6bf3-4cf5-ad63-da94059328be" providerId="AD" clId="Web-{4C87DDB8-2A27-3A08-77AE-9FCD37B9842D}" dt="2026-05-26T15:14:00.067" v="22"/>
          <ac:picMkLst>
            <pc:docMk/>
            <pc:sldMk cId="1770919081" sldId="684"/>
            <ac:picMk id="7" creationId="{7C0D0802-B777-2A55-5CDF-EAAB8D4FF65B}"/>
          </ac:picMkLst>
        </pc:picChg>
        <pc:picChg chg="del">
          <ac:chgData name="Jessica Trask" userId="S::traskj@algonquincollege.com::98386bdb-6bf3-4cf5-ad63-da94059328be" providerId="AD" clId="Web-{4C87DDB8-2A27-3A08-77AE-9FCD37B9842D}" dt="2026-05-26T15:12:34.755" v="2"/>
          <ac:picMkLst>
            <pc:docMk/>
            <pc:sldMk cId="1770919081" sldId="684"/>
            <ac:picMk id="9" creationId="{052ECC91-986B-8B00-677B-DB2E5B81C474}"/>
          </ac:picMkLst>
        </pc:picChg>
        <pc:cxnChg chg="mod">
          <ac:chgData name="Jessica Trask" userId="S::traskj@algonquincollege.com::98386bdb-6bf3-4cf5-ad63-da94059328be" providerId="AD" clId="Web-{4C87DDB8-2A27-3A08-77AE-9FCD37B9842D}" dt="2026-05-26T15:14:44.927" v="26" actId="14100"/>
          <ac:cxnSpMkLst>
            <pc:docMk/>
            <pc:sldMk cId="1770919081" sldId="684"/>
            <ac:cxnSpMk id="11" creationId="{E9BFE61C-B4AE-A91F-9517-C8052302D6B3}"/>
          </ac:cxnSpMkLst>
        </pc:cxnChg>
      </pc:sldChg>
      <pc:sldChg chg="addSp delSp modSp">
        <pc:chgData name="Jessica Trask" userId="S::traskj@algonquincollege.com::98386bdb-6bf3-4cf5-ad63-da94059328be" providerId="AD" clId="Web-{4C87DDB8-2A27-3A08-77AE-9FCD37B9842D}" dt="2026-05-26T15:11:29.911" v="1"/>
        <pc:sldMkLst>
          <pc:docMk/>
          <pc:sldMk cId="4097900700" sldId="692"/>
        </pc:sldMkLst>
        <pc:picChg chg="add mod">
          <ac:chgData name="Jessica Trask" userId="S::traskj@algonquincollege.com::98386bdb-6bf3-4cf5-ad63-da94059328be" providerId="AD" clId="Web-{4C87DDB8-2A27-3A08-77AE-9FCD37B9842D}" dt="2026-05-26T15:11:29.911" v="1"/>
          <ac:picMkLst>
            <pc:docMk/>
            <pc:sldMk cId="4097900700" sldId="692"/>
            <ac:picMk id="3" creationId="{D3F20C6A-311A-C77B-28F8-421B1592D15E}"/>
          </ac:picMkLst>
        </pc:picChg>
        <pc:picChg chg="del">
          <ac:chgData name="Jessica Trask" userId="S::traskj@algonquincollege.com::98386bdb-6bf3-4cf5-ad63-da94059328be" providerId="AD" clId="Web-{4C87DDB8-2A27-3A08-77AE-9FCD37B9842D}" dt="2026-05-26T15:11:19.411" v="0"/>
          <ac:picMkLst>
            <pc:docMk/>
            <pc:sldMk cId="4097900700" sldId="692"/>
            <ac:picMk id="12" creationId="{FFBF244E-5420-53F1-4098-2121A4B63256}"/>
          </ac:picMkLst>
        </pc:picChg>
      </pc:sldChg>
    </pc:docChg>
  </pc:docChgLst>
  <pc:docChgLst>
    <pc:chgData name="Jessica Trask" userId="S::traskj@algonquincollege.com::98386bdb-6bf3-4cf5-ad63-da94059328be" providerId="AD" clId="Web-{27EE6C42-E5EB-5EC9-BECC-7EDD2328BFC8}"/>
    <pc:docChg chg="modSld">
      <pc:chgData name="Jessica Trask" userId="S::traskj@algonquincollege.com::98386bdb-6bf3-4cf5-ad63-da94059328be" providerId="AD" clId="Web-{27EE6C42-E5EB-5EC9-BECC-7EDD2328BFC8}" dt="2026-05-26T15:16:37.326" v="12" actId="20577"/>
      <pc:docMkLst>
        <pc:docMk/>
      </pc:docMkLst>
      <pc:sldChg chg="modSp">
        <pc:chgData name="Jessica Trask" userId="S::traskj@algonquincollege.com::98386bdb-6bf3-4cf5-ad63-da94059328be" providerId="AD" clId="Web-{27EE6C42-E5EB-5EC9-BECC-7EDD2328BFC8}" dt="2026-05-26T15:16:37.326" v="12" actId="20577"/>
        <pc:sldMkLst>
          <pc:docMk/>
          <pc:sldMk cId="3695813703" sldId="256"/>
        </pc:sldMkLst>
        <pc:spChg chg="mod">
          <ac:chgData name="Jessica Trask" userId="S::traskj@algonquincollege.com::98386bdb-6bf3-4cf5-ad63-da94059328be" providerId="AD" clId="Web-{27EE6C42-E5EB-5EC9-BECC-7EDD2328BFC8}" dt="2026-05-26T15:16:37.326" v="12" actId="20577"/>
          <ac:spMkLst>
            <pc:docMk/>
            <pc:sldMk cId="3695813703" sldId="256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78AF4-5E64-AC4C-BB17-179E924E563F}" type="datetimeFigureOut">
              <a:rPr lang="en-US" smtClean="0"/>
              <a:t>5/26/2026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C6A53-3777-FA4B-999B-678D40C4B3A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137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BA0A7F-40AB-B84E-BA8C-8861397EF456}" type="datetimeFigureOut">
              <a:rPr lang="en-US" smtClean="0"/>
              <a:t>5/26/2026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51CE3-F1EC-6B4D-8B6D-86D363C89BA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8759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1pPr>
    <a:lvl2pPr marL="492223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2pPr>
    <a:lvl3pPr marL="984449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3pPr>
    <a:lvl4pPr marL="1476672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4pPr>
    <a:lvl5pPr marL="1968897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5pPr>
    <a:lvl6pPr marL="2461121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6pPr>
    <a:lvl7pPr marL="2953344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7pPr>
    <a:lvl8pPr marL="3445569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8pPr>
    <a:lvl9pPr marL="3937793" algn="l" defTabSz="492223" rtl="0" eaLnBrk="1" latinLnBrk="0" hangingPunct="1">
      <a:defRPr sz="13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92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 this slide to cc manager training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470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92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 this slide to cc manager training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059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07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92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 this slide to cc manager training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47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92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Add this slide to cc manager training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670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0636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this slide to cc manager training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073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577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5832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1CE3-F1EC-6B4D-8B6D-86D363C89BA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516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1" y="1287430"/>
            <a:ext cx="5411971" cy="1635518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CA"/>
              <a:t>This is your presentation title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1" y="3024545"/>
            <a:ext cx="6804836" cy="1579353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2700" baseline="0">
                <a:solidFill>
                  <a:schemeClr val="accent3"/>
                </a:solidFill>
              </a:defRPr>
            </a:lvl1pPr>
            <a:lvl2pPr marL="439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Presentation subtitle or brief one-sentence description.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1" y="5731425"/>
            <a:ext cx="4019011" cy="641906"/>
          </a:xfrm>
        </p:spPr>
        <p:txBody>
          <a:bodyPr anchor="b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Month 24th, 2017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3281"/>
            <a:ext cx="9144000" cy="978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558" y="501539"/>
            <a:ext cx="2603500" cy="54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026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7679" y="2336801"/>
            <a:ext cx="2582904" cy="3415817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Keep in minimal on key point slides. Bullets are available for hierarchy.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87679" y="1803799"/>
            <a:ext cx="2582904" cy="549262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22" name="Picture 21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23" name="Slide Number Placeholder 8"/>
          <p:cNvSpPr>
            <a:spLocks noGrp="1"/>
          </p:cNvSpPr>
          <p:nvPr>
            <p:ph type="sldNum" sz="quarter" idx="21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/>
              <a:t>This is a basic 3-column key point slide with subtitles</a:t>
            </a:r>
            <a:endParaRPr lang="en-US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279416" y="2336801"/>
            <a:ext cx="2582904" cy="3415817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Keep in minimal on key point slides. Bullets are available for hierarchy.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3279416" y="1803799"/>
            <a:ext cx="2582904" cy="549262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33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6062449" y="2336801"/>
            <a:ext cx="2582904" cy="3415817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Keep in minimal on key point slides. Bullets are available for hierarchy.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6062449" y="1803799"/>
            <a:ext cx="2582904" cy="549262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654566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7679" y="1803403"/>
            <a:ext cx="2582904" cy="1819473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Use this slide for very brief points about one subject.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287581" y="1803403"/>
            <a:ext cx="2566689" cy="1819473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Use this slide for very brief points about one subject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055253" y="1803403"/>
            <a:ext cx="2590101" cy="1819473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Use this slide for very brief points about one subject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7679" y="3848103"/>
            <a:ext cx="2582904" cy="1916089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Use this slide for very brief points about one subject.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287581" y="3848103"/>
            <a:ext cx="2566689" cy="1916089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Use this slide for very brief points about one subject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062388" y="3848103"/>
            <a:ext cx="2582966" cy="1916089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Use this slide for very brief points about one subject</a:t>
            </a:r>
          </a:p>
        </p:txBody>
      </p:sp>
      <p:pic>
        <p:nvPicPr>
          <p:cNvPr id="20" name="Picture 19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21" name="Slide Number Placeholder 8"/>
          <p:cNvSpPr>
            <a:spLocks noGrp="1"/>
          </p:cNvSpPr>
          <p:nvPr>
            <p:ph type="sldNum" sz="quarter" idx="21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/>
              <a:t>This is a 6 column key point 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480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Key Point w/ 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2" y="2336800"/>
            <a:ext cx="2628496" cy="1273454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Use this slide for very brief points about one subject.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3266650" y="2336800"/>
            <a:ext cx="2611995" cy="1273454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Use this slide for very brief points about one subject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066635" y="2336800"/>
            <a:ext cx="2628558" cy="1273454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Use this slide for very brief points about one subject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2" y="4393805"/>
            <a:ext cx="2628496" cy="1261149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Use this slide for very brief points about one subject.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266650" y="4393805"/>
            <a:ext cx="2611995" cy="1261149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Use this slide for very brief points about one subject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6066635" y="4393805"/>
            <a:ext cx="2628558" cy="1261149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Use this slide for very brief points about one subject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2" y="1803799"/>
            <a:ext cx="2628496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3266650" y="1803799"/>
            <a:ext cx="2611995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9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066635" y="1803799"/>
            <a:ext cx="2628496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4" hasCustomPrompt="1"/>
          </p:nvPr>
        </p:nvSpPr>
        <p:spPr>
          <a:xfrm>
            <a:off x="457202" y="3860804"/>
            <a:ext cx="2628496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1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3266650" y="3860804"/>
            <a:ext cx="2611995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26" hasCustomPrompt="1"/>
          </p:nvPr>
        </p:nvSpPr>
        <p:spPr>
          <a:xfrm>
            <a:off x="6066635" y="3860804"/>
            <a:ext cx="2628496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27" name="Picture 26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28" name="Slide Number Placeholder 8"/>
          <p:cNvSpPr>
            <a:spLocks noGrp="1"/>
          </p:cNvSpPr>
          <p:nvPr>
            <p:ph type="sldNum" sz="quarter" idx="27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9" name="Picture 28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/>
              <a:t>This is a 6-column key point slide with subtitles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638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7679" y="1803400"/>
            <a:ext cx="6769648" cy="3960789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>
                <a:solidFill>
                  <a:srgbClr val="599A83"/>
                </a:solidFill>
              </a:defRPr>
            </a:lvl4pPr>
          </a:lstStyle>
          <a:p>
            <a:pPr lvl="0"/>
            <a:r>
              <a:rPr lang="en-CA"/>
              <a:t>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9" name="Picture 8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0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/>
              <a:t>This is a 1-column bulk slide for long content</a:t>
            </a:r>
            <a:endParaRPr lang="en-US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454096" y="479819"/>
            <a:ext cx="1203767" cy="5284371"/>
          </a:xfrm>
        </p:spPr>
        <p:txBody>
          <a:bodyPr/>
          <a:lstStyle>
            <a:lvl1pPr>
              <a:spcBef>
                <a:spcPts val="956"/>
              </a:spcBef>
              <a:defRPr sz="1181">
                <a:solidFill>
                  <a:srgbClr val="589278"/>
                </a:solidFill>
              </a:defRPr>
            </a:lvl1pPr>
          </a:lstStyle>
          <a:p>
            <a:pPr lvl="0"/>
            <a:r>
              <a:rPr lang="en-CA"/>
              <a:t>An optional annotation or extra information text box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51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k Conte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68775" y="479820"/>
            <a:ext cx="6800126" cy="5284370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>
                <a:solidFill>
                  <a:srgbClr val="599A83"/>
                </a:solidFill>
              </a:defRPr>
            </a:lvl4pPr>
          </a:lstStyle>
          <a:p>
            <a:pPr lvl="0"/>
            <a:r>
              <a:rPr lang="en-CA"/>
              <a:t>This is a 1-column bulk content slide without a title. 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8" name="Picture 7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454096" y="479819"/>
            <a:ext cx="1203767" cy="5284371"/>
          </a:xfrm>
        </p:spPr>
        <p:txBody>
          <a:bodyPr/>
          <a:lstStyle>
            <a:lvl1pPr>
              <a:spcBef>
                <a:spcPts val="956"/>
              </a:spcBef>
              <a:defRPr sz="1181">
                <a:solidFill>
                  <a:srgbClr val="589278"/>
                </a:solidFill>
              </a:defRPr>
            </a:lvl1pPr>
          </a:lstStyle>
          <a:p>
            <a:pPr lvl="0"/>
            <a:r>
              <a:rPr lang="en-CA"/>
              <a:t>An optional annotation or extra information text box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19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7679" y="2336801"/>
            <a:ext cx="3991278" cy="3427391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/>
              <a:t>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673964" y="2336801"/>
            <a:ext cx="3982964" cy="3427391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/>
              <a:t>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87679" y="1792224"/>
            <a:ext cx="3991278" cy="551124"/>
          </a:xfrm>
        </p:spPr>
        <p:txBody>
          <a:bodyPr/>
          <a:lstStyle>
            <a:lvl1pPr>
              <a:defRPr sz="1181" b="1" baseline="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Bulk content columns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4673962" y="1792224"/>
            <a:ext cx="3982964" cy="551124"/>
          </a:xfrm>
        </p:spPr>
        <p:txBody>
          <a:bodyPr/>
          <a:lstStyle>
            <a:lvl1pPr>
              <a:defRPr sz="1181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Bulk content columns always have subtitles</a:t>
            </a:r>
          </a:p>
        </p:txBody>
      </p:sp>
      <p:pic>
        <p:nvPicPr>
          <p:cNvPr id="11" name="Picture 10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3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/>
              <a:t>This is a 2-column bulk slide for long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41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7679" y="2336800"/>
            <a:ext cx="2591276" cy="3427391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/>
              <a:t>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62291" y="2336800"/>
            <a:ext cx="2583062" cy="3427391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/>
              <a:t>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87679" y="1803799"/>
            <a:ext cx="2591276" cy="533003"/>
          </a:xfrm>
        </p:spPr>
        <p:txBody>
          <a:bodyPr/>
          <a:lstStyle>
            <a:lvl1pPr>
              <a:defRPr sz="1181" b="1" baseline="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Bulk content columns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062290" y="1803799"/>
            <a:ext cx="2583062" cy="533003"/>
          </a:xfrm>
        </p:spPr>
        <p:txBody>
          <a:bodyPr/>
          <a:lstStyle>
            <a:lvl1pPr>
              <a:defRPr sz="1181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Bulk content columns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3285362" y="2336800"/>
            <a:ext cx="2575007" cy="3427391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/>
              <a:t>Click to edit content. Use this slide only for presentations that are being sent our for ample reading – never when using this as supporting slides for a stand-up presentation. Bullets are available for hierarchy.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3285361" y="1803799"/>
            <a:ext cx="2575007" cy="533003"/>
          </a:xfrm>
        </p:spPr>
        <p:txBody>
          <a:bodyPr/>
          <a:lstStyle>
            <a:lvl1pPr>
              <a:defRPr sz="1181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Bulk content columns always have subtitles</a:t>
            </a:r>
          </a:p>
        </p:txBody>
      </p:sp>
      <p:pic>
        <p:nvPicPr>
          <p:cNvPr id="22" name="Picture 21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23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/>
              <a:t>This is a 3-column bulk slide for long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127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-Point Bulk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30" hasCustomPrompt="1"/>
          </p:nvPr>
        </p:nvSpPr>
        <p:spPr>
          <a:xfrm>
            <a:off x="487678" y="4393804"/>
            <a:ext cx="2579701" cy="1253962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/>
              <a:t>Click to edit content. Use this slide only for presentations that are being sent out for ample reading – never when using this as supporting slides for a stand-up presentation. </a:t>
            </a: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31" hasCustomPrompt="1"/>
          </p:nvPr>
        </p:nvSpPr>
        <p:spPr>
          <a:xfrm>
            <a:off x="6096979" y="4393804"/>
            <a:ext cx="2571524" cy="1253962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/>
              <a:t>Click to edit content. Use this slide only for presentations that are being sent out for ample reading – never when using this as supporting slides for a stand-up presentation. </a:t>
            </a:r>
          </a:p>
        </p:txBody>
      </p:sp>
      <p:sp>
        <p:nvSpPr>
          <p:cNvPr id="29" name="Text Placeholder 6"/>
          <p:cNvSpPr>
            <a:spLocks noGrp="1"/>
          </p:cNvSpPr>
          <p:nvPr>
            <p:ph type="body" sz="quarter" idx="32" hasCustomPrompt="1"/>
          </p:nvPr>
        </p:nvSpPr>
        <p:spPr>
          <a:xfrm>
            <a:off x="487678" y="3837654"/>
            <a:ext cx="2579701" cy="563886"/>
          </a:xfrm>
        </p:spPr>
        <p:txBody>
          <a:bodyPr/>
          <a:lstStyle>
            <a:lvl1pPr>
              <a:defRPr sz="1181" b="1" baseline="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Bulk content columns always have subtitles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33" hasCustomPrompt="1"/>
          </p:nvPr>
        </p:nvSpPr>
        <p:spPr>
          <a:xfrm>
            <a:off x="6096978" y="3837654"/>
            <a:ext cx="2571524" cy="563886"/>
          </a:xfrm>
        </p:spPr>
        <p:txBody>
          <a:bodyPr/>
          <a:lstStyle>
            <a:lvl1pPr>
              <a:defRPr sz="1181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Bulk content columns always have subtitles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34" hasCustomPrompt="1"/>
          </p:nvPr>
        </p:nvSpPr>
        <p:spPr>
          <a:xfrm>
            <a:off x="3296864" y="4393804"/>
            <a:ext cx="2563505" cy="1253962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/>
              <a:t>Click to edit content. Use this slide only for presentations that are being sent out for ample reading – never when using this as supporting slides for a stand-up presentation. </a:t>
            </a:r>
          </a:p>
        </p:txBody>
      </p:sp>
      <p:sp>
        <p:nvSpPr>
          <p:cNvPr id="32" name="Text Placeholder 6"/>
          <p:cNvSpPr>
            <a:spLocks noGrp="1"/>
          </p:cNvSpPr>
          <p:nvPr>
            <p:ph type="body" sz="quarter" idx="35" hasCustomPrompt="1"/>
          </p:nvPr>
        </p:nvSpPr>
        <p:spPr>
          <a:xfrm>
            <a:off x="3296863" y="3837654"/>
            <a:ext cx="2563505" cy="563886"/>
          </a:xfrm>
        </p:spPr>
        <p:txBody>
          <a:bodyPr/>
          <a:lstStyle>
            <a:lvl1pPr>
              <a:defRPr sz="1181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Bulk content columns always have subtitles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87678" y="2336800"/>
            <a:ext cx="2579701" cy="1253962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/>
              <a:t>Click to edit content. Use this slide only for presentations that are being sent out for ample reading – never when using this as supporting slides for a stand-up presentation. 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6096979" y="2336800"/>
            <a:ext cx="2571524" cy="1253962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/>
              <a:t>Click to edit content. Use this slide only for presentations that are being sent out for ample reading – never when using this as supporting slides for a stand-up presentation. 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487678" y="1780649"/>
            <a:ext cx="2579701" cy="563886"/>
          </a:xfrm>
        </p:spPr>
        <p:txBody>
          <a:bodyPr/>
          <a:lstStyle>
            <a:lvl1pPr>
              <a:defRPr sz="1181" b="1" baseline="0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Bulk content columns always have subtitles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096978" y="1780649"/>
            <a:ext cx="2571524" cy="563886"/>
          </a:xfrm>
        </p:spPr>
        <p:txBody>
          <a:bodyPr/>
          <a:lstStyle>
            <a:lvl1pPr>
              <a:defRPr sz="1181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Bulk content columns always have subtitles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24" hasCustomPrompt="1"/>
          </p:nvPr>
        </p:nvSpPr>
        <p:spPr>
          <a:xfrm>
            <a:off x="3296864" y="2336800"/>
            <a:ext cx="2563505" cy="1253962"/>
          </a:xfrm>
        </p:spPr>
        <p:txBody>
          <a:bodyPr/>
          <a:lstStyle>
            <a:lvl1pPr>
              <a:spcBef>
                <a:spcPts val="958"/>
              </a:spcBef>
              <a:defRPr sz="1181" baseline="0"/>
            </a:lvl1pPr>
            <a:lvl2pPr>
              <a:defRPr sz="1181"/>
            </a:lvl2pPr>
            <a:lvl3pPr marL="1136134" indent="-257101">
              <a:buFont typeface="Arial"/>
              <a:buChar char="•"/>
              <a:defRPr sz="1181"/>
            </a:lvl3pPr>
            <a:lvl4pPr>
              <a:spcBef>
                <a:spcPts val="506"/>
              </a:spcBef>
              <a:defRPr sz="900"/>
            </a:lvl4pPr>
          </a:lstStyle>
          <a:p>
            <a:pPr lvl="0"/>
            <a:r>
              <a:rPr lang="en-CA"/>
              <a:t>Click to edit content. Use this slide only for presentations that are being sent out for ample reading – never when using this as supporting slides for a stand-up presentation. 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3296863" y="1780649"/>
            <a:ext cx="2563505" cy="563886"/>
          </a:xfrm>
        </p:spPr>
        <p:txBody>
          <a:bodyPr/>
          <a:lstStyle>
            <a:lvl1pPr>
              <a:defRPr sz="1181"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Bulk content columns always have subtitles</a:t>
            </a:r>
          </a:p>
        </p:txBody>
      </p:sp>
      <p:pic>
        <p:nvPicPr>
          <p:cNvPr id="19" name="Picture 18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20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/>
              <a:t>This is a 6-point bulk content slide for long content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717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Lar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7679" y="2895600"/>
            <a:ext cx="2582904" cy="2857017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Use this slide for very brief points about the figure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296936" y="2895600"/>
            <a:ext cx="2566689" cy="2857017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Use this slide for very brief points about the figure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097113" y="2895600"/>
            <a:ext cx="2582965" cy="2857017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Use this slide for very brief points about one the figure above.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87678" y="1856583"/>
            <a:ext cx="2582905" cy="919747"/>
          </a:xfrm>
        </p:spPr>
        <p:txBody>
          <a:bodyPr anchor="b"/>
          <a:lstStyle>
            <a:lvl1pPr>
              <a:lnSpc>
                <a:spcPct val="80000"/>
              </a:lnSpc>
              <a:defRPr sz="6299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3296936" y="1856583"/>
            <a:ext cx="2566688" cy="919747"/>
          </a:xfrm>
        </p:spPr>
        <p:txBody>
          <a:bodyPr anchor="b"/>
          <a:lstStyle>
            <a:lvl1pPr>
              <a:lnSpc>
                <a:spcPct val="80000"/>
              </a:lnSpc>
              <a:defRPr sz="6299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6097113" y="1856583"/>
            <a:ext cx="2582965" cy="919747"/>
          </a:xfrm>
        </p:spPr>
        <p:txBody>
          <a:bodyPr anchor="b"/>
          <a:lstStyle>
            <a:lvl1pPr>
              <a:lnSpc>
                <a:spcPct val="80000"/>
              </a:lnSpc>
              <a:defRPr sz="6299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#,###</a:t>
            </a:r>
          </a:p>
        </p:txBody>
      </p:sp>
      <p:pic>
        <p:nvPicPr>
          <p:cNvPr id="12" name="Picture 11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3" name="Slide Number Placeholder 8"/>
          <p:cNvSpPr>
            <a:spLocks noGrp="1"/>
          </p:cNvSpPr>
          <p:nvPr>
            <p:ph type="sldNum" sz="quarter" idx="24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/>
              <a:t>This is a key numbers slide for short numbers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42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Numbers Mediu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7679" y="2776329"/>
            <a:ext cx="2582904" cy="2975247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Use this slide for very brief points about the figure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296936" y="2776329"/>
            <a:ext cx="2566689" cy="2975247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Use this slide for very brief points about the figure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097113" y="2776329"/>
            <a:ext cx="2582965" cy="2975247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Use this slide for very brief points about one the figure above.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87678" y="1803750"/>
            <a:ext cx="2582905" cy="976869"/>
          </a:xfrm>
        </p:spPr>
        <p:txBody>
          <a:bodyPr anchor="t"/>
          <a:lstStyle>
            <a:lvl1pPr>
              <a:lnSpc>
                <a:spcPct val="80000"/>
              </a:lnSpc>
              <a:defRPr sz="4049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$##,###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3296936" y="1829151"/>
            <a:ext cx="2566688" cy="950618"/>
          </a:xfrm>
        </p:spPr>
        <p:txBody>
          <a:bodyPr anchor="t"/>
          <a:lstStyle>
            <a:lvl1pPr>
              <a:lnSpc>
                <a:spcPct val="80000"/>
              </a:lnSpc>
              <a:defRPr sz="4049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#,####%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6097113" y="1829151"/>
            <a:ext cx="2582965" cy="950618"/>
          </a:xfrm>
        </p:spPr>
        <p:txBody>
          <a:bodyPr anchor="t"/>
          <a:lstStyle>
            <a:lvl1pPr>
              <a:lnSpc>
                <a:spcPct val="80000"/>
              </a:lnSpc>
              <a:defRPr sz="4049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#,###,####</a:t>
            </a:r>
          </a:p>
        </p:txBody>
      </p:sp>
      <p:pic>
        <p:nvPicPr>
          <p:cNvPr id="12" name="Picture 11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3" name="Slide Number Placeholder 8"/>
          <p:cNvSpPr>
            <a:spLocks noGrp="1"/>
          </p:cNvSpPr>
          <p:nvPr>
            <p:ph type="sldNum" sz="quarter" idx="24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/>
              <a:t>This is a key numbers slide for long numbers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07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eparato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4133" y="1544637"/>
            <a:ext cx="5393267" cy="1362076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700" b="1" cap="none" baseline="0">
                <a:solidFill>
                  <a:srgbClr val="FFFFFF"/>
                </a:solidFill>
              </a:defRPr>
            </a:lvl1pPr>
          </a:lstStyle>
          <a:p>
            <a:r>
              <a:rPr lang="en-CA"/>
              <a:t>Chapter or Section title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74133" y="3062821"/>
            <a:ext cx="5393267" cy="1500188"/>
          </a:xfrm>
        </p:spPr>
        <p:txBody>
          <a:bodyPr lIns="0" tIns="0" rIns="0" bIns="0" anchor="t"/>
          <a:lstStyle>
            <a:lvl1pPr marL="0" indent="0">
              <a:lnSpc>
                <a:spcPct val="100000"/>
              </a:lnSpc>
              <a:buNone/>
              <a:defRPr sz="1912" baseline="0">
                <a:solidFill>
                  <a:srgbClr val="A6C8BC"/>
                </a:solidFill>
              </a:defRPr>
            </a:lvl1pPr>
            <a:lvl2pPr marL="439516" indent="0">
              <a:buNone/>
              <a:defRPr sz="1743">
                <a:solidFill>
                  <a:schemeClr val="tx1">
                    <a:tint val="75000"/>
                  </a:schemeClr>
                </a:solidFill>
              </a:defRPr>
            </a:lvl2pPr>
            <a:lvl3pPr marL="879032" indent="0">
              <a:buNone/>
              <a:defRPr sz="1518">
                <a:solidFill>
                  <a:schemeClr val="tx1">
                    <a:tint val="75000"/>
                  </a:schemeClr>
                </a:solidFill>
              </a:defRPr>
            </a:lvl3pPr>
            <a:lvl4pPr marL="131854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4pPr>
            <a:lvl5pPr marL="175806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5pPr>
            <a:lvl6pPr marL="219758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6pPr>
            <a:lvl7pPr marL="2637097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7pPr>
            <a:lvl8pPr marL="307661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8pPr>
            <a:lvl9pPr marL="351612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Brief description or intro to this section</a:t>
            </a:r>
          </a:p>
        </p:txBody>
      </p:sp>
      <p:sp>
        <p:nvSpPr>
          <p:cNvPr id="15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176525" y="6373093"/>
            <a:ext cx="297608" cy="365126"/>
          </a:xfrm>
        </p:spPr>
        <p:txBody>
          <a:bodyPr/>
          <a:lstStyle>
            <a:lvl1pPr>
              <a:defRPr>
                <a:solidFill>
                  <a:srgbClr val="96B7A6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5814"/>
            <a:ext cx="9144000" cy="978144"/>
          </a:xfrm>
          <a:prstGeom prst="rect">
            <a:avLst/>
          </a:prstGeom>
        </p:spPr>
      </p:pic>
      <p:pic>
        <p:nvPicPr>
          <p:cNvPr id="16" name="Picture 15" descr="ac-icon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373" y="486978"/>
            <a:ext cx="730800" cy="53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89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 with Ic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87679" y="3403601"/>
            <a:ext cx="2582904" cy="2337441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3285362" y="3403601"/>
            <a:ext cx="2566690" cy="2337441"/>
          </a:xfrm>
        </p:spPr>
        <p:txBody>
          <a:bodyPr/>
          <a:lstStyle>
            <a:lvl1pPr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26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6085537" y="3403601"/>
            <a:ext cx="2582966" cy="2337441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Use this slide for a brief point, illustrated by the icon above.</a:t>
            </a:r>
          </a:p>
        </p:txBody>
      </p:sp>
      <p:sp>
        <p:nvSpPr>
          <p:cNvPr id="12" name="Oval 11"/>
          <p:cNvSpPr/>
          <p:nvPr userDrawn="1"/>
        </p:nvSpPr>
        <p:spPr>
          <a:xfrm>
            <a:off x="487679" y="1928431"/>
            <a:ext cx="1194664" cy="11946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98" dirty="0"/>
          </a:p>
        </p:txBody>
      </p:sp>
      <p:sp>
        <p:nvSpPr>
          <p:cNvPr id="13" name="Picture Placeholder 3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841815" y="2201763"/>
            <a:ext cx="486393" cy="64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3276907" y="1926363"/>
            <a:ext cx="1198800" cy="119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98" dirty="0"/>
          </a:p>
        </p:txBody>
      </p:sp>
      <p:sp>
        <p:nvSpPr>
          <p:cNvPr id="15" name="Picture Placeholder 3"/>
          <p:cNvSpPr>
            <a:spLocks noGrp="1" noChangeAspect="1"/>
          </p:cNvSpPr>
          <p:nvPr>
            <p:ph type="pic" sz="quarter" idx="27" hasCustomPrompt="1"/>
          </p:nvPr>
        </p:nvSpPr>
        <p:spPr>
          <a:xfrm>
            <a:off x="3633111" y="2201763"/>
            <a:ext cx="486392" cy="64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6" name="Oval 15"/>
          <p:cNvSpPr/>
          <p:nvPr userDrawn="1"/>
        </p:nvSpPr>
        <p:spPr>
          <a:xfrm>
            <a:off x="6053742" y="1926363"/>
            <a:ext cx="1198800" cy="11988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98" dirty="0"/>
          </a:p>
        </p:txBody>
      </p:sp>
      <p:sp>
        <p:nvSpPr>
          <p:cNvPr id="17" name="Picture Placeholder 3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6410166" y="2201763"/>
            <a:ext cx="485953" cy="64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pic>
        <p:nvPicPr>
          <p:cNvPr id="21" name="Picture 20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22" name="Slide Number Placeholder 8"/>
          <p:cNvSpPr>
            <a:spLocks noGrp="1"/>
          </p:cNvSpPr>
          <p:nvPr>
            <p:ph type="sldNum" sz="quarter" idx="2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5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/>
              <a:t>This is a key point slide with icons to illustrate points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6315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3700"/>
            <a:ext cx="9144000" cy="978144"/>
          </a:xfrm>
          <a:prstGeom prst="rect">
            <a:avLst/>
          </a:prstGeom>
        </p:spPr>
      </p:pic>
      <p:sp>
        <p:nvSpPr>
          <p:cNvPr id="5" name="Media Placeholder 4"/>
          <p:cNvSpPr>
            <a:spLocks noGrp="1"/>
          </p:cNvSpPr>
          <p:nvPr>
            <p:ph type="media" sz="quarter" idx="10" hasCustomPrompt="1"/>
          </p:nvPr>
        </p:nvSpPr>
        <p:spPr>
          <a:xfrm>
            <a:off x="1863523" y="483406"/>
            <a:ext cx="5405377" cy="58826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this icon to insert a video</a:t>
            </a:r>
          </a:p>
        </p:txBody>
      </p:sp>
    </p:spTree>
    <p:extLst>
      <p:ext uri="{BB962C8B-B14F-4D97-AF65-F5344CB8AC3E}">
        <p14:creationId xmlns:p14="http://schemas.microsoft.com/office/powerpoint/2010/main" val="18803090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3700"/>
            <a:ext cx="9144000" cy="978144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474562" y="486137"/>
            <a:ext cx="8194876" cy="589151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98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48801" y="2090307"/>
            <a:ext cx="5446400" cy="2619502"/>
          </a:xfrm>
        </p:spPr>
        <p:txBody>
          <a:bodyPr/>
          <a:lstStyle>
            <a:lvl1pPr algn="ctr">
              <a:lnSpc>
                <a:spcPct val="110000"/>
              </a:lnSpc>
              <a:defRPr sz="2700" baseline="0">
                <a:solidFill>
                  <a:srgbClr val="599A83"/>
                </a:solidFill>
              </a:defRPr>
            </a:lvl1pPr>
          </a:lstStyle>
          <a:p>
            <a:r>
              <a:rPr lang="en-CA"/>
              <a:t>Enter an impressive statistic or fact. e.g. 98% of Algonquin students have been hired immediately after graduation.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48801" y="1593878"/>
            <a:ext cx="5446400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181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48801" y="4921484"/>
            <a:ext cx="5446400" cy="291603"/>
          </a:xfrm>
        </p:spPr>
        <p:txBody>
          <a:bodyPr anchor="ctr"/>
          <a:lstStyle>
            <a:lvl1pPr algn="ctr">
              <a:defRPr sz="900"/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70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3700"/>
            <a:ext cx="9144000" cy="97814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848801" y="2090307"/>
            <a:ext cx="5446400" cy="2619502"/>
          </a:xfrm>
        </p:spPr>
        <p:txBody>
          <a:bodyPr/>
          <a:lstStyle>
            <a:lvl1pPr algn="ctr">
              <a:lnSpc>
                <a:spcPct val="110000"/>
              </a:lnSpc>
              <a:defRPr sz="2700" baseline="0">
                <a:solidFill>
                  <a:srgbClr val="A6C8BC"/>
                </a:solidFill>
              </a:defRPr>
            </a:lvl1pPr>
          </a:lstStyle>
          <a:p>
            <a:r>
              <a:rPr lang="en-CA"/>
              <a:t>Enter an impressive statistic or fact. e.g. 98% of Algonquin students have been hired immediately after graduation.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48801" y="1593878"/>
            <a:ext cx="5446400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181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48801" y="4921484"/>
            <a:ext cx="5446400" cy="291603"/>
          </a:xfr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023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48801" y="985407"/>
            <a:ext cx="5446400" cy="2619502"/>
          </a:xfrm>
        </p:spPr>
        <p:txBody>
          <a:bodyPr/>
          <a:lstStyle>
            <a:lvl1pPr algn="ctr">
              <a:lnSpc>
                <a:spcPct val="110000"/>
              </a:lnSpc>
              <a:defRPr sz="2700" baseline="0">
                <a:solidFill>
                  <a:srgbClr val="A6C8BC"/>
                </a:solidFill>
              </a:defRPr>
            </a:lvl1pPr>
          </a:lstStyle>
          <a:p>
            <a:r>
              <a:rPr lang="en-CA"/>
              <a:t>Enter an impressive statistic or fact. e.g. We raised $1,000,000 this year. Highlight a number by making it bold and white.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48801" y="488976"/>
            <a:ext cx="5446400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181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7708"/>
            <a:ext cx="9144000" cy="235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9924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848801" y="985407"/>
            <a:ext cx="5446400" cy="2619502"/>
          </a:xfrm>
        </p:spPr>
        <p:txBody>
          <a:bodyPr/>
          <a:lstStyle>
            <a:lvl1pPr algn="ctr">
              <a:lnSpc>
                <a:spcPct val="110000"/>
              </a:lnSpc>
              <a:defRPr sz="2700" baseline="0">
                <a:solidFill>
                  <a:srgbClr val="599A83"/>
                </a:solidFill>
              </a:defRPr>
            </a:lvl1pPr>
          </a:lstStyle>
          <a:p>
            <a:r>
              <a:rPr lang="en-CA"/>
              <a:t>Enter an impressive statistic or fact. e.g. We raised $1,000,000 this year. Highlight a number by making it bold and 100% green.</a:t>
            </a:r>
            <a:endParaRPr lang="en-US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48801" y="488976"/>
            <a:ext cx="5446400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181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07708"/>
            <a:ext cx="9144000" cy="235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99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or Stats v5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"/>
            <a:ext cx="4571404" cy="3428553"/>
          </a:xfrm>
          <a:solidFill>
            <a:schemeClr val="bg2"/>
          </a:solidFill>
          <a:ln>
            <a:noFill/>
          </a:ln>
        </p:spPr>
        <p:txBody>
          <a:bodyPr/>
          <a:lstStyle>
            <a:lvl1pPr algn="ctr">
              <a:defRPr baseline="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this icon to insert a background photo, the resize this box so it covers the whole screen. Make sure it’s good quality.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676534" y="1914188"/>
            <a:ext cx="5790934" cy="3029625"/>
          </a:xfrm>
          <a:solidFill>
            <a:srgbClr val="FFFFFF"/>
          </a:solidFill>
          <a:ln>
            <a:noFill/>
          </a:ln>
          <a:effectLst>
            <a:outerShdw blurRad="381000" dir="2700000" sx="98000" sy="98000" algn="tl" rotWithShape="0">
              <a:srgbClr val="000000">
                <a:alpha val="85000"/>
              </a:srgbClr>
            </a:outerShdw>
          </a:effectLst>
        </p:spPr>
        <p:txBody>
          <a:bodyPr lIns="324000" tIns="1080000" rIns="324000" bIns="1080000"/>
          <a:lstStyle>
            <a:lvl1pPr algn="ctr">
              <a:lnSpc>
                <a:spcPct val="90000"/>
              </a:lnSpc>
              <a:defRPr sz="6299">
                <a:solidFill>
                  <a:srgbClr val="599A83"/>
                </a:solidFill>
              </a:defRPr>
            </a:lvl1pPr>
          </a:lstStyle>
          <a:p>
            <a:r>
              <a:rPr lang="en-CA"/>
              <a:t>$#,###,###</a:t>
            </a:r>
            <a:endParaRPr lang="en-US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857136" y="2259471"/>
            <a:ext cx="5429733" cy="383034"/>
          </a:xfrm>
        </p:spPr>
        <p:txBody>
          <a:bodyPr anchor="ctr"/>
          <a:lstStyle>
            <a:lvl1pPr algn="ctr">
              <a:lnSpc>
                <a:spcPct val="100000"/>
              </a:lnSpc>
              <a:defRPr sz="1181" b="1" baseline="0">
                <a:solidFill>
                  <a:srgbClr val="00673E"/>
                </a:solidFill>
              </a:defRPr>
            </a:lvl1pPr>
          </a:lstStyle>
          <a:p>
            <a:pPr lvl="0"/>
            <a:r>
              <a:rPr lang="en-CA"/>
              <a:t>THIS IS THE TITLE OF YOUR STATISTIC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1857136" y="4232939"/>
            <a:ext cx="5429733" cy="291603"/>
          </a:xfrm>
        </p:spPr>
        <p:txBody>
          <a:bodyPr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THIS IS A SPACE FOR A CITATION OR SOURCE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1046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3" y="1803400"/>
            <a:ext cx="4010625" cy="3960791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/>
              <a:t>Click to edit content. Keep in minimal on key point slides. Bullets are available for hierarchy.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866659" y="4700459"/>
            <a:ext cx="2601169" cy="1063731"/>
          </a:xfrm>
        </p:spPr>
        <p:txBody>
          <a:bodyPr anchor="b"/>
          <a:lstStyle>
            <a:lvl1pPr>
              <a:defRPr sz="118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An optional annotation or extra information text box</a:t>
            </a:r>
            <a:endParaRPr lang="en-US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5257116" y="484837"/>
            <a:ext cx="3886884" cy="527935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this icon to insert a photo.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5257118" y="4081485"/>
            <a:ext cx="2828557" cy="345600"/>
          </a:xfrm>
          <a:solidFill>
            <a:srgbClr val="43B02A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181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pic>
        <p:nvPicPr>
          <p:cNvPr id="14" name="Picture 13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8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3980149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/>
              <a:t>A slide with a right-aligned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4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-Aligned Image with Text +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680471" y="1803400"/>
            <a:ext cx="3980149" cy="3940697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/>
              <a:t>Click to edit content. Keep in minimal on key point slides. Bullets are available for hierarchy.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854097" y="4793058"/>
            <a:ext cx="2588430" cy="951040"/>
          </a:xfrm>
        </p:spPr>
        <p:txBody>
          <a:bodyPr anchor="b"/>
          <a:lstStyle>
            <a:lvl1pPr>
              <a:defRPr sz="118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An optional annotation or extra information text box</a:t>
            </a:r>
            <a:endParaRPr lang="en-US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484836"/>
            <a:ext cx="3886884" cy="525926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this icon to insert a photo.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" y="4081485"/>
            <a:ext cx="2828557" cy="345600"/>
          </a:xfrm>
          <a:solidFill>
            <a:srgbClr val="43B02A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181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pic>
        <p:nvPicPr>
          <p:cNvPr id="11" name="Picture 10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3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9" name="Picture 18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4680471" y="484836"/>
            <a:ext cx="3980149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/>
              <a:t>A slide with a right-aligned image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545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Frame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69" y="0"/>
            <a:ext cx="9143333" cy="6858000"/>
          </a:xfrm>
        </p:spPr>
        <p:txBody>
          <a:bodyPr/>
          <a:lstStyle>
            <a:lvl1pPr marL="0" indent="0">
              <a:buNone/>
              <a:defRPr sz="2250" baseline="0"/>
            </a:lvl1pPr>
            <a:lvl2pPr marL="439516" indent="0">
              <a:buNone/>
              <a:defRPr sz="2700"/>
            </a:lvl2pPr>
            <a:lvl3pPr marL="879032" indent="0">
              <a:buNone/>
              <a:defRPr sz="2306"/>
            </a:lvl3pPr>
            <a:lvl4pPr marL="1318547" indent="0">
              <a:buNone/>
              <a:defRPr sz="1912"/>
            </a:lvl4pPr>
            <a:lvl5pPr marL="1758064" indent="0">
              <a:buNone/>
              <a:defRPr sz="1912"/>
            </a:lvl5pPr>
            <a:lvl6pPr marL="2197581" indent="0">
              <a:buNone/>
              <a:defRPr sz="1912"/>
            </a:lvl6pPr>
            <a:lvl7pPr marL="2637097" indent="0">
              <a:buNone/>
              <a:defRPr sz="1912"/>
            </a:lvl7pPr>
            <a:lvl8pPr marL="3076614" indent="0">
              <a:buNone/>
              <a:defRPr sz="1912"/>
            </a:lvl8pPr>
            <a:lvl9pPr marL="3516128" indent="0">
              <a:buNone/>
              <a:defRPr sz="1912"/>
            </a:lvl9pPr>
          </a:lstStyle>
          <a:p>
            <a:r>
              <a:rPr lang="en-US" dirty="0"/>
              <a:t>Click on this icon to insert a photo.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" y="4711196"/>
            <a:ext cx="4476167" cy="345600"/>
          </a:xfrm>
          <a:solidFill>
            <a:srgbClr val="43B02A"/>
          </a:solidFill>
          <a:ln>
            <a:noFill/>
          </a:ln>
        </p:spPr>
        <p:txBody>
          <a:bodyPr wrap="square" lIns="252000" tIns="180000" rIns="252000" bIns="252000" anchor="ctr">
            <a:spAutoFit/>
          </a:bodyPr>
          <a:lstStyle>
            <a:lvl1pPr>
              <a:lnSpc>
                <a:spcPct val="100000"/>
              </a:lnSpc>
              <a:defRPr sz="1181" b="1" baseline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85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Autho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1876181" y="1803401"/>
            <a:ext cx="2606046" cy="3227685"/>
          </a:xfrm>
        </p:spPr>
        <p:txBody>
          <a:bodyPr/>
          <a:lstStyle/>
          <a:p>
            <a:r>
              <a:rPr lang="en-US" dirty="0"/>
              <a:t>Author 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4666642" y="2336802"/>
            <a:ext cx="2628558" cy="2160887"/>
          </a:xfrm>
        </p:spPr>
        <p:txBody>
          <a:bodyPr anchor="ctr"/>
          <a:lstStyle/>
          <a:p>
            <a:pPr lvl="0"/>
            <a:r>
              <a:rPr lang="en-CA"/>
              <a:t>Author description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81522" y="488623"/>
            <a:ext cx="5398417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About the Author (1 author)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666201" y="1803799"/>
            <a:ext cx="2628643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Author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4666201" y="4498183"/>
            <a:ext cx="2628643" cy="532904"/>
          </a:xfrm>
        </p:spPr>
        <p:txBody>
          <a:bodyPr anchor="b"/>
          <a:lstStyle>
            <a:lvl1pPr>
              <a:defRPr sz="1181"/>
            </a:lvl1pPr>
          </a:lstStyle>
          <a:p>
            <a:pPr lvl="0"/>
            <a:r>
              <a:rPr lang="en-CA"/>
              <a:t>Author email</a:t>
            </a:r>
          </a:p>
        </p:txBody>
      </p:sp>
    </p:spTree>
    <p:extLst>
      <p:ext uri="{BB962C8B-B14F-4D97-AF65-F5344CB8AC3E}">
        <p14:creationId xmlns:p14="http://schemas.microsoft.com/office/powerpoint/2010/main" val="16981270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33700"/>
            <a:ext cx="9144000" cy="978144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686811" y="486135"/>
            <a:ext cx="3993267" cy="5266800"/>
          </a:xfrm>
        </p:spPr>
        <p:txBody>
          <a:bodyPr/>
          <a:lstStyle/>
          <a:p>
            <a:r>
              <a:rPr lang="en-US" dirty="0"/>
              <a:t>Click on this icon to insert a photo.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66665" y="486136"/>
            <a:ext cx="4012210" cy="5266481"/>
          </a:xfrm>
        </p:spPr>
        <p:txBody>
          <a:bodyPr/>
          <a:lstStyle/>
          <a:p>
            <a:r>
              <a:rPr lang="en-US" dirty="0"/>
              <a:t>Click on this icon to insert a photo.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66667" y="4088943"/>
            <a:ext cx="2628557" cy="345600"/>
          </a:xfrm>
          <a:solidFill>
            <a:srgbClr val="43B02A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181" b="1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8" hasCustomPrompt="1"/>
          </p:nvPr>
        </p:nvSpPr>
        <p:spPr>
          <a:xfrm>
            <a:off x="4686810" y="4088943"/>
            <a:ext cx="2617200" cy="345600"/>
          </a:xfrm>
          <a:solidFill>
            <a:srgbClr val="43B02A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181" b="1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pic>
        <p:nvPicPr>
          <p:cNvPr id="10" name="Picture 9" descr="green-ba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3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ac-icon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627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6445"/>
            <a:ext cx="9144000" cy="978144"/>
          </a:xfrm>
          <a:prstGeom prst="rect">
            <a:avLst/>
          </a:prstGeom>
        </p:spPr>
      </p:pic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66667" y="479818"/>
            <a:ext cx="6802234" cy="528437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this icon to insert a photo.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66667" y="4088943"/>
            <a:ext cx="2628557" cy="345600"/>
          </a:xfrm>
          <a:solidFill>
            <a:srgbClr val="43B02A"/>
          </a:solidFill>
          <a:ln>
            <a:noFill/>
          </a:ln>
        </p:spPr>
        <p:txBody>
          <a:bodyPr wrap="square" lIns="252000" tIns="252000" rIns="252000" bIns="252000" anchor="ctr">
            <a:spAutoFit/>
          </a:bodyPr>
          <a:lstStyle>
            <a:lvl1pPr>
              <a:lnSpc>
                <a:spcPct val="80000"/>
              </a:lnSpc>
              <a:defRPr sz="1181" b="1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CA"/>
              <a:t>Optional short caption here</a:t>
            </a:r>
            <a:endParaRPr lang="en-US"/>
          </a:p>
        </p:txBody>
      </p:sp>
      <p:pic>
        <p:nvPicPr>
          <p:cNvPr id="9" name="Picture 8" descr="green-ba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0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ac-icon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7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454096" y="479819"/>
            <a:ext cx="1203767" cy="5284371"/>
          </a:xfrm>
        </p:spPr>
        <p:txBody>
          <a:bodyPr/>
          <a:lstStyle>
            <a:lvl1pPr>
              <a:spcBef>
                <a:spcPts val="956"/>
              </a:spcBef>
              <a:defRPr sz="1181">
                <a:solidFill>
                  <a:srgbClr val="589278"/>
                </a:solidFill>
              </a:defRPr>
            </a:lvl1pPr>
          </a:lstStyle>
          <a:p>
            <a:pPr lvl="0"/>
            <a:r>
              <a:rPr lang="en-CA"/>
              <a:t>An optional annotation or extra information text box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200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+ Title and Descri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56445"/>
            <a:ext cx="9144000" cy="978144"/>
          </a:xfrm>
          <a:prstGeom prst="rect">
            <a:avLst/>
          </a:prstGeom>
        </p:spPr>
      </p:pic>
      <p:sp>
        <p:nvSpPr>
          <p:cNvPr id="13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487679" y="1803400"/>
            <a:ext cx="5374641" cy="3960789"/>
          </a:xfrm>
        </p:spPr>
        <p:txBody>
          <a:bodyPr/>
          <a:lstStyle/>
          <a:p>
            <a:r>
              <a:rPr lang="en-US" dirty="0"/>
              <a:t>Click on this icon to insert a graphic.</a:t>
            </a:r>
          </a:p>
        </p:txBody>
      </p:sp>
      <p:pic>
        <p:nvPicPr>
          <p:cNvPr id="9" name="Picture 8" descr="green-ba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0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c-icon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/>
              <a:t>This a graphic slide with a title and optional annotation</a:t>
            </a:r>
            <a:endParaRPr lang="en-US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454096" y="479819"/>
            <a:ext cx="1203767" cy="5284371"/>
          </a:xfrm>
        </p:spPr>
        <p:txBody>
          <a:bodyPr/>
          <a:lstStyle>
            <a:lvl1pPr>
              <a:spcBef>
                <a:spcPts val="956"/>
              </a:spcBef>
              <a:defRPr sz="1181">
                <a:solidFill>
                  <a:srgbClr val="589278"/>
                </a:solidFill>
              </a:defRPr>
            </a:lvl1pPr>
          </a:lstStyle>
          <a:p>
            <a:pPr lvl="0"/>
            <a:r>
              <a:rPr lang="en-CA"/>
              <a:t>An optional annotation or extra information text box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13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r Ch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able Placeholder 3"/>
          <p:cNvSpPr>
            <a:spLocks noGrp="1"/>
          </p:cNvSpPr>
          <p:nvPr>
            <p:ph type="tbl" sz="quarter" idx="20" hasCustomPrompt="1"/>
          </p:nvPr>
        </p:nvSpPr>
        <p:spPr>
          <a:xfrm>
            <a:off x="487679" y="1803798"/>
            <a:ext cx="5374640" cy="396039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on the icon to insert a table or chart.</a:t>
            </a:r>
          </a:p>
        </p:txBody>
      </p:sp>
      <p:pic>
        <p:nvPicPr>
          <p:cNvPr id="9" name="Picture 8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0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/>
              <a:t>This a chart or table slide with optional annotation</a:t>
            </a:r>
            <a:endParaRPr lang="en-US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454096" y="479819"/>
            <a:ext cx="1203767" cy="5284371"/>
          </a:xfrm>
        </p:spPr>
        <p:txBody>
          <a:bodyPr/>
          <a:lstStyle>
            <a:lvl1pPr>
              <a:spcBef>
                <a:spcPts val="956"/>
              </a:spcBef>
              <a:defRPr sz="1181">
                <a:solidFill>
                  <a:srgbClr val="589278"/>
                </a:solidFill>
              </a:defRPr>
            </a:lvl1pPr>
          </a:lstStyle>
          <a:p>
            <a:pPr lvl="0"/>
            <a:r>
              <a:rPr lang="en-CA"/>
              <a:t>An optional annotation or extra information text box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023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58326" y="2338355"/>
            <a:ext cx="5827350" cy="195912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2700" baseline="0">
                <a:solidFill>
                  <a:schemeClr val="accent5"/>
                </a:solidFill>
              </a:defRPr>
            </a:lvl1pPr>
            <a:lvl2pPr marL="439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Questions? Put your contact prompt message and your email here.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67850" y="1562098"/>
            <a:ext cx="5408305" cy="763559"/>
          </a:xfrm>
        </p:spPr>
        <p:txBody>
          <a:bodyPr anchor="b"/>
          <a:lstStyle>
            <a:lvl1pPr algn="ctr">
              <a:defRPr baseline="0">
                <a:solidFill>
                  <a:srgbClr val="00673E"/>
                </a:solidFill>
              </a:defRPr>
            </a:lvl1pPr>
          </a:lstStyle>
          <a:p>
            <a:r>
              <a:rPr lang="en-CA"/>
              <a:t>Thank you message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67848" y="4513380"/>
            <a:ext cx="5408306" cy="346810"/>
          </a:xfrm>
        </p:spPr>
        <p:txBody>
          <a:bodyPr anchor="t"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CA" err="1"/>
              <a:t>www.algonquincollege.com</a:t>
            </a:r>
            <a:r>
              <a:rPr lang="en-CA"/>
              <a:t>/</a:t>
            </a:r>
            <a:r>
              <a:rPr lang="en-CA" err="1"/>
              <a:t>relevantURL</a:t>
            </a:r>
            <a:endParaRPr lang="en-US"/>
          </a:p>
        </p:txBody>
      </p:sp>
      <p:pic>
        <p:nvPicPr>
          <p:cNvPr id="13" name="Picture 12" descr="ac-icon-green.eps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231" y="705870"/>
            <a:ext cx="497538" cy="3602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857875"/>
            <a:ext cx="91440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083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360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Author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5" hasCustomPrompt="1"/>
          </p:nvPr>
        </p:nvSpPr>
        <p:spPr>
          <a:xfrm>
            <a:off x="466726" y="1803799"/>
            <a:ext cx="1218980" cy="1509752"/>
          </a:xfrm>
        </p:spPr>
        <p:txBody>
          <a:bodyPr/>
          <a:lstStyle/>
          <a:p>
            <a:r>
              <a:rPr lang="en-US" dirty="0"/>
              <a:t>Author Photo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1866717" y="2336800"/>
            <a:ext cx="2618974" cy="1790700"/>
          </a:xfrm>
        </p:spPr>
        <p:txBody>
          <a:bodyPr anchor="t"/>
          <a:lstStyle/>
          <a:p>
            <a:pPr lvl="0"/>
            <a:r>
              <a:rPr lang="en-CA"/>
              <a:t>Author description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1866274" y="1803799"/>
            <a:ext cx="2619417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Author 1 Name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1866274" y="4127500"/>
            <a:ext cx="2619417" cy="532904"/>
          </a:xfrm>
        </p:spPr>
        <p:txBody>
          <a:bodyPr anchor="b"/>
          <a:lstStyle>
            <a:lvl1pPr>
              <a:defRPr sz="1181"/>
            </a:lvl1pPr>
          </a:lstStyle>
          <a:p>
            <a:pPr lvl="0"/>
            <a:r>
              <a:rPr lang="en-CA"/>
              <a:t>Author email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4666703" y="1803799"/>
            <a:ext cx="1218980" cy="1509752"/>
          </a:xfrm>
        </p:spPr>
        <p:txBody>
          <a:bodyPr/>
          <a:lstStyle/>
          <a:p>
            <a:r>
              <a:rPr lang="en-US" dirty="0"/>
              <a:t>Author Photo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1" hasCustomPrompt="1"/>
          </p:nvPr>
        </p:nvSpPr>
        <p:spPr>
          <a:xfrm>
            <a:off x="6066694" y="2336800"/>
            <a:ext cx="2603969" cy="1790700"/>
          </a:xfrm>
        </p:spPr>
        <p:txBody>
          <a:bodyPr anchor="t"/>
          <a:lstStyle/>
          <a:p>
            <a:pPr lvl="0"/>
            <a:r>
              <a:rPr lang="en-CA"/>
              <a:t>Author description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6066252" y="1803799"/>
            <a:ext cx="2604411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Author 2 Name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066252" y="4127500"/>
            <a:ext cx="2604412" cy="532904"/>
          </a:xfrm>
        </p:spPr>
        <p:txBody>
          <a:bodyPr anchor="b"/>
          <a:lstStyle>
            <a:lvl1pPr>
              <a:defRPr sz="1181"/>
            </a:lvl1pPr>
          </a:lstStyle>
          <a:p>
            <a:pPr lvl="0"/>
            <a:r>
              <a:rPr lang="en-CA"/>
              <a:t>Author email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7875"/>
            <a:ext cx="9144000" cy="1000125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81522" y="488623"/>
            <a:ext cx="5398417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About the Author (2 authors)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97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 w/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68775" y="1803400"/>
            <a:ext cx="6788551" cy="3960791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/>
              <a:t>Click to edit content. Keep in minimal on key point slides. Bullets are available for hierarchy.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454096" y="479819"/>
            <a:ext cx="1203767" cy="5284371"/>
          </a:xfrm>
        </p:spPr>
        <p:txBody>
          <a:bodyPr/>
          <a:lstStyle>
            <a:lvl1pPr>
              <a:spcBef>
                <a:spcPts val="956"/>
              </a:spcBef>
              <a:defRPr sz="1181">
                <a:solidFill>
                  <a:srgbClr val="589278"/>
                </a:solidFill>
              </a:defRPr>
            </a:lvl1pPr>
          </a:lstStyle>
          <a:p>
            <a:pPr lvl="0"/>
            <a:r>
              <a:rPr lang="en-CA"/>
              <a:t>An optional annotation or extra information text box</a:t>
            </a:r>
            <a:endParaRPr lang="en-US"/>
          </a:p>
        </p:txBody>
      </p:sp>
      <p:pic>
        <p:nvPicPr>
          <p:cNvPr id="14" name="Picture 13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6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481522" y="488623"/>
            <a:ext cx="5398417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chemeClr val="tx2"/>
                </a:solidFill>
              </a:defRPr>
            </a:lvl1pPr>
          </a:lstStyle>
          <a:p>
            <a:r>
              <a:rPr lang="en-CA"/>
              <a:t>This is a 1-column key point text 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2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Key Point, No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77519" y="477520"/>
            <a:ext cx="6786881" cy="5262879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/>
              <a:t>A basic 1-column key point slide with no title. Click to edit content. Keep in minimal on key point slides. Bullets are available for hierarchy.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9" name="Picture 8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0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19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454096" y="479819"/>
            <a:ext cx="1203767" cy="5284371"/>
          </a:xfrm>
        </p:spPr>
        <p:txBody>
          <a:bodyPr/>
          <a:lstStyle>
            <a:lvl1pPr>
              <a:spcBef>
                <a:spcPts val="956"/>
              </a:spcBef>
              <a:defRPr sz="1181">
                <a:solidFill>
                  <a:srgbClr val="589278"/>
                </a:solidFill>
              </a:defRPr>
            </a:lvl1pPr>
          </a:lstStyle>
          <a:p>
            <a:pPr lvl="0"/>
            <a:r>
              <a:rPr lang="en-CA"/>
              <a:t>An optional annotation or extra information text box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364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/>
              <a:t>This is a 2-column key point slide</a:t>
            </a:r>
            <a:endParaRPr lang="en-US"/>
          </a:p>
        </p:txBody>
      </p:sp>
      <p:pic>
        <p:nvPicPr>
          <p:cNvPr id="10" name="Picture 9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1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1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4" y="1803401"/>
            <a:ext cx="4022199" cy="3949218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/>
              <a:t>Click to edit content. Keep in minimal on key point slides. Bullets are available for hierarchy.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666703" y="1803402"/>
            <a:ext cx="4013375" cy="3949216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/>
              <a:t>Click to edit content. Keep in minimal on key point slides. Bullets are available for hierarchy.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8618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Key Point w/Subtitle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4" y="2336801"/>
            <a:ext cx="4022199" cy="3415817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/>
              <a:t>Click to edit content. Keep in minimal on key point slides. Bullets are available for hierarchy.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666703" y="2336798"/>
            <a:ext cx="4013375" cy="3415819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/>
              <a:t>Click to edit content. Keep in minimal on key point slides. Bullets are available for hierarchy.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4" y="1803799"/>
            <a:ext cx="4022199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666703" y="1803799"/>
            <a:ext cx="4013375" cy="533003"/>
          </a:xfrm>
        </p:spPr>
        <p:txBody>
          <a:bodyPr/>
          <a:lstStyle>
            <a:lvl1pPr>
              <a:defRPr b="1">
                <a:solidFill>
                  <a:srgbClr val="599A83"/>
                </a:solidFill>
              </a:defRPr>
            </a:lvl1pPr>
          </a:lstStyle>
          <a:p>
            <a:pPr lvl="0"/>
            <a:r>
              <a:rPr lang="en-CA"/>
              <a:t>Subtitle</a:t>
            </a:r>
          </a:p>
        </p:txBody>
      </p:sp>
      <p:pic>
        <p:nvPicPr>
          <p:cNvPr id="20" name="Picture 19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21" name="Slide Number Placeholder 8"/>
          <p:cNvSpPr>
            <a:spLocks noGrp="1"/>
          </p:cNvSpPr>
          <p:nvPr>
            <p:ph type="sldNum" sz="quarter" idx="20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2" name="Picture 21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/>
              <a:t>This is a basic 2-column key point slide with subtitles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022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 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487679" y="1803401"/>
            <a:ext cx="2582904" cy="3949218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Keep in minimal on key point slides. Bullets are available for hierarchy.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3279416" y="1803401"/>
            <a:ext cx="2582904" cy="3949218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/>
            </a:lvl4pPr>
          </a:lstStyle>
          <a:p>
            <a:pPr lvl="0"/>
            <a:r>
              <a:rPr lang="en-CA"/>
              <a:t>Click to edit content. Keep in minimal on key point slides. Bullets are available for hierarchy.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6097113" y="1803400"/>
            <a:ext cx="2582965" cy="3949217"/>
          </a:xfrm>
        </p:spPr>
        <p:txBody>
          <a:bodyPr/>
          <a:lstStyle>
            <a:lvl1pPr>
              <a:spcBef>
                <a:spcPts val="900"/>
              </a:spcBef>
              <a:defRPr baseline="0"/>
            </a:lvl1pPr>
            <a:lvl3pPr marL="1136134" indent="-257101">
              <a:buFont typeface="Arial"/>
              <a:buChar char="•"/>
              <a:defRPr/>
            </a:lvl3pPr>
            <a:lvl4pPr>
              <a:spcBef>
                <a:spcPts val="621"/>
              </a:spcBef>
              <a:defRPr>
                <a:solidFill>
                  <a:srgbClr val="599A83"/>
                </a:solidFill>
              </a:defRPr>
            </a:lvl4pPr>
          </a:lstStyle>
          <a:p>
            <a:pPr lvl="0"/>
            <a:r>
              <a:rPr lang="en-CA"/>
              <a:t>Click to </a:t>
            </a:r>
            <a:r>
              <a:rPr lang="en-CA" err="1"/>
              <a:t>editcontent</a:t>
            </a:r>
            <a:r>
              <a:rPr lang="en-CA"/>
              <a:t>. Keep in minimal on key point slides. Bullets are available for hierarchy.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</p:txBody>
      </p:sp>
      <p:pic>
        <p:nvPicPr>
          <p:cNvPr id="18" name="Picture 17" descr="green-bar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3093"/>
            <a:ext cx="9143107" cy="489817"/>
          </a:xfrm>
          <a:prstGeom prst="rect">
            <a:avLst/>
          </a:prstGeom>
        </p:spPr>
      </p:pic>
      <p:sp>
        <p:nvSpPr>
          <p:cNvPr id="19" name="Slide Number Placeholder 8"/>
          <p:cNvSpPr>
            <a:spLocks noGrp="1"/>
          </p:cNvSpPr>
          <p:nvPr>
            <p:ph type="sldNum" sz="quarter" idx="19"/>
          </p:nvPr>
        </p:nvSpPr>
        <p:spPr>
          <a:xfrm>
            <a:off x="127415" y="6445769"/>
            <a:ext cx="341360" cy="322290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DEF3F5F5-7776-394F-A41F-3BAFC9CC9F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 descr="ac-icon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078" y="6527883"/>
            <a:ext cx="237600" cy="172800"/>
          </a:xfrm>
          <a:prstGeom prst="rect">
            <a:avLst/>
          </a:prstGeom>
        </p:spPr>
      </p:pic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487679" y="484836"/>
            <a:ext cx="5374641" cy="1001980"/>
          </a:xfrm>
        </p:spPr>
        <p:txBody>
          <a:bodyPr anchor="t">
            <a:noAutofit/>
          </a:bodyPr>
          <a:lstStyle>
            <a:lvl1pPr>
              <a:defRPr sz="2700" b="1" baseline="0">
                <a:solidFill>
                  <a:srgbClr val="00673E"/>
                </a:solidFill>
              </a:defRPr>
            </a:lvl1pPr>
          </a:lstStyle>
          <a:p>
            <a:r>
              <a:rPr lang="en-CA"/>
              <a:t>This is a 3-column key point slide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52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499891"/>
            <a:ext cx="8229600" cy="11003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2"/>
            <a:ext cx="8229600" cy="3903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First level</a:t>
            </a:r>
          </a:p>
          <a:p>
            <a:pPr lvl="2"/>
            <a:r>
              <a:rPr lang="en-CA"/>
              <a:t>Second level</a:t>
            </a:r>
          </a:p>
          <a:p>
            <a:pPr lvl="0"/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3" y="6356353"/>
            <a:ext cx="663789" cy="36512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181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24084-422A-4246-8522-ECCBA4948A8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788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79" r:id="rId3"/>
    <p:sldLayoutId id="2147483686" r:id="rId4"/>
    <p:sldLayoutId id="2147483650" r:id="rId5"/>
    <p:sldLayoutId id="2147483693" r:id="rId6"/>
    <p:sldLayoutId id="2147483685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4" r:id="rId14"/>
    <p:sldLayoutId id="2147483695" r:id="rId15"/>
    <p:sldLayoutId id="2147483696" r:id="rId16"/>
    <p:sldLayoutId id="2147483697" r:id="rId17"/>
    <p:sldLayoutId id="2147483677" r:id="rId18"/>
    <p:sldLayoutId id="2147483698" r:id="rId19"/>
    <p:sldLayoutId id="2147483699" r:id="rId20"/>
    <p:sldLayoutId id="2147483682" r:id="rId21"/>
    <p:sldLayoutId id="2147483654" r:id="rId22"/>
    <p:sldLayoutId id="2147483662" r:id="rId23"/>
    <p:sldLayoutId id="2147483683" r:id="rId24"/>
    <p:sldLayoutId id="2147483684" r:id="rId25"/>
    <p:sldLayoutId id="2147483664" r:id="rId26"/>
    <p:sldLayoutId id="2147483700" r:id="rId27"/>
    <p:sldLayoutId id="2147483701" r:id="rId28"/>
    <p:sldLayoutId id="2147483657" r:id="rId29"/>
    <p:sldLayoutId id="2147483674" r:id="rId30"/>
    <p:sldLayoutId id="2147483675" r:id="rId31"/>
    <p:sldLayoutId id="2147483681" r:id="rId32"/>
    <p:sldLayoutId id="2147483667" r:id="rId33"/>
    <p:sldLayoutId id="2147483680" r:id="rId34"/>
    <p:sldLayoutId id="2147483702" r:id="rId35"/>
  </p:sldLayoutIdLst>
  <p:hf hdr="0" ftr="0" dt="0"/>
  <p:txStyles>
    <p:titleStyle>
      <a:lvl1pPr algn="l" defTabSz="439516" rtl="0" eaLnBrk="1" latinLnBrk="0" hangingPunct="1">
        <a:lnSpc>
          <a:spcPct val="80000"/>
        </a:lnSpc>
        <a:spcBef>
          <a:spcPct val="0"/>
        </a:spcBef>
        <a:buNone/>
        <a:defRPr sz="4049" kern="120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0" indent="0" algn="l" defTabSz="439516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FontTx/>
        <a:buNone/>
        <a:defRPr sz="18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714213" indent="-274699" algn="l" defTabSz="439516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75000"/>
        <a:buFont typeface="Arial"/>
        <a:buChar char="•"/>
        <a:defRPr sz="18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36134" indent="-257101" algn="l" defTabSz="439516" rtl="0" eaLnBrk="1" latinLnBrk="0" hangingPunct="1">
        <a:lnSpc>
          <a:spcPct val="110000"/>
        </a:lnSpc>
        <a:spcBef>
          <a:spcPct val="20000"/>
        </a:spcBef>
        <a:buClr>
          <a:schemeClr val="accent2"/>
        </a:buClr>
        <a:buSzPct val="60000"/>
        <a:buFont typeface="Wingdings" charset="2"/>
        <a:buChar char="§"/>
        <a:defRPr sz="1800" kern="1200" baseline="0">
          <a:solidFill>
            <a:schemeClr val="accent5"/>
          </a:solidFill>
          <a:latin typeface="+mn-lt"/>
          <a:ea typeface="+mn-ea"/>
          <a:cs typeface="+mn-cs"/>
        </a:defRPr>
      </a:lvl3pPr>
      <a:lvl4pPr marL="1538307" indent="-219758" algn="l" defTabSz="439516" rtl="0" eaLnBrk="1" latinLnBrk="0" hangingPunct="1">
        <a:lnSpc>
          <a:spcPct val="120000"/>
        </a:lnSpc>
        <a:spcBef>
          <a:spcPct val="20000"/>
        </a:spcBef>
        <a:buClr>
          <a:schemeClr val="accent2"/>
        </a:buClr>
        <a:buSzPct val="90000"/>
        <a:buFont typeface="Arial"/>
        <a:buChar char="–"/>
        <a:defRPr sz="1181" kern="1200">
          <a:solidFill>
            <a:schemeClr val="accent4"/>
          </a:solidFill>
          <a:latin typeface="+mn-lt"/>
          <a:ea typeface="+mn-ea"/>
          <a:cs typeface="+mn-cs"/>
        </a:defRPr>
      </a:lvl4pPr>
      <a:lvl5pPr marL="1977821" indent="-219758" algn="l" defTabSz="439516" rtl="0" eaLnBrk="1" latinLnBrk="0" hangingPunct="1">
        <a:spcBef>
          <a:spcPct val="20000"/>
        </a:spcBef>
        <a:buFont typeface="Arial"/>
        <a:buChar char="»"/>
        <a:defRPr sz="1912" kern="1200">
          <a:solidFill>
            <a:schemeClr val="accent5"/>
          </a:solidFill>
          <a:latin typeface="+mn-lt"/>
          <a:ea typeface="+mn-ea"/>
          <a:cs typeface="+mn-cs"/>
        </a:defRPr>
      </a:lvl5pPr>
      <a:lvl6pPr marL="2417339" indent="-219758" algn="l" defTabSz="439516" rtl="0" eaLnBrk="1" latinLnBrk="0" hangingPunct="1">
        <a:spcBef>
          <a:spcPct val="20000"/>
        </a:spcBef>
        <a:buFont typeface="Arial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6pPr>
      <a:lvl7pPr marL="2856854" indent="-219758" algn="l" defTabSz="439516" rtl="0" eaLnBrk="1" latinLnBrk="0" hangingPunct="1">
        <a:spcBef>
          <a:spcPct val="20000"/>
        </a:spcBef>
        <a:buFont typeface="Arial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7pPr>
      <a:lvl8pPr marL="3296371" indent="-219758" algn="l" defTabSz="439516" rtl="0" eaLnBrk="1" latinLnBrk="0" hangingPunct="1">
        <a:spcBef>
          <a:spcPct val="20000"/>
        </a:spcBef>
        <a:buFont typeface="Arial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8pPr>
      <a:lvl9pPr marL="3735887" indent="-219758" algn="l" defTabSz="439516" rtl="0" eaLnBrk="1" latinLnBrk="0" hangingPunct="1">
        <a:spcBef>
          <a:spcPct val="20000"/>
        </a:spcBef>
        <a:buFont typeface="Arial"/>
        <a:buChar char="•"/>
        <a:defRPr sz="19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1pPr>
      <a:lvl2pPr marL="439516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2pPr>
      <a:lvl3pPr marL="879032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3pPr>
      <a:lvl4pPr marL="1318547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4pPr>
      <a:lvl5pPr marL="1758064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5pPr>
      <a:lvl6pPr marL="2197581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6pPr>
      <a:lvl7pPr marL="2637097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7pPr>
      <a:lvl8pPr marL="3076614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8pPr>
      <a:lvl9pPr marL="3516128" algn="l" defTabSz="439516" rtl="0" eaLnBrk="1" latinLnBrk="0" hangingPunct="1">
        <a:defRPr sz="17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gonquincollege.com/finance/files/2022/11/Journal-Entry-Backup-Checklist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luediamondgallery.com/wooden-tile/f/finance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lgonquincollege.com/finance/home/quicklinks/fdm-financial-data-model-revenue-expense-ledger-accounts/" TargetMode="Externa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algonquincollege.com/finance/home/quicklinks/fdm-financial-data-model-revenue-expense-ledger-accounts/" TargetMode="Externa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5590" y="2612891"/>
            <a:ext cx="6237214" cy="2001054"/>
          </a:xfrm>
        </p:spPr>
        <p:txBody>
          <a:bodyPr>
            <a:normAutofit/>
          </a:bodyPr>
          <a:lstStyle/>
          <a:p>
            <a:r>
              <a:rPr lang="en-US" dirty="0"/>
              <a:t>Cost Center Manager Training – How to Review a Journal Entry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1" y="5731424"/>
            <a:ext cx="4019011" cy="853933"/>
          </a:xfrm>
        </p:spPr>
        <p:txBody>
          <a:bodyPr/>
          <a:lstStyle/>
          <a:p>
            <a:r>
              <a:rPr lang="en-US" dirty="0"/>
              <a:t>Provided by Financial Services</a:t>
            </a:r>
          </a:p>
          <a:p>
            <a:r>
              <a:rPr lang="en-US"/>
              <a:t>May 26, 2026</a:t>
            </a:r>
            <a:endParaRPr lang="en-US"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813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812C49-4092-DA41-19FA-3FEAFFFF9E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8095" y="1410511"/>
            <a:ext cx="8419193" cy="5035258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Expense Accrual (Accrued Liabilities): </a:t>
            </a:r>
            <a:r>
              <a:rPr lang="en-US" sz="1800" dirty="0"/>
              <a:t>Accrued liabilities are expenses that the College has incurred but has not yet paid or recorded.</a:t>
            </a:r>
          </a:p>
          <a:p>
            <a:endParaRPr lang="en-US" sz="1800" dirty="0"/>
          </a:p>
          <a:p>
            <a:r>
              <a:rPr lang="en-US" i="1" dirty="0"/>
              <a:t>Example: Contracted teaching service received during March, but the invoice has yet to be issued by the consultant/supplier. Must accrue the March expense.</a:t>
            </a:r>
            <a:endParaRPr lang="en-US" sz="1800" i="1" dirty="0"/>
          </a:p>
          <a:p>
            <a:endParaRPr lang="en-US" sz="1800"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/>
                </a:solidFill>
              </a:rPr>
              <a:t>Revenue Deferral: </a:t>
            </a:r>
            <a:r>
              <a:rPr lang="en-US" dirty="0">
                <a:solidFill>
                  <a:schemeClr val="tx1"/>
                </a:solidFill>
              </a:rPr>
              <a:t>U</a:t>
            </a:r>
            <a:r>
              <a:rPr lang="en-US" dirty="0"/>
              <a:t>nearned revenue or deferred income, represents money a company receives for goods or services that haven't been delivered or performed yet. 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i="1" dirty="0"/>
              <a:t>Example: The Ministry has provided funding for a contract from Sept. 1 until Aug. 31. Must defer the revenue related to April – Aug.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FB07E-A17D-D8BD-9410-1A68FCFC0B8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5D92A47-06F7-F4EB-6306-D320D4D49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095" y="155497"/>
            <a:ext cx="5398417" cy="425777"/>
          </a:xfrm>
        </p:spPr>
        <p:txBody>
          <a:bodyPr/>
          <a:lstStyle/>
          <a:p>
            <a:r>
              <a:rPr lang="en-US" dirty="0"/>
              <a:t>The Details</a:t>
            </a:r>
            <a:br>
              <a:rPr lang="en-US" dirty="0"/>
            </a:br>
            <a:r>
              <a:rPr lang="en-US" dirty="0"/>
              <a:t>Accrual Entry Definitions</a:t>
            </a:r>
          </a:p>
        </p:txBody>
      </p:sp>
    </p:spTree>
    <p:extLst>
      <p:ext uri="{BB962C8B-B14F-4D97-AF65-F5344CB8AC3E}">
        <p14:creationId xmlns:p14="http://schemas.microsoft.com/office/powerpoint/2010/main" val="220028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5812C49-4092-DA41-19FA-3FEAFFFF9ED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8095" y="1431243"/>
            <a:ext cx="8419193" cy="5570280"/>
          </a:xfrm>
        </p:spPr>
        <p:txBody>
          <a:bodyPr/>
          <a:lstStyle/>
          <a:p>
            <a:pPr marL="0" marR="0" lvl="0" indent="0" algn="l" defTabSz="439516" rtl="0" eaLnBrk="1" fontAlgn="auto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rgbClr val="599A83"/>
              </a:buClr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73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Prepaid Expenses: 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423F3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Prepaid expenses are payments made in advance for goods or services to be received in the future.</a:t>
            </a:r>
          </a:p>
          <a:p>
            <a:r>
              <a:rPr lang="en-US" i="1" dirty="0"/>
              <a:t>Example: An annual software license is purchased in January for the period Jan. 1 to Dec. 31. The prorated value from April 1 to December 31 must be removed as an expense and established as a Pre-Paid asset.</a:t>
            </a:r>
            <a:endParaRPr lang="en-US" sz="1800" i="1" dirty="0"/>
          </a:p>
          <a:p>
            <a:endParaRPr lang="en-US" sz="1800" dirty="0"/>
          </a:p>
          <a:p>
            <a:endParaRPr lang="en-US" sz="1800" dirty="0"/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tx2"/>
                </a:solidFill>
              </a:rPr>
              <a:t>Revenue Receivable: </a:t>
            </a:r>
            <a:r>
              <a:rPr lang="en-US" dirty="0">
                <a:solidFill>
                  <a:schemeClr val="tx1"/>
                </a:solidFill>
              </a:rPr>
              <a:t> A receivable is created any time money is owed to for a service provided that has not yet been invoiced.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>
              <a:lnSpc>
                <a:spcPct val="100000"/>
              </a:lnSpc>
            </a:pPr>
            <a:r>
              <a:rPr lang="en-US" i="1" dirty="0"/>
              <a:t>Example: The College offered Corporate Training in March but has not yet invoiced the client. </a:t>
            </a:r>
          </a:p>
          <a:p>
            <a:r>
              <a:rPr lang="en-US" dirty="0">
                <a:solidFill>
                  <a:schemeClr val="tx2"/>
                </a:solidFill>
              </a:rPr>
              <a:t> </a:t>
            </a:r>
            <a:endParaRPr lang="en-US" dirty="0"/>
          </a:p>
          <a:p>
            <a:r>
              <a:rPr lang="en-US" dirty="0"/>
              <a:t>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8FB07E-A17D-D8BD-9410-1A68FCFC0B8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5D92A47-06F7-F4EB-6306-D320D4D49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095" y="155497"/>
            <a:ext cx="5398417" cy="425777"/>
          </a:xfrm>
        </p:spPr>
        <p:txBody>
          <a:bodyPr/>
          <a:lstStyle/>
          <a:p>
            <a:r>
              <a:rPr lang="en-US" dirty="0"/>
              <a:t>The Details</a:t>
            </a:r>
            <a:br>
              <a:rPr lang="en-US" dirty="0"/>
            </a:br>
            <a:r>
              <a:rPr lang="en-US" dirty="0"/>
              <a:t>Accrual Entry Definitions</a:t>
            </a:r>
          </a:p>
        </p:txBody>
      </p:sp>
    </p:spTree>
    <p:extLst>
      <p:ext uri="{BB962C8B-B14F-4D97-AF65-F5344CB8AC3E}">
        <p14:creationId xmlns:p14="http://schemas.microsoft.com/office/powerpoint/2010/main" val="423797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68912" y="164405"/>
            <a:ext cx="8091054" cy="640100"/>
          </a:xfrm>
        </p:spPr>
        <p:txBody>
          <a:bodyPr/>
          <a:lstStyle/>
          <a:p>
            <a:r>
              <a:rPr lang="en-US" dirty="0"/>
              <a:t>The Details</a:t>
            </a:r>
            <a:br>
              <a:rPr lang="en-US" dirty="0"/>
            </a:br>
            <a:r>
              <a:rPr lang="en-US" dirty="0"/>
              <a:t>Summary Table – Ledger Account and Worktags for Year End Accrual Entries </a:t>
            </a:r>
            <a:endParaRPr lang="en-US" sz="15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12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118467"/>
              </p:ext>
            </p:extLst>
          </p:nvPr>
        </p:nvGraphicFramePr>
        <p:xfrm>
          <a:off x="199748" y="1319467"/>
          <a:ext cx="8744504" cy="5054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7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5114">
                  <a:extLst>
                    <a:ext uri="{9D8B030D-6E8A-4147-A177-3AD203B41FA5}">
                      <a16:colId xmlns:a16="http://schemas.microsoft.com/office/drawing/2014/main" val="2360013117"/>
                    </a:ext>
                  </a:extLst>
                </a:gridCol>
                <a:gridCol w="3068280">
                  <a:extLst>
                    <a:ext uri="{9D8B030D-6E8A-4147-A177-3AD203B41FA5}">
                      <a16:colId xmlns:a16="http://schemas.microsoft.com/office/drawing/2014/main" val="296152320"/>
                    </a:ext>
                  </a:extLst>
                </a:gridCol>
              </a:tblGrid>
              <a:tr h="907966">
                <a:tc>
                  <a:txBody>
                    <a:bodyPr/>
                    <a:lstStyle/>
                    <a:p>
                      <a:r>
                        <a:rPr lang="en-US" sz="1300" dirty="0"/>
                        <a:t>Journal Entry Category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Entry Debit and Credit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Worktag (if needed)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Line Item text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dirty="0"/>
                        <a:t>Appropriate</a:t>
                      </a:r>
                      <a:r>
                        <a:rPr lang="en-US" sz="1300" baseline="0" dirty="0"/>
                        <a:t> Backup</a:t>
                      </a:r>
                      <a:endParaRPr lang="en-US" sz="13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528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Expense Accrual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Dr. Expense (Cost Centre and Spend Category)</a:t>
                      </a:r>
                    </a:p>
                    <a:p>
                      <a:pPr algn="l"/>
                      <a:r>
                        <a:rPr lang="en-US" sz="1000" dirty="0"/>
                        <a:t>     Cr. Accrued Liabilities – ledger account 2080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No Worktag Needed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“To accrue 2024-25 expense for…”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Invoice copy 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Confirmation that good / service was received in fiscal year but not yet recorded in ledger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Amount of invoice clearly indicated including portion of non-refundable HST at 3.41%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6528">
                <a:tc>
                  <a:txBody>
                    <a:bodyPr/>
                    <a:lstStyle/>
                    <a:p>
                      <a:r>
                        <a:rPr lang="en-US" sz="1100" dirty="0"/>
                        <a:t>Revenue Deferral</a:t>
                      </a:r>
                      <a:endParaRPr lang="en-US" sz="1100" baseline="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Dr. Revenue (Cost Centre and Revenue Category)</a:t>
                      </a:r>
                    </a:p>
                    <a:p>
                      <a:pPr algn="l"/>
                      <a:r>
                        <a:rPr lang="en-US" sz="1000" dirty="0"/>
                        <a:t>   Cr. Deferred Revenue – ledger</a:t>
                      </a:r>
                      <a:r>
                        <a:rPr lang="en-US" sz="1000" baseline="0" dirty="0"/>
                        <a:t> account 2500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Deferred Revenue – Other</a:t>
                      </a:r>
                    </a:p>
                    <a:p>
                      <a:pPr algn="ctr"/>
                      <a:r>
                        <a:rPr lang="en-US" sz="1000" dirty="0"/>
                        <a:t>Deferred</a:t>
                      </a:r>
                      <a:r>
                        <a:rPr lang="en-US" sz="1000" baseline="0" dirty="0"/>
                        <a:t> Rev – MTCU Contracts</a:t>
                      </a:r>
                    </a:p>
                    <a:p>
                      <a:pPr algn="ctr"/>
                      <a:r>
                        <a:rPr lang="en-US" sz="1000" baseline="0" dirty="0"/>
                        <a:t>Deferred Revenue - Contracts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“To defer revenue to next fiscal year for…”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CR – Financial Rollup report showing revenue booked and amount to be deferred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Excerpt of agreement indicating amount may be deferred (ie. Contract period extending into next fiscal year, Ministry approval etc.)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6528">
                <a:tc>
                  <a:txBody>
                    <a:bodyPr/>
                    <a:lstStyle/>
                    <a:p>
                      <a:r>
                        <a:rPr lang="en-US" sz="1100" dirty="0"/>
                        <a:t>Prepaid</a:t>
                      </a:r>
                      <a:r>
                        <a:rPr lang="en-US" sz="1100" baseline="0" dirty="0"/>
                        <a:t> Expense</a:t>
                      </a:r>
                      <a:endParaRPr lang="en-US" sz="11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Dr. Prepaid</a:t>
                      </a:r>
                      <a:r>
                        <a:rPr lang="en-US" sz="1000" baseline="0" dirty="0"/>
                        <a:t> Expenses Operating – ledger account 1500</a:t>
                      </a:r>
                    </a:p>
                    <a:p>
                      <a:pPr algn="l"/>
                      <a:r>
                        <a:rPr lang="en-US" sz="1000" baseline="0" dirty="0"/>
                        <a:t>    Cr.  Expense (Cost Centre and Spend Category)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395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No Worktag Needed</a:t>
                      </a:r>
                    </a:p>
                    <a:p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“To set up 2024-25 prepaid expense for…”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Same invoice details as listed above for expense accruals with indication of period of time covered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GL detail of amount in expense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Details of the calculation of the prepaid amount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6528">
                <a:tc>
                  <a:txBody>
                    <a:bodyPr/>
                    <a:lstStyle/>
                    <a:p>
                      <a:r>
                        <a:rPr lang="en-US" sz="1100" dirty="0"/>
                        <a:t>Revenue Receivable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dirty="0"/>
                        <a:t>Dr. A/R MTCU –</a:t>
                      </a:r>
                      <a:r>
                        <a:rPr lang="en-US" sz="1000" baseline="0" dirty="0"/>
                        <a:t> ledger account 1230 or Other AR – ledger account 1370</a:t>
                      </a:r>
                    </a:p>
                    <a:p>
                      <a:pPr algn="l"/>
                      <a:r>
                        <a:rPr lang="en-US" sz="1000" baseline="0" dirty="0"/>
                        <a:t>    Cr. Revenue (Cost Centre and Revenue        Category)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ctr" defTabSz="43951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No Worktag Needed</a:t>
                      </a:r>
                    </a:p>
                    <a:p>
                      <a:endParaRPr lang="en-US" sz="10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“To set up 2024-25 receivable for revenue earned for…”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Excerpt of agreement indicating amount of funding to be received in current fiscal year</a:t>
                      </a:r>
                    </a:p>
                    <a:p>
                      <a:pPr marL="342900" indent="-34290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000" dirty="0"/>
                        <a:t>CR – Financial Rollup </a:t>
                      </a: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report showing total expenses incurred</a:t>
                      </a:r>
                      <a:endParaRPr lang="en-US" sz="1000" dirty="0"/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3142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F1A77B-FDD7-433F-90F1-568EADB16D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1522" y="1578309"/>
            <a:ext cx="8087996" cy="4791068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Show all calculations. </a:t>
            </a:r>
          </a:p>
          <a:p>
            <a:pPr>
              <a:lnSpc>
                <a:spcPct val="100000"/>
              </a:lnSpc>
            </a:pPr>
            <a:endParaRPr lang="en-US" sz="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Provide reference &amp; backup to show the source of dollar amounts.</a:t>
            </a:r>
          </a:p>
          <a:p>
            <a:endParaRPr lang="en-US" sz="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Include a journal entry summary tab in complex spreadsheets.</a:t>
            </a:r>
          </a:p>
          <a:p>
            <a:endParaRPr lang="en-US" sz="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Redact/remove and/or do not submit confidential information.</a:t>
            </a:r>
          </a:p>
          <a:p>
            <a:endParaRPr lang="en-US" sz="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Include relevant email trails showing approvals. </a:t>
            </a:r>
          </a:p>
          <a:p>
            <a:endParaRPr lang="en-US" sz="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Only include relevant portion of supporting documents.</a:t>
            </a:r>
          </a:p>
          <a:p>
            <a:endParaRPr lang="en-US" sz="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Examples of backup include invoice copies, general ledger printouts, Workday cost center reports, excerpt of contract etc.</a:t>
            </a:r>
          </a:p>
          <a:p>
            <a:endParaRPr lang="en-CA" sz="2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CA" dirty="0">
                <a:hlinkClick r:id="rId3"/>
              </a:rPr>
              <a:t>JE Backup Checklist</a:t>
            </a: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64064-5B30-4DD3-8C80-26AA28618F4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EE6EF6-2402-420D-BB46-5E3294BB4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522" y="488623"/>
            <a:ext cx="5398417" cy="400610"/>
          </a:xfrm>
        </p:spPr>
        <p:txBody>
          <a:bodyPr/>
          <a:lstStyle/>
          <a:p>
            <a:r>
              <a:rPr lang="en-CA" dirty="0"/>
              <a:t>The Details</a:t>
            </a:r>
            <a:br>
              <a:rPr lang="en-CA" dirty="0"/>
            </a:br>
            <a:r>
              <a:rPr lang="en-CA" dirty="0"/>
              <a:t>Journal Entry Backup </a:t>
            </a:r>
          </a:p>
        </p:txBody>
      </p:sp>
    </p:spTree>
    <p:extLst>
      <p:ext uri="{BB962C8B-B14F-4D97-AF65-F5344CB8AC3E}">
        <p14:creationId xmlns:p14="http://schemas.microsoft.com/office/powerpoint/2010/main" val="497078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B04245-7D2E-0B29-A236-660A1CF4BE96}"/>
              </a:ext>
            </a:extLst>
          </p:cNvPr>
          <p:cNvSpPr/>
          <p:nvPr/>
        </p:nvSpPr>
        <p:spPr>
          <a:xfrm>
            <a:off x="8661341" y="895412"/>
            <a:ext cx="381050" cy="507601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D3543-B8CB-4717-A7D0-2FD526E392A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4F1E36-6EC6-4E0C-8C91-2350A136B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92" y="128535"/>
            <a:ext cx="7174671" cy="302054"/>
          </a:xfrm>
        </p:spPr>
        <p:txBody>
          <a:bodyPr/>
          <a:lstStyle/>
          <a:p>
            <a:r>
              <a:rPr lang="en-CA" sz="2800" dirty="0"/>
              <a:t>The Details</a:t>
            </a:r>
            <a:br>
              <a:rPr lang="en-CA" sz="2800" dirty="0"/>
            </a:br>
            <a:r>
              <a:rPr lang="en-CA" sz="2800" dirty="0"/>
              <a:t>Fiscal Reporting Timeline for 2024-25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309B3F-EF23-EC3A-593C-382187F426D9}"/>
              </a:ext>
            </a:extLst>
          </p:cNvPr>
          <p:cNvCxnSpPr>
            <a:cxnSpLocks/>
          </p:cNvCxnSpPr>
          <p:nvPr/>
        </p:nvCxnSpPr>
        <p:spPr>
          <a:xfrm>
            <a:off x="298095" y="3147285"/>
            <a:ext cx="8353683" cy="0"/>
          </a:xfrm>
          <a:prstGeom prst="straightConnector1">
            <a:avLst/>
          </a:prstGeom>
          <a:ln w="101600">
            <a:solidFill>
              <a:srgbClr val="006643"/>
            </a:solidFill>
            <a:headEnd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39F753-86AD-9497-9750-8E9503F7268E}"/>
              </a:ext>
            </a:extLst>
          </p:cNvPr>
          <p:cNvCxnSpPr/>
          <p:nvPr/>
        </p:nvCxnSpPr>
        <p:spPr>
          <a:xfrm>
            <a:off x="492222" y="2577359"/>
            <a:ext cx="0" cy="562708"/>
          </a:xfrm>
          <a:prstGeom prst="line">
            <a:avLst/>
          </a:prstGeom>
          <a:ln w="57150">
            <a:solidFill>
              <a:srgbClr val="0066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AFEC4E0-8B7C-4F46-1CB0-A9A8FA9B32F2}"/>
              </a:ext>
            </a:extLst>
          </p:cNvPr>
          <p:cNvCxnSpPr/>
          <p:nvPr/>
        </p:nvCxnSpPr>
        <p:spPr>
          <a:xfrm>
            <a:off x="5179752" y="2627616"/>
            <a:ext cx="0" cy="562708"/>
          </a:xfrm>
          <a:prstGeom prst="line">
            <a:avLst/>
          </a:prstGeom>
          <a:ln w="57150">
            <a:solidFill>
              <a:srgbClr val="0066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0ABB9CC-A5F0-5F28-A08F-28F61C8CEF3C}"/>
              </a:ext>
            </a:extLst>
          </p:cNvPr>
          <p:cNvSpPr txBox="1"/>
          <p:nvPr/>
        </p:nvSpPr>
        <p:spPr>
          <a:xfrm>
            <a:off x="-70290" y="1036809"/>
            <a:ext cx="19026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Start of the Fiscal Period</a:t>
            </a:r>
          </a:p>
          <a:p>
            <a:pPr algn="ctr"/>
            <a:r>
              <a:rPr lang="en-CA" sz="2400" dirty="0"/>
              <a:t>April 1, 2024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8D791B-ACE4-B796-97B6-BE4980FBD5ED}"/>
              </a:ext>
            </a:extLst>
          </p:cNvPr>
          <p:cNvSpPr txBox="1"/>
          <p:nvPr/>
        </p:nvSpPr>
        <p:spPr>
          <a:xfrm>
            <a:off x="4280073" y="1164552"/>
            <a:ext cx="199318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End of the Fiscal Period</a:t>
            </a:r>
          </a:p>
          <a:p>
            <a:pPr algn="ctr"/>
            <a:r>
              <a:rPr lang="en-CA" sz="2400" dirty="0"/>
              <a:t>March 31, 2025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BDEC97-886A-AD66-9F97-E8582DFDB631}"/>
              </a:ext>
            </a:extLst>
          </p:cNvPr>
          <p:cNvSpPr txBox="1"/>
          <p:nvPr/>
        </p:nvSpPr>
        <p:spPr>
          <a:xfrm>
            <a:off x="6659058" y="3971697"/>
            <a:ext cx="20467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CC Manager Approved Journal Entry  Cut-off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A15902D-AA0A-5B37-565D-08E6AE43C21B}"/>
              </a:ext>
            </a:extLst>
          </p:cNvPr>
          <p:cNvCxnSpPr>
            <a:cxnSpLocks/>
          </p:cNvCxnSpPr>
          <p:nvPr/>
        </p:nvCxnSpPr>
        <p:spPr>
          <a:xfrm>
            <a:off x="7702062" y="3190324"/>
            <a:ext cx="0" cy="666576"/>
          </a:xfrm>
          <a:prstGeom prst="straightConnector1">
            <a:avLst/>
          </a:prstGeom>
          <a:ln w="50800"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DD136A5-C9C6-E860-EC52-B50B49B56340}"/>
              </a:ext>
            </a:extLst>
          </p:cNvPr>
          <p:cNvCxnSpPr>
            <a:cxnSpLocks/>
          </p:cNvCxnSpPr>
          <p:nvPr/>
        </p:nvCxnSpPr>
        <p:spPr>
          <a:xfrm>
            <a:off x="451656" y="3510670"/>
            <a:ext cx="4710977" cy="11539"/>
          </a:xfrm>
          <a:prstGeom prst="straightConnector1">
            <a:avLst/>
          </a:prstGeom>
          <a:ln w="50800"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16E6F4D-38A1-6BEB-E938-BE5709025FF2}"/>
              </a:ext>
            </a:extLst>
          </p:cNvPr>
          <p:cNvCxnSpPr>
            <a:cxnSpLocks/>
          </p:cNvCxnSpPr>
          <p:nvPr/>
        </p:nvCxnSpPr>
        <p:spPr>
          <a:xfrm>
            <a:off x="5250979" y="3533009"/>
            <a:ext cx="3134069" cy="0"/>
          </a:xfrm>
          <a:prstGeom prst="straightConnector1">
            <a:avLst/>
          </a:prstGeom>
          <a:ln w="50800">
            <a:headEnd type="stealth"/>
            <a:tailEnd type="stealt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7C1974D8-0064-8567-5584-5119A39BF4EB}"/>
              </a:ext>
            </a:extLst>
          </p:cNvPr>
          <p:cNvSpPr txBox="1"/>
          <p:nvPr/>
        </p:nvSpPr>
        <p:spPr>
          <a:xfrm>
            <a:off x="1179130" y="3482112"/>
            <a:ext cx="3392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Fiscal Reporting Year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B30D14A-8C32-ED2E-61D1-ECAF35D00750}"/>
              </a:ext>
            </a:extLst>
          </p:cNvPr>
          <p:cNvSpPr txBox="1"/>
          <p:nvPr/>
        </p:nvSpPr>
        <p:spPr>
          <a:xfrm>
            <a:off x="5179752" y="2746330"/>
            <a:ext cx="21318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Additional Time for accounting</a:t>
            </a:r>
          </a:p>
          <a:p>
            <a:pPr algn="ctr"/>
            <a:endParaRPr lang="en-CA" sz="2400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5C0C250-A841-19DF-2821-1BD81056D86D}"/>
              </a:ext>
            </a:extLst>
          </p:cNvPr>
          <p:cNvCxnSpPr>
            <a:cxnSpLocks/>
          </p:cNvCxnSpPr>
          <p:nvPr/>
        </p:nvCxnSpPr>
        <p:spPr>
          <a:xfrm>
            <a:off x="3224287" y="2858713"/>
            <a:ext cx="0" cy="236997"/>
          </a:xfrm>
          <a:prstGeom prst="line">
            <a:avLst/>
          </a:prstGeom>
          <a:ln w="57150">
            <a:solidFill>
              <a:srgbClr val="0066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BE78DF18-6551-561E-230B-9C908EAE2737}"/>
              </a:ext>
            </a:extLst>
          </p:cNvPr>
          <p:cNvSpPr txBox="1"/>
          <p:nvPr/>
        </p:nvSpPr>
        <p:spPr>
          <a:xfrm>
            <a:off x="2411285" y="2079830"/>
            <a:ext cx="17721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Jan. 1, 2025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025BEF0-F356-D485-43B8-07746FCC7FE0}"/>
              </a:ext>
            </a:extLst>
          </p:cNvPr>
          <p:cNvSpPr txBox="1"/>
          <p:nvPr/>
        </p:nvSpPr>
        <p:spPr>
          <a:xfrm>
            <a:off x="8659089" y="1000626"/>
            <a:ext cx="374474" cy="50741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CA" sz="1600" b="1" dirty="0">
                <a:solidFill>
                  <a:schemeClr val="bg2"/>
                </a:solidFill>
              </a:rPr>
              <a:t>F</a:t>
            </a:r>
            <a:endParaRPr lang="en-CA" sz="1600" b="1" dirty="0">
              <a:solidFill>
                <a:schemeClr val="bg2"/>
              </a:solidFill>
              <a:cs typeface="Arial"/>
            </a:endParaRPr>
          </a:p>
          <a:p>
            <a:pPr algn="ctr"/>
            <a:r>
              <a:rPr lang="en-CA" sz="1600" b="1" dirty="0">
                <a:solidFill>
                  <a:schemeClr val="bg2"/>
                </a:solidFill>
              </a:rPr>
              <a:t>I</a:t>
            </a:r>
            <a:endParaRPr lang="en-CA" sz="1600" b="1" dirty="0">
              <a:solidFill>
                <a:schemeClr val="bg2"/>
              </a:solidFill>
              <a:cs typeface="Arial"/>
            </a:endParaRPr>
          </a:p>
          <a:p>
            <a:pPr algn="ctr"/>
            <a:r>
              <a:rPr lang="en-CA" sz="1600" b="1" dirty="0">
                <a:solidFill>
                  <a:schemeClr val="bg2"/>
                </a:solidFill>
              </a:rPr>
              <a:t>N</a:t>
            </a:r>
            <a:endParaRPr lang="en-CA" sz="1600" b="1" dirty="0">
              <a:solidFill>
                <a:schemeClr val="bg2"/>
              </a:solidFill>
              <a:cs typeface="Arial"/>
            </a:endParaRPr>
          </a:p>
          <a:p>
            <a:pPr algn="ctr"/>
            <a:r>
              <a:rPr lang="en-CA" sz="1600" b="1" dirty="0">
                <a:solidFill>
                  <a:schemeClr val="bg2"/>
                </a:solidFill>
              </a:rPr>
              <a:t>A</a:t>
            </a:r>
            <a:endParaRPr lang="en-CA" sz="1600" b="1" dirty="0">
              <a:solidFill>
                <a:schemeClr val="bg2"/>
              </a:solidFill>
              <a:cs typeface="Arial"/>
            </a:endParaRPr>
          </a:p>
          <a:p>
            <a:pPr algn="ctr"/>
            <a:r>
              <a:rPr lang="en-CA" sz="1600" b="1" dirty="0">
                <a:solidFill>
                  <a:schemeClr val="bg2"/>
                </a:solidFill>
              </a:rPr>
              <a:t>N</a:t>
            </a:r>
            <a:endParaRPr lang="en-CA" sz="1600" b="1" dirty="0">
              <a:solidFill>
                <a:schemeClr val="bg2"/>
              </a:solidFill>
              <a:cs typeface="Arial"/>
            </a:endParaRPr>
          </a:p>
          <a:p>
            <a:pPr algn="ctr"/>
            <a:r>
              <a:rPr lang="en-CA" sz="1600" b="1" dirty="0">
                <a:solidFill>
                  <a:schemeClr val="bg2"/>
                </a:solidFill>
              </a:rPr>
              <a:t>C</a:t>
            </a:r>
            <a:endParaRPr lang="en-CA" sz="1600" b="1" dirty="0">
              <a:solidFill>
                <a:schemeClr val="bg2"/>
              </a:solidFill>
              <a:cs typeface="Arial"/>
            </a:endParaRPr>
          </a:p>
          <a:p>
            <a:pPr algn="ctr"/>
            <a:r>
              <a:rPr lang="en-CA" sz="1600" b="1" dirty="0">
                <a:solidFill>
                  <a:schemeClr val="bg2"/>
                </a:solidFill>
              </a:rPr>
              <a:t>I</a:t>
            </a:r>
            <a:endParaRPr lang="en-CA" sz="1600" b="1" dirty="0">
              <a:solidFill>
                <a:schemeClr val="bg2"/>
              </a:solidFill>
              <a:cs typeface="Arial"/>
            </a:endParaRPr>
          </a:p>
          <a:p>
            <a:pPr algn="ctr"/>
            <a:r>
              <a:rPr lang="en-CA" sz="1600" b="1" dirty="0">
                <a:solidFill>
                  <a:schemeClr val="bg2"/>
                </a:solidFill>
              </a:rPr>
              <a:t>A</a:t>
            </a:r>
            <a:endParaRPr lang="en-CA" sz="1600" b="1" dirty="0">
              <a:solidFill>
                <a:schemeClr val="bg2"/>
              </a:solidFill>
              <a:cs typeface="Arial"/>
            </a:endParaRPr>
          </a:p>
          <a:p>
            <a:pPr algn="ctr"/>
            <a:r>
              <a:rPr lang="en-CA" sz="1600" b="1" dirty="0">
                <a:solidFill>
                  <a:schemeClr val="bg2"/>
                </a:solidFill>
              </a:rPr>
              <a:t>L</a:t>
            </a:r>
            <a:endParaRPr lang="en-CA" sz="1600" b="1" dirty="0">
              <a:solidFill>
                <a:schemeClr val="bg2"/>
              </a:solidFill>
              <a:cs typeface="Arial"/>
            </a:endParaRPr>
          </a:p>
          <a:p>
            <a:pPr algn="ctr"/>
            <a:r>
              <a:rPr lang="en-CA" sz="1600" b="1" dirty="0">
                <a:solidFill>
                  <a:schemeClr val="bg2"/>
                </a:solidFill>
              </a:rPr>
              <a:t>     ST</a:t>
            </a:r>
            <a:endParaRPr lang="en-CA" sz="1600" b="1" dirty="0">
              <a:solidFill>
                <a:schemeClr val="bg2"/>
              </a:solidFill>
              <a:cs typeface="Arial"/>
            </a:endParaRPr>
          </a:p>
          <a:p>
            <a:pPr algn="ctr"/>
            <a:r>
              <a:rPr lang="en-CA" sz="1600" b="1" dirty="0">
                <a:solidFill>
                  <a:schemeClr val="bg2"/>
                </a:solidFill>
              </a:rPr>
              <a:t>ATEMENTS</a:t>
            </a:r>
            <a:endParaRPr lang="en-CA" sz="16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9BDC64-B374-E2A4-14DD-E91148F815BA}"/>
              </a:ext>
            </a:extLst>
          </p:cNvPr>
          <p:cNvSpPr txBox="1"/>
          <p:nvPr/>
        </p:nvSpPr>
        <p:spPr>
          <a:xfrm>
            <a:off x="7278404" y="1755331"/>
            <a:ext cx="9535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/>
              <a:t>April 10, 2025</a:t>
            </a:r>
          </a:p>
          <a:p>
            <a:pPr algn="ctr"/>
            <a:endParaRPr lang="en-CA" sz="2400" dirty="0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24FE1E4-61E4-77CB-0200-87A19F7C8A94}"/>
              </a:ext>
            </a:extLst>
          </p:cNvPr>
          <p:cNvCxnSpPr>
            <a:cxnSpLocks/>
          </p:cNvCxnSpPr>
          <p:nvPr/>
        </p:nvCxnSpPr>
        <p:spPr>
          <a:xfrm>
            <a:off x="7702062" y="2880622"/>
            <a:ext cx="0" cy="215088"/>
          </a:xfrm>
          <a:prstGeom prst="line">
            <a:avLst/>
          </a:prstGeom>
          <a:ln w="57150">
            <a:solidFill>
              <a:srgbClr val="00664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32745404-0AB5-3AF7-3342-D8913C0E7147}"/>
              </a:ext>
            </a:extLst>
          </p:cNvPr>
          <p:cNvSpPr/>
          <p:nvPr/>
        </p:nvSpPr>
        <p:spPr>
          <a:xfrm>
            <a:off x="6155166" y="3781019"/>
            <a:ext cx="2808085" cy="203101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321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F1A77B-FDD7-433F-90F1-568EADB16D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1522" y="1578309"/>
            <a:ext cx="8087996" cy="4791068"/>
          </a:xfrm>
        </p:spPr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64064-5B30-4DD3-8C80-26AA28618F4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EE6EF6-2402-420D-BB46-5E3294BB4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522" y="488623"/>
            <a:ext cx="5398417" cy="400610"/>
          </a:xfrm>
        </p:spPr>
        <p:txBody>
          <a:bodyPr/>
          <a:lstStyle/>
          <a:p>
            <a:r>
              <a:rPr lang="en-US" sz="2800" dirty="0"/>
              <a:t>Courtesy/Etiquette</a:t>
            </a:r>
            <a:endParaRPr lang="en-CA" dirty="0"/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38A2ABD-A909-5EC0-D89A-51B61E658C22}"/>
              </a:ext>
            </a:extLst>
          </p:cNvPr>
          <p:cNvSpPr txBox="1">
            <a:spLocks/>
          </p:cNvSpPr>
          <p:nvPr/>
        </p:nvSpPr>
        <p:spPr>
          <a:xfrm>
            <a:off x="428668" y="907044"/>
            <a:ext cx="8193703" cy="540130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9516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accent2"/>
              </a:buClr>
              <a:buFontTx/>
              <a:buNone/>
              <a:defRPr sz="18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14213" indent="-274699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36134" indent="-257101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Arial"/>
              <a:buChar char="•"/>
              <a:defRPr sz="18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538307" indent="-219758" algn="l" defTabSz="439516" rtl="0" eaLnBrk="1" latinLnBrk="0" hangingPunct="1">
              <a:lnSpc>
                <a:spcPct val="120000"/>
              </a:lnSpc>
              <a:spcBef>
                <a:spcPts val="621"/>
              </a:spcBef>
              <a:buClr>
                <a:schemeClr val="accent2"/>
              </a:buClr>
              <a:buSzPct val="90000"/>
              <a:buFont typeface="Arial"/>
              <a:buChar char="–"/>
              <a:defRPr sz="1181" kern="1200">
                <a:solidFill>
                  <a:srgbClr val="599A83"/>
                </a:solidFill>
                <a:latin typeface="+mn-lt"/>
                <a:ea typeface="+mn-ea"/>
                <a:cs typeface="+mn-cs"/>
              </a:defRPr>
            </a:lvl4pPr>
            <a:lvl5pPr marL="1977821" indent="-219758" algn="l" defTabSz="439516" rtl="0" eaLnBrk="1" latinLnBrk="0" hangingPunct="1">
              <a:spcBef>
                <a:spcPct val="20000"/>
              </a:spcBef>
              <a:buFont typeface="Arial"/>
              <a:buChar char="»"/>
              <a:defRPr sz="1912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417339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6854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6371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5887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Workday transactions affecting more than one (1)  cost centre, including journal entries: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The transaction is populated in each cost centre manager’s Workday Inbox for review/approval</a:t>
            </a:r>
            <a:br>
              <a:rPr lang="en-US" sz="2000" dirty="0"/>
            </a:b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When a cost centre manager approves the transaction, the transaction is REMOVED from the other cost centre manger’s Workday Inbox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The journal entry is archived in the approver’s Archive folder; it is simply removed and never archived in the other impacted cost centre manager(s)’ Archive folder.</a:t>
            </a:r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However, the transaction is completed in the Workday General Ledger</a:t>
            </a:r>
          </a:p>
          <a:p>
            <a:pPr>
              <a:lnSpc>
                <a:spcPct val="100000"/>
              </a:lnSpc>
            </a:pPr>
            <a:endParaRPr lang="en-US" sz="200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23706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F1A77B-FDD7-433F-90F1-568EADB16D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1522" y="1578309"/>
            <a:ext cx="8087996" cy="4791068"/>
          </a:xfrm>
        </p:spPr>
        <p:txBody>
          <a:bodyPr/>
          <a:lstStyle/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464064-5B30-4DD3-8C80-26AA28618F4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1EE6EF6-2402-420D-BB46-5E3294BB4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522" y="488623"/>
            <a:ext cx="5398417" cy="400610"/>
          </a:xfrm>
        </p:spPr>
        <p:txBody>
          <a:bodyPr/>
          <a:lstStyle/>
          <a:p>
            <a:r>
              <a:rPr lang="en-US" sz="2800" dirty="0"/>
              <a:t>Courtesy/Etiquette</a:t>
            </a:r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245292-16F6-28EA-5EF8-A847AEC21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805" y="0"/>
            <a:ext cx="5257195" cy="2624089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A38A2ABD-A909-5EC0-D89A-51B61E658C22}"/>
              </a:ext>
            </a:extLst>
          </p:cNvPr>
          <p:cNvSpPr txBox="1">
            <a:spLocks/>
          </p:cNvSpPr>
          <p:nvPr/>
        </p:nvSpPr>
        <p:spPr>
          <a:xfrm>
            <a:off x="528002" y="3000699"/>
            <a:ext cx="8087996" cy="47910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9516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accent2"/>
              </a:buClr>
              <a:buFontTx/>
              <a:buNone/>
              <a:defRPr sz="18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14213" indent="-274699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36134" indent="-257101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Arial"/>
              <a:buChar char="•"/>
              <a:defRPr sz="18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538307" indent="-219758" algn="l" defTabSz="439516" rtl="0" eaLnBrk="1" latinLnBrk="0" hangingPunct="1">
              <a:lnSpc>
                <a:spcPct val="120000"/>
              </a:lnSpc>
              <a:spcBef>
                <a:spcPts val="621"/>
              </a:spcBef>
              <a:buClr>
                <a:schemeClr val="accent2"/>
              </a:buClr>
              <a:buSzPct val="90000"/>
              <a:buFont typeface="Arial"/>
              <a:buChar char="–"/>
              <a:defRPr sz="1181" kern="1200">
                <a:solidFill>
                  <a:srgbClr val="599A83"/>
                </a:solidFill>
                <a:latin typeface="+mn-lt"/>
                <a:ea typeface="+mn-ea"/>
                <a:cs typeface="+mn-cs"/>
              </a:defRPr>
            </a:lvl4pPr>
            <a:lvl5pPr marL="1977821" indent="-219758" algn="l" defTabSz="439516" rtl="0" eaLnBrk="1" latinLnBrk="0" hangingPunct="1">
              <a:spcBef>
                <a:spcPct val="20000"/>
              </a:spcBef>
              <a:buFont typeface="Arial"/>
              <a:buChar char="»"/>
              <a:defRPr sz="1912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417339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6854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6371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5887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As a courtesy:</a:t>
            </a:r>
          </a:p>
          <a:p>
            <a:r>
              <a:rPr lang="en-US" sz="2400" dirty="0"/>
              <a:t>If a journal is DECREASING (debit) revenue, allow the cc manager with the decreased revenue to approve the journal entry.</a:t>
            </a:r>
          </a:p>
          <a:p>
            <a:endParaRPr lang="en-US" sz="1200" dirty="0"/>
          </a:p>
          <a:p>
            <a:r>
              <a:rPr lang="en-US" sz="2400" dirty="0"/>
              <a:t>If a journal is INCREASING (debit) expenses, allow the cc manager who will see their expenses increase approve the journal entry.</a:t>
            </a:r>
            <a:r>
              <a:rPr lang="en-CA" sz="2400" dirty="0"/>
              <a:t> </a:t>
            </a:r>
          </a:p>
          <a:p>
            <a:endParaRPr lang="en-C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D60581-DD75-4488-9976-701CEE9234EA}"/>
              </a:ext>
            </a:extLst>
          </p:cNvPr>
          <p:cNvSpPr txBox="1"/>
          <p:nvPr/>
        </p:nvSpPr>
        <p:spPr>
          <a:xfrm>
            <a:off x="797148" y="1029101"/>
            <a:ext cx="2515175" cy="1594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i="1" dirty="0"/>
              <a:t>The 1</a:t>
            </a:r>
            <a:r>
              <a:rPr lang="en-CA" b="1" i="1" baseline="30000" dirty="0"/>
              <a:t>st</a:t>
            </a:r>
            <a:r>
              <a:rPr lang="en-CA" b="1" i="1" dirty="0"/>
              <a:t> cc manger to see an entry should not necessarily ‘Approve’ it!</a:t>
            </a:r>
          </a:p>
        </p:txBody>
      </p:sp>
    </p:spTree>
    <p:extLst>
      <p:ext uri="{BB962C8B-B14F-4D97-AF65-F5344CB8AC3E}">
        <p14:creationId xmlns:p14="http://schemas.microsoft.com/office/powerpoint/2010/main" val="81232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CEBA8-B45A-6896-3C31-34BA1F9CE25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17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1E8EC5-31C0-377A-F2AB-D0F6C5CF72E1}"/>
              </a:ext>
            </a:extLst>
          </p:cNvPr>
          <p:cNvCxnSpPr>
            <a:cxnSpLocks/>
          </p:cNvCxnSpPr>
          <p:nvPr/>
        </p:nvCxnSpPr>
        <p:spPr>
          <a:xfrm>
            <a:off x="4462501" y="2273716"/>
            <a:ext cx="0" cy="2819492"/>
          </a:xfrm>
          <a:prstGeom prst="line">
            <a:avLst/>
          </a:prstGeom>
          <a:ln w="412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E8A299-82B9-9588-04C8-CF1BF7740136}"/>
              </a:ext>
            </a:extLst>
          </p:cNvPr>
          <p:cNvCxnSpPr/>
          <p:nvPr/>
        </p:nvCxnSpPr>
        <p:spPr>
          <a:xfrm>
            <a:off x="2256225" y="3795935"/>
            <a:ext cx="48528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1C94CA6-9845-F7D3-18EE-EFA880553C47}"/>
              </a:ext>
            </a:extLst>
          </p:cNvPr>
          <p:cNvSpPr txBox="1"/>
          <p:nvPr/>
        </p:nvSpPr>
        <p:spPr>
          <a:xfrm>
            <a:off x="2897935" y="3429001"/>
            <a:ext cx="750526" cy="317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65" b="1" dirty="0"/>
              <a:t>DEBIT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B22758-CDC9-0EE0-0DE6-82B5A8368E61}"/>
              </a:ext>
            </a:extLst>
          </p:cNvPr>
          <p:cNvSpPr txBox="1"/>
          <p:nvPr/>
        </p:nvSpPr>
        <p:spPr>
          <a:xfrm>
            <a:off x="5561903" y="3448598"/>
            <a:ext cx="886781" cy="317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65" b="1" dirty="0"/>
              <a:t>CREDIT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15DEC7-FE2D-6331-94CF-52453F5E319A}"/>
              </a:ext>
            </a:extLst>
          </p:cNvPr>
          <p:cNvSpPr txBox="1"/>
          <p:nvPr/>
        </p:nvSpPr>
        <p:spPr>
          <a:xfrm>
            <a:off x="2390899" y="2649936"/>
            <a:ext cx="1888659" cy="317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65" dirty="0"/>
              <a:t>Decreases Revenue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011BEF-F515-6163-77B6-6CA99D4E4B22}"/>
              </a:ext>
            </a:extLst>
          </p:cNvPr>
          <p:cNvSpPr txBox="1"/>
          <p:nvPr/>
        </p:nvSpPr>
        <p:spPr>
          <a:xfrm>
            <a:off x="4883116" y="2649936"/>
            <a:ext cx="1805302" cy="317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65" dirty="0"/>
              <a:t>Increases Revenue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C5C78C-E170-A15A-A975-8626CEA9D669}"/>
              </a:ext>
            </a:extLst>
          </p:cNvPr>
          <p:cNvSpPr txBox="1"/>
          <p:nvPr/>
        </p:nvSpPr>
        <p:spPr>
          <a:xfrm>
            <a:off x="4883116" y="4261927"/>
            <a:ext cx="1962397" cy="317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65" dirty="0"/>
              <a:t>Decreases Expenses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C7FC39-5B2A-2DA8-1CA3-FDCDA57CF372}"/>
              </a:ext>
            </a:extLst>
          </p:cNvPr>
          <p:cNvSpPr txBox="1"/>
          <p:nvPr/>
        </p:nvSpPr>
        <p:spPr>
          <a:xfrm>
            <a:off x="2391427" y="4285505"/>
            <a:ext cx="1879041" cy="317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65" dirty="0"/>
              <a:t>Increases Expenses</a:t>
            </a: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153974A2-B9CC-B2E6-438C-BE40CFA75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41" y="481571"/>
            <a:ext cx="6762439" cy="272724"/>
          </a:xfrm>
        </p:spPr>
        <p:txBody>
          <a:bodyPr/>
          <a:lstStyle/>
          <a:p>
            <a:r>
              <a:rPr lang="en-US" sz="2800" dirty="0"/>
              <a:t>Courtesy/Etiquette</a:t>
            </a:r>
            <a:br>
              <a:rPr lang="en-CA" sz="2800" dirty="0"/>
            </a:br>
            <a:r>
              <a:rPr lang="en-CA" sz="2800" dirty="0"/>
              <a:t>For Income Statement Transactions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FC4D0CF-3C7F-3DC1-A138-CA67BC83D8BB}"/>
              </a:ext>
            </a:extLst>
          </p:cNvPr>
          <p:cNvCxnSpPr/>
          <p:nvPr/>
        </p:nvCxnSpPr>
        <p:spPr>
          <a:xfrm>
            <a:off x="2256225" y="3343007"/>
            <a:ext cx="48528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E900EFF1-2783-4EB1-3C89-8D3BF2A119F5}"/>
              </a:ext>
            </a:extLst>
          </p:cNvPr>
          <p:cNvSpPr/>
          <p:nvPr/>
        </p:nvSpPr>
        <p:spPr>
          <a:xfrm>
            <a:off x="2298426" y="1961704"/>
            <a:ext cx="2034990" cy="329156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6DEEC7D6-DAA7-B0C9-980D-CACF54235D72}"/>
              </a:ext>
            </a:extLst>
          </p:cNvPr>
          <p:cNvSpPr txBox="1">
            <a:spLocks/>
          </p:cNvSpPr>
          <p:nvPr/>
        </p:nvSpPr>
        <p:spPr>
          <a:xfrm>
            <a:off x="468775" y="5092853"/>
            <a:ext cx="8235954" cy="12561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39516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accent2"/>
              </a:buClr>
              <a:buFontTx/>
              <a:buNone/>
              <a:defRPr sz="18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1pPr>
            <a:lvl2pPr marL="714213" indent="-274699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Arial"/>
              <a:buChar char="•"/>
              <a:defRPr sz="1800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2pPr>
            <a:lvl3pPr marL="1136134" indent="-257101" algn="l" defTabSz="439516" rtl="0" eaLnBrk="1" latinLnBrk="0" hangingPunct="1">
              <a:lnSpc>
                <a:spcPct val="11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Arial"/>
              <a:buChar char="•"/>
              <a:defRPr sz="1800" kern="1200" baseline="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3pPr>
            <a:lvl4pPr marL="1538307" indent="-219758" algn="l" defTabSz="439516" rtl="0" eaLnBrk="1" latinLnBrk="0" hangingPunct="1">
              <a:lnSpc>
                <a:spcPct val="120000"/>
              </a:lnSpc>
              <a:spcBef>
                <a:spcPts val="621"/>
              </a:spcBef>
              <a:buClr>
                <a:schemeClr val="accent2"/>
              </a:buClr>
              <a:buSzPct val="90000"/>
              <a:buFont typeface="Arial"/>
              <a:buChar char="–"/>
              <a:defRPr sz="1181" kern="1200">
                <a:solidFill>
                  <a:srgbClr val="599A83"/>
                </a:solidFill>
                <a:latin typeface="+mn-lt"/>
                <a:ea typeface="+mn-ea"/>
                <a:cs typeface="+mn-cs"/>
              </a:defRPr>
            </a:lvl4pPr>
            <a:lvl5pPr marL="1977821" indent="-219758" algn="l" defTabSz="439516" rtl="0" eaLnBrk="1" latinLnBrk="0" hangingPunct="1">
              <a:spcBef>
                <a:spcPct val="20000"/>
              </a:spcBef>
              <a:buFont typeface="Arial"/>
              <a:buChar char="»"/>
              <a:defRPr sz="1912" kern="1200">
                <a:solidFill>
                  <a:schemeClr val="accent5"/>
                </a:solidFill>
                <a:latin typeface="+mn-lt"/>
                <a:ea typeface="+mn-ea"/>
                <a:cs typeface="+mn-cs"/>
              </a:defRPr>
            </a:lvl5pPr>
            <a:lvl6pPr marL="2417339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56854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96371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735887" indent="-219758" algn="l" defTabSz="439516" rtl="0" eaLnBrk="1" latinLnBrk="0" hangingPunct="1">
              <a:spcBef>
                <a:spcPct val="20000"/>
              </a:spcBef>
              <a:buFont typeface="Arial"/>
              <a:buChar char="•"/>
              <a:defRPr sz="191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 courtesy:</a:t>
            </a:r>
          </a:p>
          <a:p>
            <a:r>
              <a:rPr lang="en-CA" sz="2400" dirty="0"/>
              <a:t>The cc manager impacted by the debit transactions on a journal entry should APPROVE the journal entry in Workday.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82435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D6A634E-908E-4110-99FF-23F4DD598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1558" y="503988"/>
            <a:ext cx="5393267" cy="1362076"/>
          </a:xfrm>
        </p:spPr>
        <p:txBody>
          <a:bodyPr/>
          <a:lstStyle/>
          <a:p>
            <a:pPr algn="ctr"/>
            <a:r>
              <a:rPr lang="en-CA" sz="4800" dirty="0"/>
              <a:t>The DEMO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07499-0575-4FF6-8978-559ED1D533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44D265-D377-4F0D-B59C-F3C6DB340EA6}"/>
              </a:ext>
            </a:extLst>
          </p:cNvPr>
          <p:cNvSpPr txBox="1"/>
          <p:nvPr/>
        </p:nvSpPr>
        <p:spPr>
          <a:xfrm>
            <a:off x="755009" y="2164360"/>
            <a:ext cx="82799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CA" dirty="0">
                <a:solidFill>
                  <a:schemeClr val="bg1"/>
                </a:solidFill>
              </a:rPr>
              <a:t>Workday Inbox Approvals</a:t>
            </a:r>
          </a:p>
        </p:txBody>
      </p:sp>
    </p:spTree>
    <p:extLst>
      <p:ext uri="{BB962C8B-B14F-4D97-AF65-F5344CB8AC3E}">
        <p14:creationId xmlns:p14="http://schemas.microsoft.com/office/powerpoint/2010/main" val="980502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3CBC58-D296-4E3D-AABC-B1BB3B85B7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0052" y="1473592"/>
            <a:ext cx="8255776" cy="3960791"/>
          </a:xfrm>
        </p:spPr>
        <p:txBody>
          <a:bodyPr/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CA" dirty="0"/>
              <a:t>Workday Definitions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CA" dirty="0"/>
              <a:t>Sample of the FDM (Chart of Accounts)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CA" dirty="0"/>
              <a:t>Workday Inbox – Regular Journal Entry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CA" dirty="0"/>
              <a:t>Workday Inbox – Accrual Journal Entry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CA" dirty="0"/>
              <a:t>Finance and Administrative Services Dashboard</a:t>
            </a:r>
            <a:br>
              <a:rPr lang="en-CA" dirty="0"/>
            </a:b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57318-0E7E-4F44-B625-C9B32C568A5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5106A88-E75B-4CD1-B51F-95D7D1D66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522" y="488623"/>
            <a:ext cx="6615564" cy="1001980"/>
          </a:xfrm>
        </p:spPr>
        <p:txBody>
          <a:bodyPr/>
          <a:lstStyle/>
          <a:p>
            <a:r>
              <a:rPr lang="en-CA" dirty="0"/>
              <a:t>Reference materials found at the end of the presentation:</a:t>
            </a:r>
            <a:br>
              <a:rPr lang="en-CA" dirty="0"/>
            </a:b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04530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8775" y="148257"/>
            <a:ext cx="5411163" cy="1001980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5AF959-66CA-40E2-8956-2916D5B71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443364" y="793902"/>
            <a:ext cx="3074949" cy="20499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09AD91-A4DE-6E4C-B4E0-990C6A77F9B1}"/>
              </a:ext>
            </a:extLst>
          </p:cNvPr>
          <p:cNvSpPr txBox="1"/>
          <p:nvPr/>
        </p:nvSpPr>
        <p:spPr>
          <a:xfrm>
            <a:off x="625687" y="1430215"/>
            <a:ext cx="4626251" cy="429438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950" dirty="0"/>
              <a:t>1. Why? </a:t>
            </a:r>
            <a:br>
              <a:rPr lang="en-US" sz="1950" dirty="0"/>
            </a:br>
            <a:endParaRPr lang="en-US" sz="1950" dirty="0"/>
          </a:p>
          <a:p>
            <a:r>
              <a:rPr lang="en-US" sz="1950" dirty="0"/>
              <a:t>2. Why Now?</a:t>
            </a:r>
            <a:br>
              <a:rPr lang="en-US" sz="1950" dirty="0"/>
            </a:br>
            <a:endParaRPr lang="en-US" dirty="0"/>
          </a:p>
          <a:p>
            <a:r>
              <a:rPr lang="en-US" sz="1950" dirty="0"/>
              <a:t>3. The Details</a:t>
            </a:r>
            <a:br>
              <a:rPr lang="en-US" sz="1950" dirty="0"/>
            </a:br>
            <a:endParaRPr lang="en-US" sz="1950" dirty="0"/>
          </a:p>
          <a:p>
            <a:r>
              <a:rPr lang="en-US" sz="1950" dirty="0"/>
              <a:t>4. Courtesy/Etiquette</a:t>
            </a:r>
            <a:br>
              <a:rPr lang="en-US" sz="1950" dirty="0"/>
            </a:br>
            <a:endParaRPr lang="en-US" sz="1950" dirty="0">
              <a:cs typeface="Arial"/>
            </a:endParaRPr>
          </a:p>
          <a:p>
            <a:r>
              <a:rPr lang="en-US" sz="1950" dirty="0"/>
              <a:t>5. The Demo</a:t>
            </a:r>
            <a:br>
              <a:rPr lang="en-US" sz="1950" dirty="0"/>
            </a:br>
            <a:endParaRPr lang="en-US" sz="1950" dirty="0">
              <a:cs typeface="Arial"/>
            </a:endParaRPr>
          </a:p>
          <a:p>
            <a:r>
              <a:rPr lang="en-US" sz="1950" dirty="0"/>
              <a:t>6. Q &amp; A Time</a:t>
            </a:r>
          </a:p>
          <a:p>
            <a:endParaRPr lang="en-US" sz="1950" dirty="0">
              <a:cs typeface="Arial"/>
            </a:endParaRPr>
          </a:p>
          <a:p>
            <a:r>
              <a:rPr lang="en-US" sz="1950" dirty="0">
                <a:cs typeface="Arial"/>
              </a:rPr>
              <a:t>7. Resource Materials and Links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422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B24CBFF-673A-4B5C-BB9A-6430BEC885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8325" y="1842658"/>
            <a:ext cx="5827350" cy="1959129"/>
          </a:xfrm>
        </p:spPr>
        <p:txBody>
          <a:bodyPr/>
          <a:lstStyle/>
          <a:p>
            <a:r>
              <a:rPr lang="en-CA" sz="5000" dirty="0"/>
              <a:t>Q &amp; A Time</a:t>
            </a:r>
          </a:p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A3D3C-8FBC-4FDB-B44D-F0A71852A5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867847" y="4361316"/>
            <a:ext cx="5408306" cy="346810"/>
          </a:xfrm>
        </p:spPr>
        <p:txBody>
          <a:bodyPr/>
          <a:lstStyle/>
          <a:p>
            <a:r>
              <a:rPr lang="en-CA" dirty="0"/>
              <a:t>FinServices@algonquincollege.com</a:t>
            </a:r>
          </a:p>
        </p:txBody>
      </p:sp>
    </p:spTree>
    <p:extLst>
      <p:ext uri="{BB962C8B-B14F-4D97-AF65-F5344CB8AC3E}">
        <p14:creationId xmlns:p14="http://schemas.microsoft.com/office/powerpoint/2010/main" val="2595961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867850" y="2199662"/>
            <a:ext cx="5408305" cy="763559"/>
          </a:xfrm>
        </p:spPr>
        <p:txBody>
          <a:bodyPr/>
          <a:lstStyle/>
          <a:p>
            <a:r>
              <a:rPr lang="en-US" sz="5000" dirty="0">
                <a:solidFill>
                  <a:schemeClr val="tx1"/>
                </a:solidFill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007447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D6A634E-908E-4110-99FF-23F4DD598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548" y="3002345"/>
            <a:ext cx="5393267" cy="1854586"/>
          </a:xfrm>
        </p:spPr>
        <p:txBody>
          <a:bodyPr/>
          <a:lstStyle/>
          <a:p>
            <a:pPr algn="ctr"/>
            <a:r>
              <a:rPr lang="en-CA" sz="4800" dirty="0"/>
              <a:t>Resource Materials</a:t>
            </a:r>
            <a:br>
              <a:rPr lang="en-CA" sz="4800" dirty="0"/>
            </a:br>
            <a:r>
              <a:rPr lang="en-CA" sz="4800" dirty="0"/>
              <a:t>and </a:t>
            </a:r>
            <a:br>
              <a:rPr lang="en-CA" sz="4800" dirty="0"/>
            </a:br>
            <a:r>
              <a:rPr lang="en-CA" sz="4800" dirty="0"/>
              <a:t>Links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607499-0575-4FF6-8978-559ED1D533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249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E2022C-F968-3B66-B984-A7340B7140C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F2D920E-28F0-2330-4451-443092BD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795" y="478896"/>
            <a:ext cx="5408144" cy="418320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FF20B13-E59D-9F57-A8C3-39C8B45066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6697907"/>
              </p:ext>
            </p:extLst>
          </p:nvPr>
        </p:nvGraphicFramePr>
        <p:xfrm>
          <a:off x="77821" y="272374"/>
          <a:ext cx="9060760" cy="6379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982">
                  <a:extLst>
                    <a:ext uri="{9D8B030D-6E8A-4147-A177-3AD203B41FA5}">
                      <a16:colId xmlns:a16="http://schemas.microsoft.com/office/drawing/2014/main" val="509474745"/>
                    </a:ext>
                  </a:extLst>
                </a:gridCol>
                <a:gridCol w="1252227">
                  <a:extLst>
                    <a:ext uri="{9D8B030D-6E8A-4147-A177-3AD203B41FA5}">
                      <a16:colId xmlns:a16="http://schemas.microsoft.com/office/drawing/2014/main" val="1983073695"/>
                    </a:ext>
                  </a:extLst>
                </a:gridCol>
                <a:gridCol w="6103551">
                  <a:extLst>
                    <a:ext uri="{9D8B030D-6E8A-4147-A177-3AD203B41FA5}">
                      <a16:colId xmlns:a16="http://schemas.microsoft.com/office/drawing/2014/main" val="380755182"/>
                    </a:ext>
                  </a:extLst>
                </a:gridCol>
              </a:tblGrid>
              <a:tr h="575401"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/>
                        <a:t>Term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Identifiable </a:t>
                      </a:r>
                    </a:p>
                    <a:p>
                      <a:pPr lvl="0">
                        <a:buNone/>
                      </a:pPr>
                      <a:r>
                        <a:rPr lang="en-US" sz="1200" dirty="0"/>
                        <a:t>Reference #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Definition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470671982"/>
                  </a:ext>
                </a:extLst>
              </a:tr>
              <a:tr h="961185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200" b="1" i="0" u="none" strike="noStrike" noProof="0" dirty="0">
                          <a:solidFill>
                            <a:srgbClr val="423F3F"/>
                          </a:solidFill>
                          <a:latin typeface="Arial"/>
                        </a:rPr>
                        <a:t>Financial Data Model (FDM)</a:t>
                      </a:r>
                      <a:endParaRPr lang="en-CA" sz="1200" b="0" i="0" u="none" strike="noStrike" noProof="0" dirty="0">
                        <a:solidFill>
                          <a:srgbClr val="423F3F"/>
                        </a:solidFill>
                        <a:latin typeface="Arial"/>
                      </a:endParaRPr>
                    </a:p>
                    <a:p>
                      <a:pPr lvl="0" algn="l">
                        <a:buNone/>
                      </a:pPr>
                      <a:endParaRPr lang="en-CA" sz="1200" b="0" i="0" u="none" strike="noStrike" noProof="0" dirty="0">
                        <a:solidFill>
                          <a:srgbClr val="423F3F"/>
                        </a:solidFill>
                        <a:latin typeface="Arial"/>
                      </a:endParaRPr>
                    </a:p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 dirty="0">
                          <a:solidFill>
                            <a:srgbClr val="423F3F"/>
                          </a:solidFill>
                          <a:latin typeface="Arial"/>
                        </a:rPr>
                        <a:t>The College's Chart of Accounts. A complete listing of revenue and spend categories with associated ledger accounts. Found here: </a:t>
                      </a:r>
                      <a:r>
                        <a:rPr lang="en-US" sz="1200" b="0" i="0" u="none" strike="noStrike" noProof="0" dirty="0">
                          <a:latin typeface="Arial"/>
                          <a:hlinkClick r:id="rId2"/>
                        </a:rPr>
                        <a:t>FDM Mapping including description</a:t>
                      </a:r>
                      <a:endParaRPr lang="en-US" sz="1200" b="0" i="0" u="none" strike="noStrike" noProof="0" dirty="0">
                        <a:solidFill>
                          <a:srgbClr val="423F3F"/>
                        </a:solidFill>
                        <a:latin typeface="Arial"/>
                      </a:endParaRPr>
                    </a:p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786889"/>
                  </a:ext>
                </a:extLst>
              </a:tr>
              <a:tr h="57301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200" b="1" i="0" u="none" strike="noStrike" noProof="0" dirty="0">
                          <a:solidFill>
                            <a:srgbClr val="423F3F"/>
                          </a:solidFill>
                          <a:latin typeface="Arial"/>
                        </a:rPr>
                        <a:t>Ledger Account</a:t>
                      </a:r>
                      <a:endParaRPr lang="en-US" sz="1200" b="0" i="0" u="none" strike="noStrike" noProof="0" dirty="0">
                        <a:solidFill>
                          <a:srgbClr val="423F3F"/>
                        </a:solidFill>
                        <a:latin typeface="Arial"/>
                      </a:endParaRPr>
                    </a:p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CA" sz="1200" b="0" i="0" u="none" strike="noStrike" noProof="0" dirty="0">
                          <a:solidFill>
                            <a:srgbClr val="423F3F"/>
                          </a:solidFill>
                          <a:latin typeface="Arial"/>
                        </a:rPr>
                        <a:t>A balance sheet account alone, or the sum of multiple revenue or spend categories.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8345836"/>
                  </a:ext>
                </a:extLst>
              </a:tr>
              <a:tr h="87337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200" b="1" i="0" u="none" strike="noStrike" noProof="0" dirty="0">
                          <a:solidFill>
                            <a:srgbClr val="423F3F"/>
                          </a:solidFill>
                          <a:latin typeface="Arial"/>
                        </a:rPr>
                        <a:t>Revenue Category</a:t>
                      </a:r>
                      <a:endParaRPr lang="en-US" sz="1200" b="0" i="0" u="none" strike="noStrike" noProof="0" dirty="0">
                        <a:solidFill>
                          <a:srgbClr val="423F3F"/>
                        </a:solidFill>
                        <a:latin typeface="Arial"/>
                      </a:endParaRPr>
                    </a:p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CA" sz="1200" b="0" i="0" u="none" strike="noStrike" noProof="0" dirty="0">
                          <a:solidFill>
                            <a:srgbClr val="423F3F"/>
                          </a:solidFill>
                          <a:latin typeface="Arial"/>
                        </a:rPr>
                        <a:t>Starting with ‘3’. 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CA" sz="1200" b="0" i="0" u="none" strike="noStrike" noProof="0" dirty="0">
                          <a:solidFill>
                            <a:srgbClr val="423F3F"/>
                          </a:solidFill>
                          <a:latin typeface="Arial"/>
                        </a:rPr>
                        <a:t>i.e. 39908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200" b="0" i="0" u="none" strike="noStrike" noProof="0" dirty="0">
                          <a:solidFill>
                            <a:srgbClr val="423F3F"/>
                          </a:solidFill>
                          <a:latin typeface="Arial"/>
                        </a:rPr>
                        <a:t>Miscellaneous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CA" sz="1200" b="0" i="0" u="none" strike="noStrike" noProof="0" dirty="0">
                          <a:solidFill>
                            <a:srgbClr val="423F3F"/>
                          </a:solidFill>
                          <a:latin typeface="Arial"/>
                        </a:rPr>
                        <a:t>A revenue account – utilize the Revenue Category in the FDM that most accurately reflects the transaction being recorded.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967036"/>
                  </a:ext>
                </a:extLst>
              </a:tr>
              <a:tr h="67929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200" b="1" i="0" u="none" strike="noStrike" noProof="0" dirty="0">
                          <a:solidFill>
                            <a:srgbClr val="423F3F"/>
                          </a:solidFill>
                          <a:latin typeface="Arial"/>
                        </a:rPr>
                        <a:t>Spend Category</a:t>
                      </a:r>
                      <a:endParaRPr lang="en-US" sz="1200" b="0" i="0" u="none" strike="noStrike" noProof="0" dirty="0">
                        <a:solidFill>
                          <a:srgbClr val="423F3F"/>
                        </a:solidFill>
                        <a:latin typeface="Arial"/>
                      </a:endParaRPr>
                    </a:p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200" b="0" i="0" u="none" strike="noStrike" noProof="0" dirty="0">
                          <a:solidFill>
                            <a:srgbClr val="423F3F"/>
                          </a:solidFill>
                          <a:latin typeface="Arial"/>
                        </a:rPr>
                        <a:t>Starting with ‘4’. </a:t>
                      </a:r>
                      <a:endParaRPr lang="en-US" sz="1200" b="0" i="0" u="none" strike="noStrike" noProof="0" dirty="0">
                        <a:solidFill>
                          <a:srgbClr val="423F3F"/>
                        </a:solidFill>
                        <a:latin typeface="Arial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200" b="0" i="0" u="none" strike="noStrike" noProof="0" dirty="0">
                          <a:solidFill>
                            <a:srgbClr val="423F3F"/>
                          </a:solidFill>
                          <a:latin typeface="Arial"/>
                        </a:rPr>
                        <a:t>i.e. 44200 </a:t>
                      </a:r>
                      <a:endParaRPr lang="en-US" sz="1200" b="0" i="0" u="none" strike="noStrike" noProof="0" dirty="0">
                        <a:solidFill>
                          <a:srgbClr val="423F3F"/>
                        </a:solidFill>
                        <a:latin typeface="Arial"/>
                      </a:endParaRP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200" b="0" i="0" u="none" strike="noStrike" noProof="0" dirty="0">
                          <a:solidFill>
                            <a:srgbClr val="423F3F"/>
                          </a:solidFill>
                          <a:latin typeface="Arial"/>
                        </a:rPr>
                        <a:t>Office Supplies</a:t>
                      </a:r>
                      <a:endParaRPr lang="en-US" sz="1200" b="0" i="0" u="none" strike="noStrike" noProof="0" dirty="0">
                        <a:solidFill>
                          <a:srgbClr val="423F3F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CA" sz="1200" b="0" i="0" u="none" strike="noStrike" noProof="0" dirty="0">
                          <a:solidFill>
                            <a:srgbClr val="423F3F"/>
                          </a:solidFill>
                          <a:latin typeface="Arial"/>
                        </a:rPr>
                        <a:t>An expense account - utilize the Spend Category in the FDM that most accurately reflects the transaction being recorded.</a:t>
                      </a:r>
                    </a:p>
                    <a:p>
                      <a:pPr lvl="0">
                        <a:buNone/>
                      </a:pPr>
                      <a:endParaRPr lang="en-CA" sz="1200" b="0" i="0" u="none" strike="noStrike" noProof="0" dirty="0">
                        <a:solidFill>
                          <a:srgbClr val="423F3F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3951553"/>
                  </a:ext>
                </a:extLst>
              </a:tr>
              <a:tr h="873375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200" b="1" i="0" u="none" strike="noStrike" noProof="0" dirty="0">
                          <a:solidFill>
                            <a:srgbClr val="423F3F"/>
                          </a:solidFill>
                          <a:latin typeface="Arial"/>
                        </a:rPr>
                        <a:t>Cost Center</a:t>
                      </a:r>
                      <a:endParaRPr lang="en-US" sz="1200" b="0" i="0" u="none" strike="noStrike" noProof="0" dirty="0">
                        <a:solidFill>
                          <a:srgbClr val="423F3F"/>
                        </a:solidFill>
                        <a:latin typeface="Arial"/>
                      </a:endParaRPr>
                    </a:p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 dirty="0">
                          <a:solidFill>
                            <a:srgbClr val="423F3F"/>
                          </a:solidFill>
                          <a:latin typeface="Arial"/>
                        </a:rPr>
                        <a:t>3 digits and a letter. </a:t>
                      </a:r>
                      <a:endParaRPr lang="en-US" dirty="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 dirty="0">
                          <a:solidFill>
                            <a:srgbClr val="423F3F"/>
                          </a:solidFill>
                          <a:latin typeface="Arial"/>
                        </a:rPr>
                        <a:t>i.e. 284F Financial Services Manager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 dirty="0">
                          <a:solidFill>
                            <a:srgbClr val="423F3F"/>
                          </a:solidFill>
                          <a:latin typeface="Arial"/>
                        </a:rPr>
                        <a:t>A department or other unit within an organization to which revenue and expenses may be assigned for accounting purposes. Revenues and expenses transactions must include a cost centre.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5229570"/>
                  </a:ext>
                </a:extLst>
              </a:tr>
              <a:tr h="57301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200" b="1" i="0" u="none" strike="noStrike" noProof="0" dirty="0">
                          <a:solidFill>
                            <a:srgbClr val="423F3F"/>
                          </a:solidFill>
                          <a:latin typeface="Arial"/>
                        </a:rPr>
                        <a:t>Journal Source</a:t>
                      </a:r>
                      <a:endParaRPr lang="en-US" sz="1200" b="0" i="0" u="none" strike="noStrike" noProof="0" dirty="0">
                        <a:solidFill>
                          <a:srgbClr val="423F3F"/>
                        </a:solidFill>
                        <a:latin typeface="Arial"/>
                      </a:endParaRPr>
                    </a:p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 dirty="0">
                          <a:solidFill>
                            <a:schemeClr val="dk1"/>
                          </a:solidFill>
                          <a:latin typeface="Arial"/>
                        </a:rPr>
                        <a:t>Indicates the purpose of the transaction (e.g. Online Journal, Expense Report, etc.)</a:t>
                      </a:r>
                      <a:endParaRPr lang="en-US" sz="1100" b="1" i="0" u="none" strike="noStrike" noProof="0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4925535"/>
                  </a:ext>
                </a:extLst>
              </a:tr>
              <a:tr h="67929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200" b="1" i="0" u="none" strike="noStrike" noProof="0" dirty="0">
                          <a:solidFill>
                            <a:srgbClr val="423F3F"/>
                          </a:solidFill>
                          <a:latin typeface="Arial"/>
                        </a:rPr>
                        <a:t>Additional Worktags</a:t>
                      </a:r>
                      <a:endParaRPr lang="en-US" sz="1200" b="0" i="0" u="none" strike="noStrike" noProof="0" dirty="0">
                        <a:solidFill>
                          <a:srgbClr val="423F3F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200" b="0" i="0" u="none" strike="noStrike" noProof="0" dirty="0">
                          <a:solidFill>
                            <a:srgbClr val="423F3F"/>
                          </a:solidFill>
                          <a:latin typeface="Arial"/>
                        </a:rPr>
                        <a:t>Some transactions require an additional worktag such as a gift, net asset detail or deferred revenue. The FDM Mapping file identifies categories that require additional worktags.</a:t>
                      </a:r>
                      <a:endParaRPr lang="en-US" sz="1200" b="0" i="0" u="none" strike="noStrike" noProof="0" dirty="0">
                        <a:solidFill>
                          <a:srgbClr val="423F3F"/>
                        </a:solidFill>
                        <a:latin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68113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7893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91C33C-F702-1F3B-CD51-127A84AA836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591" y="1112561"/>
            <a:ext cx="3074670" cy="475581"/>
          </a:xfrm>
        </p:spPr>
        <p:txBody>
          <a:bodyPr/>
          <a:lstStyle/>
          <a:p>
            <a:r>
              <a:rPr lang="en-US" dirty="0">
                <a:hlinkClick r:id="rId2"/>
              </a:rPr>
              <a:t>Financial Data Model (FDM)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FF39F8-DE8B-23A9-A937-44C59568974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CEAA90-6853-645C-4C22-4A6B4506D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590" y="401422"/>
            <a:ext cx="8353868" cy="475581"/>
          </a:xfrm>
        </p:spPr>
        <p:txBody>
          <a:bodyPr/>
          <a:lstStyle/>
          <a:p>
            <a:r>
              <a:rPr lang="en-US" dirty="0"/>
              <a:t>Excerpt of Financial Data Model (FDM)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940DA3-966B-92D5-4518-2481AB43C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95" y="1823700"/>
            <a:ext cx="8995410" cy="362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790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6EEB8-80B7-25C6-F331-8D3397CCF8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A92CB8-3101-671B-6C62-92F8DBF64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095" y="241735"/>
            <a:ext cx="8223566" cy="544649"/>
          </a:xfrm>
        </p:spPr>
        <p:txBody>
          <a:bodyPr/>
          <a:lstStyle/>
          <a:p>
            <a:r>
              <a:rPr lang="en-US" dirty="0"/>
              <a:t>Workday Inbox – Regular Journal Entry cont’d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69E3E0-9B1C-9551-55E5-8E607161F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3132"/>
            <a:ext cx="9144000" cy="463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30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6EEB8-80B7-25C6-F331-8D3397CCF8A5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1A92CB8-3101-671B-6C62-92F8DBF64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095" y="241735"/>
            <a:ext cx="8223566" cy="544649"/>
          </a:xfrm>
        </p:spPr>
        <p:txBody>
          <a:bodyPr/>
          <a:lstStyle/>
          <a:p>
            <a:r>
              <a:rPr lang="en-US" dirty="0"/>
              <a:t>Workday Inbox – Regular Journal Entry cont’d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7D2EED-3912-B25A-9B9F-95DD61DE3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625" y="580627"/>
            <a:ext cx="8592749" cy="569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6971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DF76DA-9DC3-FE43-26C0-0B3730BF7226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4C970FD-4D29-0ED8-8AE3-90194F492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522" y="488623"/>
            <a:ext cx="6775804" cy="389201"/>
          </a:xfrm>
        </p:spPr>
        <p:txBody>
          <a:bodyPr/>
          <a:lstStyle/>
          <a:p>
            <a:r>
              <a:rPr lang="en-US" dirty="0"/>
              <a:t>Workday Inbox – Accrual Journal Entry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285BDD-F954-4CB9-0F0A-B27D17155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14" y="1129554"/>
            <a:ext cx="9069533" cy="436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930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77AF11-65E2-CFB4-FC0A-CB8607B18287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0A87F9-3D95-228D-318D-37067292B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5" y="547285"/>
            <a:ext cx="8021169" cy="57634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27F193-6C19-26D4-F374-BCCF199919B6}"/>
              </a:ext>
            </a:extLst>
          </p:cNvPr>
          <p:cNvSpPr txBox="1"/>
          <p:nvPr/>
        </p:nvSpPr>
        <p:spPr>
          <a:xfrm>
            <a:off x="298094" y="153523"/>
            <a:ext cx="807781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00673E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Workday Inbox – Accrual Journal Entry cont’d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606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C3CBC58-D296-4E3D-AABC-B1BB3B85B7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98094" y="716643"/>
            <a:ext cx="8474760" cy="81660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CA" sz="2000" dirty="0"/>
              <a:t>For your reporting convenience:  </a:t>
            </a:r>
          </a:p>
          <a:p>
            <a:pPr>
              <a:lnSpc>
                <a:spcPct val="200000"/>
              </a:lnSpc>
            </a:pPr>
            <a:br>
              <a:rPr lang="en-CA" dirty="0"/>
            </a:br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57318-0E7E-4F44-B625-C9B32C568A5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5106A88-E75B-4CD1-B51F-95D7D1D66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095" y="231481"/>
            <a:ext cx="7145839" cy="398084"/>
          </a:xfrm>
        </p:spPr>
        <p:txBody>
          <a:bodyPr/>
          <a:lstStyle/>
          <a:p>
            <a:r>
              <a:rPr lang="en-CA" dirty="0"/>
              <a:t>Finance and Administrative Services Reporting Dashboard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F20C6A-311A-C77B-28F8-421B1592D1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1247"/>
            <a:ext cx="9144000" cy="3795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00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07A4AF-5EA2-46CF-A416-677CDAD4B8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10233" y="1157165"/>
            <a:ext cx="8440689" cy="510744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Manual Journal entries are posted in the General Ledger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General Ledger is the basis of the College’s external Financial Statements.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Financial Statements and all transactional details of the General Ledger and its feeder ledgers (subledgers) undergo the rigor of an external audit.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Journal entries are manual, increasing the risk of human error.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 one is perfect.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Reviewer/approvers are a key element of the checks and balances.</a:t>
            </a:r>
          </a:p>
          <a:p>
            <a:endParaRPr lang="en-US" sz="2400" dirty="0"/>
          </a:p>
          <a:p>
            <a:pPr algn="just"/>
            <a:endParaRPr lang="en-CA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D3543-B8CB-4717-A7D0-2FD526E392A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4F1E36-6EC6-4E0C-8C91-2350A136B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233" y="490873"/>
            <a:ext cx="8077348" cy="487027"/>
          </a:xfrm>
        </p:spPr>
        <p:txBody>
          <a:bodyPr/>
          <a:lstStyle/>
          <a:p>
            <a:r>
              <a:rPr lang="en-CA" sz="2800" dirty="0"/>
              <a:t>Why?</a:t>
            </a:r>
            <a:br>
              <a:rPr lang="en-CA" sz="2800" dirty="0"/>
            </a:b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6880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81D144-D981-B374-655F-0A4FF93ED6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68811" y="1084676"/>
            <a:ext cx="4336326" cy="4808124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the dashboard app does not appear under your top apps on the home page, </a:t>
            </a:r>
            <a:r>
              <a:rPr lang="en-US"/>
              <a:t>click on the Settings button on the bottom left </a:t>
            </a:r>
            <a:r>
              <a:rPr lang="en-US" dirty="0"/>
              <a:t>of your home screen in Workday to access the dashboard.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If the app does not appear in your list, </a:t>
            </a:r>
            <a:r>
              <a:rPr lang="en-US"/>
              <a:t>click on the Add Menu Items button at the top of the menu. </a:t>
            </a:r>
            <a:endParaRPr lang="en-US">
              <a:cs typeface="Arial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Search for the app and add it to your list.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FCC0D2-CA61-C9EF-C55E-712763E3ED6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6CD43DC-C7D5-546B-1C43-2314CC5F3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989" y="252030"/>
            <a:ext cx="8213745" cy="1001980"/>
          </a:xfrm>
        </p:spPr>
        <p:txBody>
          <a:bodyPr/>
          <a:lstStyle/>
          <a:p>
            <a:r>
              <a:rPr lang="en-US" dirty="0"/>
              <a:t>Adding Finance and Administrative Services Reporting Dashboard to App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9BFE61C-B4AE-A91F-9517-C8052302D6B3}"/>
              </a:ext>
            </a:extLst>
          </p:cNvPr>
          <p:cNvCxnSpPr>
            <a:cxnSpLocks/>
          </p:cNvCxnSpPr>
          <p:nvPr/>
        </p:nvCxnSpPr>
        <p:spPr>
          <a:xfrm flipH="1">
            <a:off x="5566672" y="1258390"/>
            <a:ext cx="6521" cy="2158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7EFF607-FFD9-1F5F-4E68-F8694091E3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639" y="1120434"/>
            <a:ext cx="590550" cy="457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0561D1-6818-228D-5407-49D33322FB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776" y="1712660"/>
            <a:ext cx="4328071" cy="443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19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557318-0E7E-4F44-B625-C9B32C568A5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5106A88-E75B-4CD1-B51F-95D7D1D66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19" y="185062"/>
            <a:ext cx="8761849" cy="768898"/>
          </a:xfrm>
        </p:spPr>
        <p:txBody>
          <a:bodyPr/>
          <a:lstStyle/>
          <a:p>
            <a:r>
              <a:rPr lang="en-CA" dirty="0"/>
              <a:t>Reports Based on Security Roles &amp; Cost Center Access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FA3BD5-8438-66CF-8C99-4983A738E2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15" y="1346198"/>
            <a:ext cx="8896199" cy="414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672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tar: 12 Points 53">
            <a:extLst>
              <a:ext uri="{FF2B5EF4-FFF2-40B4-BE49-F238E27FC236}">
                <a16:creationId xmlns:a16="http://schemas.microsoft.com/office/drawing/2014/main" id="{86A8FC6A-908B-7C9F-22B6-D3B312F3626A}"/>
              </a:ext>
            </a:extLst>
          </p:cNvPr>
          <p:cNvSpPr/>
          <p:nvPr/>
        </p:nvSpPr>
        <p:spPr>
          <a:xfrm>
            <a:off x="1048904" y="2830150"/>
            <a:ext cx="1689906" cy="1203164"/>
          </a:xfrm>
          <a:prstGeom prst="star12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7183" y="128341"/>
            <a:ext cx="8691371" cy="914400"/>
          </a:xfrm>
        </p:spPr>
        <p:txBody>
          <a:bodyPr/>
          <a:lstStyle/>
          <a:p>
            <a:r>
              <a:rPr lang="en-CA" dirty="0"/>
              <a:t>Why Now?  </a:t>
            </a:r>
            <a:br>
              <a:rPr lang="en-CA" dirty="0"/>
            </a:br>
            <a:r>
              <a:rPr lang="en-CA" dirty="0"/>
              <a:t>Journal Entry Approval Workflow  </a:t>
            </a:r>
            <a:br>
              <a:rPr lang="en-CA" dirty="0"/>
            </a:br>
            <a:endParaRPr lang="en-CA" dirty="0"/>
          </a:p>
        </p:txBody>
      </p:sp>
      <p:sp>
        <p:nvSpPr>
          <p:cNvPr id="8" name="object 7">
            <a:extLst>
              <a:ext uri="{FF2B5EF4-FFF2-40B4-BE49-F238E27FC236}">
                <a16:creationId xmlns:a16="http://schemas.microsoft.com/office/drawing/2014/main" id="{C24370D2-8B4F-50A3-328A-277330A372F7}"/>
              </a:ext>
            </a:extLst>
          </p:cNvPr>
          <p:cNvSpPr txBox="1"/>
          <p:nvPr/>
        </p:nvSpPr>
        <p:spPr>
          <a:xfrm>
            <a:off x="127415" y="4741667"/>
            <a:ext cx="1009015" cy="5470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 marR="5080" indent="-1270">
              <a:lnSpc>
                <a:spcPct val="108100"/>
              </a:lnSpc>
              <a:spcBef>
                <a:spcPts val="95"/>
              </a:spcBef>
            </a:pPr>
            <a:r>
              <a:rPr sz="1100" spc="-5" dirty="0">
                <a:solidFill>
                  <a:srgbClr val="00673C"/>
                </a:solidFill>
                <a:latin typeface="Arial"/>
                <a:cs typeface="Arial"/>
              </a:rPr>
              <a:t>Field </a:t>
            </a:r>
            <a:r>
              <a:rPr sz="1100" dirty="0">
                <a:solidFill>
                  <a:srgbClr val="00673C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00673C"/>
                </a:solidFill>
                <a:latin typeface="Arial"/>
                <a:cs typeface="Arial"/>
              </a:rPr>
              <a:t>Accountant </a:t>
            </a:r>
            <a:r>
              <a:rPr sz="1100" spc="-375" dirty="0">
                <a:solidFill>
                  <a:srgbClr val="00673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E3E3E"/>
                </a:solidFill>
                <a:latin typeface="Arial"/>
                <a:cs typeface="Arial"/>
              </a:rPr>
              <a:t>C</a:t>
            </a:r>
            <a:r>
              <a:rPr sz="1000" spc="-5" dirty="0">
                <a:solidFill>
                  <a:srgbClr val="3E3E3E"/>
                </a:solidFill>
                <a:latin typeface="Arial"/>
                <a:cs typeface="Arial"/>
              </a:rPr>
              <a:t>r</a:t>
            </a:r>
            <a:r>
              <a:rPr sz="1000" spc="-10" dirty="0">
                <a:solidFill>
                  <a:srgbClr val="3E3E3E"/>
                </a:solidFill>
                <a:latin typeface="Arial"/>
                <a:cs typeface="Arial"/>
              </a:rPr>
              <a:t>ea</a:t>
            </a:r>
            <a:r>
              <a:rPr sz="1000" spc="-5" dirty="0">
                <a:solidFill>
                  <a:srgbClr val="3E3E3E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3E3E3E"/>
                </a:solidFill>
                <a:latin typeface="Arial"/>
                <a:cs typeface="Arial"/>
              </a:rPr>
              <a:t>e</a:t>
            </a:r>
            <a:r>
              <a:rPr sz="1000" spc="-10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E3E3E"/>
                </a:solidFill>
                <a:latin typeface="Arial"/>
                <a:cs typeface="Arial"/>
              </a:rPr>
              <a:t>J</a:t>
            </a:r>
            <a:r>
              <a:rPr sz="1000" spc="-5" dirty="0">
                <a:solidFill>
                  <a:srgbClr val="3E3E3E"/>
                </a:solidFill>
                <a:latin typeface="Arial"/>
                <a:cs typeface="Arial"/>
              </a:rPr>
              <a:t>ou</a:t>
            </a:r>
            <a:r>
              <a:rPr sz="1000" dirty="0">
                <a:solidFill>
                  <a:srgbClr val="3E3E3E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3E3E3E"/>
                </a:solidFill>
                <a:latin typeface="Arial"/>
                <a:cs typeface="Arial"/>
              </a:rPr>
              <a:t>nal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24" name="object 9">
            <a:extLst>
              <a:ext uri="{FF2B5EF4-FFF2-40B4-BE49-F238E27FC236}">
                <a16:creationId xmlns:a16="http://schemas.microsoft.com/office/drawing/2014/main" id="{6367C04A-6A0E-C5F5-8E7E-E6652CFFD141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8903" y="4852478"/>
            <a:ext cx="384809" cy="222662"/>
          </a:xfrm>
          <a:prstGeom prst="rect">
            <a:avLst/>
          </a:prstGeom>
        </p:spPr>
      </p:pic>
      <p:sp>
        <p:nvSpPr>
          <p:cNvPr id="25" name="object 10">
            <a:extLst>
              <a:ext uri="{FF2B5EF4-FFF2-40B4-BE49-F238E27FC236}">
                <a16:creationId xmlns:a16="http://schemas.microsoft.com/office/drawing/2014/main" id="{951FBCD1-F15A-217A-58FE-79E60B151C09}"/>
              </a:ext>
            </a:extLst>
          </p:cNvPr>
          <p:cNvSpPr txBox="1"/>
          <p:nvPr/>
        </p:nvSpPr>
        <p:spPr>
          <a:xfrm>
            <a:off x="1515321" y="4717393"/>
            <a:ext cx="1013460" cy="9100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100"/>
              </a:lnSpc>
              <a:spcBef>
                <a:spcPts val="95"/>
              </a:spcBef>
            </a:pPr>
            <a:r>
              <a:rPr sz="1100" spc="-15" dirty="0">
                <a:solidFill>
                  <a:srgbClr val="00673C"/>
                </a:solidFill>
                <a:latin typeface="Arial"/>
                <a:cs typeface="Arial"/>
              </a:rPr>
              <a:t>Co</a:t>
            </a:r>
            <a:r>
              <a:rPr sz="1100" spc="-10" dirty="0">
                <a:solidFill>
                  <a:srgbClr val="00673C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673C"/>
                </a:solidFill>
                <a:latin typeface="Arial"/>
                <a:cs typeface="Arial"/>
              </a:rPr>
              <a:t>t</a:t>
            </a:r>
            <a:r>
              <a:rPr sz="1100" spc="-100" dirty="0">
                <a:solidFill>
                  <a:srgbClr val="00673C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00673C"/>
                </a:solidFill>
                <a:latin typeface="Arial"/>
                <a:cs typeface="Arial"/>
              </a:rPr>
              <a:t>C</a:t>
            </a:r>
            <a:r>
              <a:rPr sz="1100" spc="-10" dirty="0">
                <a:solidFill>
                  <a:srgbClr val="00673C"/>
                </a:solidFill>
                <a:latin typeface="Arial"/>
                <a:cs typeface="Arial"/>
              </a:rPr>
              <a:t>e</a:t>
            </a:r>
            <a:r>
              <a:rPr sz="1100" spc="-15" dirty="0">
                <a:solidFill>
                  <a:srgbClr val="00673C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00673C"/>
                </a:solidFill>
                <a:latin typeface="Arial"/>
                <a:cs typeface="Arial"/>
              </a:rPr>
              <a:t>ter  Manager </a:t>
            </a:r>
            <a:r>
              <a:rPr sz="1100" b="1" spc="-5" dirty="0">
                <a:solidFill>
                  <a:srgbClr val="00673C"/>
                </a:solidFill>
                <a:latin typeface="Arial"/>
                <a:cs typeface="Arial"/>
              </a:rPr>
              <a:t> </a:t>
            </a:r>
            <a:endParaRPr lang="en-CA" sz="1100" b="1" spc="-5" dirty="0">
              <a:solidFill>
                <a:srgbClr val="00673C"/>
              </a:solidFill>
              <a:latin typeface="Arial"/>
              <a:cs typeface="Arial"/>
            </a:endParaRPr>
          </a:p>
          <a:p>
            <a:pPr marL="12700" marR="5080">
              <a:lnSpc>
                <a:spcPct val="108100"/>
              </a:lnSpc>
              <a:spcBef>
                <a:spcPts val="95"/>
              </a:spcBef>
            </a:pPr>
            <a:r>
              <a:rPr lang="en-CA" sz="1100" spc="-5" dirty="0">
                <a:latin typeface="Arial"/>
                <a:cs typeface="Arial"/>
              </a:rPr>
              <a:t>Review and F</a:t>
            </a:r>
            <a:r>
              <a:rPr lang="en-CA" sz="1000" spc="-5" dirty="0">
                <a:solidFill>
                  <a:srgbClr val="3E3E3E"/>
                </a:solidFill>
                <a:cs typeface="Arial"/>
              </a:rPr>
              <a:t>inal Approval if &lt;$25K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35950E6E-2DCB-73FD-52A3-5A2ECC74D722}"/>
              </a:ext>
            </a:extLst>
          </p:cNvPr>
          <p:cNvSpPr txBox="1"/>
          <p:nvPr/>
        </p:nvSpPr>
        <p:spPr>
          <a:xfrm>
            <a:off x="2738810" y="4713625"/>
            <a:ext cx="1009014" cy="6828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sz="1100" spc="-15" dirty="0">
                <a:solidFill>
                  <a:srgbClr val="00673C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00673C"/>
                </a:solidFill>
                <a:latin typeface="Arial"/>
                <a:cs typeface="Arial"/>
              </a:rPr>
              <a:t>cc</a:t>
            </a:r>
            <a:r>
              <a:rPr sz="1100" spc="-15" dirty="0">
                <a:solidFill>
                  <a:srgbClr val="00673C"/>
                </a:solidFill>
                <a:latin typeface="Arial"/>
                <a:cs typeface="Arial"/>
              </a:rPr>
              <a:t>oun</a:t>
            </a:r>
            <a:r>
              <a:rPr sz="1100" spc="-10" dirty="0">
                <a:solidFill>
                  <a:srgbClr val="00673C"/>
                </a:solidFill>
                <a:latin typeface="Arial"/>
                <a:cs typeface="Arial"/>
              </a:rPr>
              <a:t>ta</a:t>
            </a:r>
            <a:r>
              <a:rPr sz="1100" spc="-15" dirty="0">
                <a:solidFill>
                  <a:srgbClr val="00673C"/>
                </a:solidFill>
                <a:latin typeface="Arial"/>
                <a:cs typeface="Arial"/>
              </a:rPr>
              <a:t>n</a:t>
            </a:r>
            <a:r>
              <a:rPr sz="1100" spc="-5" dirty="0">
                <a:solidFill>
                  <a:srgbClr val="00673C"/>
                </a:solidFill>
                <a:latin typeface="Arial"/>
                <a:cs typeface="Arial"/>
              </a:rPr>
              <a:t>t </a:t>
            </a:r>
            <a:r>
              <a:rPr lang="en-CA" sz="1100" spc="-5" dirty="0">
                <a:solidFill>
                  <a:srgbClr val="00673C"/>
                </a:solidFill>
                <a:latin typeface="Arial"/>
                <a:cs typeface="Arial"/>
              </a:rPr>
              <a:t>CCH Approver</a:t>
            </a:r>
            <a:r>
              <a:rPr sz="1100" spc="-5" dirty="0">
                <a:solidFill>
                  <a:srgbClr val="00673C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00673C"/>
                </a:solidFill>
                <a:latin typeface="Arial"/>
                <a:cs typeface="Arial"/>
              </a:rPr>
              <a:t>(Finance) </a:t>
            </a:r>
            <a:r>
              <a:rPr sz="1100" b="1" spc="-5" dirty="0">
                <a:solidFill>
                  <a:srgbClr val="00673C"/>
                </a:solidFill>
                <a:latin typeface="Arial"/>
                <a:cs typeface="Arial"/>
              </a:rPr>
              <a:t> </a:t>
            </a:r>
            <a:r>
              <a:rPr lang="en-CA" sz="1000" spc="-5" dirty="0">
                <a:solidFill>
                  <a:srgbClr val="3E3E3E"/>
                </a:solidFill>
                <a:latin typeface="Arial"/>
                <a:cs typeface="Arial"/>
              </a:rPr>
              <a:t>Review if &gt;$25K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27" name="object 12">
            <a:extLst>
              <a:ext uri="{FF2B5EF4-FFF2-40B4-BE49-F238E27FC236}">
                <a16:creationId xmlns:a16="http://schemas.microsoft.com/office/drawing/2014/main" id="{23742D3D-E077-D94D-A063-E01C1486DD1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336376" y="4881637"/>
            <a:ext cx="384809" cy="222662"/>
          </a:xfrm>
          <a:prstGeom prst="rect">
            <a:avLst/>
          </a:prstGeom>
        </p:spPr>
      </p:pic>
      <p:pic>
        <p:nvPicPr>
          <p:cNvPr id="28" name="object 12">
            <a:extLst>
              <a:ext uri="{FF2B5EF4-FFF2-40B4-BE49-F238E27FC236}">
                <a16:creationId xmlns:a16="http://schemas.microsoft.com/office/drawing/2014/main" id="{10681812-9406-D689-0315-FEA723556C67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47824" y="4889097"/>
            <a:ext cx="384809" cy="222662"/>
          </a:xfrm>
          <a:prstGeom prst="rect">
            <a:avLst/>
          </a:prstGeom>
        </p:spPr>
      </p:pic>
      <p:pic>
        <p:nvPicPr>
          <p:cNvPr id="29" name="object 12">
            <a:extLst>
              <a:ext uri="{FF2B5EF4-FFF2-40B4-BE49-F238E27FC236}">
                <a16:creationId xmlns:a16="http://schemas.microsoft.com/office/drawing/2014/main" id="{59CF2391-F341-BBBE-0EC4-7EE09477CA9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25416" y="4902990"/>
            <a:ext cx="384809" cy="222662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0C7BCE1-DB7B-2A1F-6EBF-ED39B83A3E52}"/>
              </a:ext>
            </a:extLst>
          </p:cNvPr>
          <p:cNvSpPr/>
          <p:nvPr/>
        </p:nvSpPr>
        <p:spPr>
          <a:xfrm>
            <a:off x="6934199" y="4734367"/>
            <a:ext cx="878541" cy="745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>
              <a:lnSpc>
                <a:spcPct val="101400"/>
              </a:lnSpc>
              <a:spcBef>
                <a:spcPts val="75"/>
              </a:spcBef>
            </a:pPr>
            <a:r>
              <a:rPr lang="en-CA" sz="1100" spc="-15" dirty="0">
                <a:solidFill>
                  <a:srgbClr val="00673C"/>
                </a:solidFill>
                <a:latin typeface="Arial"/>
                <a:cs typeface="Arial"/>
              </a:rPr>
              <a:t>Controller</a:t>
            </a:r>
            <a:endParaRPr lang="en-CA" sz="1100" spc="-5" dirty="0">
              <a:solidFill>
                <a:srgbClr val="00673C"/>
              </a:solidFill>
              <a:latin typeface="Arial"/>
              <a:cs typeface="Arial"/>
            </a:endParaRPr>
          </a:p>
          <a:p>
            <a:pPr marL="12700" marR="5080" lvl="0">
              <a:lnSpc>
                <a:spcPct val="101400"/>
              </a:lnSpc>
              <a:spcBef>
                <a:spcPts val="75"/>
              </a:spcBef>
            </a:pPr>
            <a:r>
              <a:rPr lang="en-CA" sz="1000" spc="-5" dirty="0">
                <a:solidFill>
                  <a:srgbClr val="3E3E3E"/>
                </a:solidFill>
                <a:latin typeface="Arial"/>
                <a:cs typeface="Arial"/>
              </a:rPr>
              <a:t>Review and Approval</a:t>
            </a:r>
          </a:p>
          <a:p>
            <a:pPr marL="12700" marR="5080" lvl="0">
              <a:lnSpc>
                <a:spcPct val="101400"/>
              </a:lnSpc>
              <a:spcBef>
                <a:spcPts val="75"/>
              </a:spcBef>
            </a:pPr>
            <a:r>
              <a:rPr lang="en-CA" sz="1000" spc="-5" dirty="0">
                <a:solidFill>
                  <a:srgbClr val="3E3E3E"/>
                </a:solidFill>
                <a:latin typeface="Arial"/>
                <a:cs typeface="Arial"/>
              </a:rPr>
              <a:t>&gt;$100K</a:t>
            </a:r>
            <a:endParaRPr lang="en-CA"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31" name="object 12">
            <a:extLst>
              <a:ext uri="{FF2B5EF4-FFF2-40B4-BE49-F238E27FC236}">
                <a16:creationId xmlns:a16="http://schemas.microsoft.com/office/drawing/2014/main" id="{3FE71A76-50CA-BA4C-582D-EEA0A7D2786F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04375" y="4881637"/>
            <a:ext cx="384809" cy="222662"/>
          </a:xfrm>
          <a:prstGeom prst="rect">
            <a:avLst/>
          </a:prstGeom>
        </p:spPr>
      </p:pic>
      <p:pic>
        <p:nvPicPr>
          <p:cNvPr id="32" name="object 12">
            <a:extLst>
              <a:ext uri="{FF2B5EF4-FFF2-40B4-BE49-F238E27FC236}">
                <a16:creationId xmlns:a16="http://schemas.microsoft.com/office/drawing/2014/main" id="{1E63F095-D04C-3F90-593A-A1B3C291239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49391" y="4881637"/>
            <a:ext cx="384809" cy="222662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EB36955B-4053-EB9D-93E7-1916FC2069CF}"/>
              </a:ext>
            </a:extLst>
          </p:cNvPr>
          <p:cNvSpPr/>
          <p:nvPr/>
        </p:nvSpPr>
        <p:spPr>
          <a:xfrm>
            <a:off x="4192332" y="4581118"/>
            <a:ext cx="1333500" cy="101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lang="en-CA" sz="1200" spc="-15" dirty="0">
                <a:solidFill>
                  <a:srgbClr val="00673C"/>
                </a:solidFill>
                <a:cs typeface="Arial"/>
              </a:rPr>
              <a:t>Financial Services Supervisor</a:t>
            </a:r>
          </a:p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lang="en-CA" sz="1200" spc="-10" dirty="0">
                <a:solidFill>
                  <a:srgbClr val="00673C"/>
                </a:solidFill>
                <a:cs typeface="Arial"/>
              </a:rPr>
              <a:t>(Finance) </a:t>
            </a:r>
            <a:r>
              <a:rPr lang="en-CA" sz="1200" spc="-5" dirty="0">
                <a:solidFill>
                  <a:srgbClr val="00673C"/>
                </a:solidFill>
                <a:cs typeface="Arial"/>
              </a:rPr>
              <a:t> </a:t>
            </a:r>
          </a:p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lang="en-CA" sz="1050" spc="-5" dirty="0">
                <a:solidFill>
                  <a:srgbClr val="3E3E3E"/>
                </a:solidFill>
                <a:cs typeface="Arial"/>
              </a:rPr>
              <a:t>Review if &gt;$25K</a:t>
            </a:r>
            <a:endParaRPr lang="en-CA" sz="1050" dirty="0">
              <a:cs typeface="Arial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A44EECB-43BB-5A60-133B-A74A76B0EDCE}"/>
              </a:ext>
            </a:extLst>
          </p:cNvPr>
          <p:cNvSpPr/>
          <p:nvPr/>
        </p:nvSpPr>
        <p:spPr>
          <a:xfrm>
            <a:off x="5610225" y="4521620"/>
            <a:ext cx="1323975" cy="1074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lang="en-CA" sz="1100" spc="-15" dirty="0">
                <a:solidFill>
                  <a:srgbClr val="00673C"/>
                </a:solidFill>
                <a:cs typeface="Arial"/>
              </a:rPr>
              <a:t>Accounting Manager </a:t>
            </a:r>
            <a:r>
              <a:rPr lang="en-CA" sz="1100" spc="-10" dirty="0">
                <a:solidFill>
                  <a:srgbClr val="00673C"/>
                </a:solidFill>
                <a:cs typeface="Arial"/>
              </a:rPr>
              <a:t>(Finance) </a:t>
            </a:r>
            <a:r>
              <a:rPr lang="en-CA" sz="1100" spc="-5" dirty="0">
                <a:solidFill>
                  <a:srgbClr val="00673C"/>
                </a:solidFill>
                <a:cs typeface="Arial"/>
              </a:rPr>
              <a:t> </a:t>
            </a:r>
          </a:p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lang="en-CA" sz="1000" spc="-5" dirty="0">
                <a:solidFill>
                  <a:srgbClr val="3E3E3E"/>
                </a:solidFill>
                <a:cs typeface="Arial"/>
              </a:rPr>
              <a:t>Review and Final Approval if &gt;$25K but &lt;$100k</a:t>
            </a:r>
            <a:endParaRPr lang="en-CA" sz="1000" dirty="0">
              <a:cs typeface="Arial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8C692E4-93E3-CFE2-5BD4-1988E25A2672}"/>
              </a:ext>
            </a:extLst>
          </p:cNvPr>
          <p:cNvSpPr/>
          <p:nvPr/>
        </p:nvSpPr>
        <p:spPr>
          <a:xfrm>
            <a:off x="8039100" y="4662623"/>
            <a:ext cx="1104900" cy="934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>
              <a:lnSpc>
                <a:spcPct val="101400"/>
              </a:lnSpc>
              <a:spcBef>
                <a:spcPts val="75"/>
              </a:spcBef>
            </a:pPr>
            <a:r>
              <a:rPr lang="en-CA" sz="1200" spc="-15" dirty="0">
                <a:solidFill>
                  <a:srgbClr val="00673C"/>
                </a:solidFill>
                <a:cs typeface="Arial"/>
              </a:rPr>
              <a:t>VP Finance</a:t>
            </a:r>
            <a:endParaRPr lang="en-CA" sz="1200" spc="-5" dirty="0">
              <a:solidFill>
                <a:srgbClr val="00673C"/>
              </a:solidFill>
              <a:cs typeface="Arial"/>
            </a:endParaRPr>
          </a:p>
          <a:p>
            <a:pPr marL="12700" marR="5080" lvl="0">
              <a:lnSpc>
                <a:spcPct val="101400"/>
              </a:lnSpc>
              <a:spcBef>
                <a:spcPts val="75"/>
              </a:spcBef>
            </a:pPr>
            <a:r>
              <a:rPr lang="en-CA" sz="1050" spc="-5" dirty="0">
                <a:solidFill>
                  <a:srgbClr val="3E3E3E"/>
                </a:solidFill>
                <a:cs typeface="Arial"/>
              </a:rPr>
              <a:t>Final Review, Approval and Posting &gt; $100K</a:t>
            </a:r>
            <a:endParaRPr lang="en-CA" sz="105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C7A3896-E60A-EC47-F0F8-7EB2E5FC06D4}"/>
              </a:ext>
            </a:extLst>
          </p:cNvPr>
          <p:cNvSpPr txBox="1"/>
          <p:nvPr/>
        </p:nvSpPr>
        <p:spPr>
          <a:xfrm>
            <a:off x="0" y="4004154"/>
            <a:ext cx="4542869" cy="392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Journal Source: Accrual Journal</a:t>
            </a:r>
          </a:p>
        </p:txBody>
      </p:sp>
      <p:sp>
        <p:nvSpPr>
          <p:cNvPr id="37" name="object 7">
            <a:extLst>
              <a:ext uri="{FF2B5EF4-FFF2-40B4-BE49-F238E27FC236}">
                <a16:creationId xmlns:a16="http://schemas.microsoft.com/office/drawing/2014/main" id="{70F0E7C9-5551-0AD5-114B-EC23658E3B37}"/>
              </a:ext>
            </a:extLst>
          </p:cNvPr>
          <p:cNvSpPr txBox="1"/>
          <p:nvPr/>
        </p:nvSpPr>
        <p:spPr>
          <a:xfrm>
            <a:off x="197183" y="1693887"/>
            <a:ext cx="1009015" cy="54707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 marR="5080" indent="-1270">
              <a:lnSpc>
                <a:spcPct val="108100"/>
              </a:lnSpc>
              <a:spcBef>
                <a:spcPts val="95"/>
              </a:spcBef>
            </a:pPr>
            <a:r>
              <a:rPr sz="1100" spc="-5" dirty="0">
                <a:solidFill>
                  <a:srgbClr val="00673C"/>
                </a:solidFill>
                <a:latin typeface="Arial"/>
                <a:cs typeface="Arial"/>
              </a:rPr>
              <a:t>Field </a:t>
            </a:r>
            <a:r>
              <a:rPr sz="1100" dirty="0">
                <a:solidFill>
                  <a:srgbClr val="00673C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00673C"/>
                </a:solidFill>
                <a:latin typeface="Arial"/>
                <a:cs typeface="Arial"/>
              </a:rPr>
              <a:t>Accountant </a:t>
            </a:r>
            <a:r>
              <a:rPr sz="1100" spc="-375" dirty="0">
                <a:solidFill>
                  <a:srgbClr val="00673C"/>
                </a:solidFill>
                <a:latin typeface="Arial"/>
                <a:cs typeface="Arial"/>
              </a:rPr>
              <a:t> </a:t>
            </a:r>
            <a:r>
              <a:rPr sz="1000" spc="-10" dirty="0">
                <a:solidFill>
                  <a:srgbClr val="3E3E3E"/>
                </a:solidFill>
                <a:latin typeface="Arial"/>
                <a:cs typeface="Arial"/>
              </a:rPr>
              <a:t>C</a:t>
            </a:r>
            <a:r>
              <a:rPr sz="1000" spc="-5" dirty="0">
                <a:solidFill>
                  <a:srgbClr val="3E3E3E"/>
                </a:solidFill>
                <a:latin typeface="Arial"/>
                <a:cs typeface="Arial"/>
              </a:rPr>
              <a:t>r</a:t>
            </a:r>
            <a:r>
              <a:rPr sz="1000" spc="-10" dirty="0">
                <a:solidFill>
                  <a:srgbClr val="3E3E3E"/>
                </a:solidFill>
                <a:latin typeface="Arial"/>
                <a:cs typeface="Arial"/>
              </a:rPr>
              <a:t>ea</a:t>
            </a:r>
            <a:r>
              <a:rPr sz="1000" spc="-5" dirty="0">
                <a:solidFill>
                  <a:srgbClr val="3E3E3E"/>
                </a:solidFill>
                <a:latin typeface="Arial"/>
                <a:cs typeface="Arial"/>
              </a:rPr>
              <a:t>t</a:t>
            </a:r>
            <a:r>
              <a:rPr sz="1000" dirty="0">
                <a:solidFill>
                  <a:srgbClr val="3E3E3E"/>
                </a:solidFill>
                <a:latin typeface="Arial"/>
                <a:cs typeface="Arial"/>
              </a:rPr>
              <a:t>e</a:t>
            </a:r>
            <a:r>
              <a:rPr sz="1000" spc="-105" dirty="0">
                <a:solidFill>
                  <a:srgbClr val="3E3E3E"/>
                </a:solidFill>
                <a:latin typeface="Arial"/>
                <a:cs typeface="Arial"/>
              </a:rPr>
              <a:t> </a:t>
            </a:r>
            <a:r>
              <a:rPr sz="1000" dirty="0">
                <a:solidFill>
                  <a:srgbClr val="3E3E3E"/>
                </a:solidFill>
                <a:latin typeface="Arial"/>
                <a:cs typeface="Arial"/>
              </a:rPr>
              <a:t>J</a:t>
            </a:r>
            <a:r>
              <a:rPr sz="1000" spc="-5" dirty="0">
                <a:solidFill>
                  <a:srgbClr val="3E3E3E"/>
                </a:solidFill>
                <a:latin typeface="Arial"/>
                <a:cs typeface="Arial"/>
              </a:rPr>
              <a:t>ou</a:t>
            </a:r>
            <a:r>
              <a:rPr sz="1000" dirty="0">
                <a:solidFill>
                  <a:srgbClr val="3E3E3E"/>
                </a:solidFill>
                <a:latin typeface="Arial"/>
                <a:cs typeface="Arial"/>
              </a:rPr>
              <a:t>r</a:t>
            </a:r>
            <a:r>
              <a:rPr sz="1000" spc="-5" dirty="0">
                <a:solidFill>
                  <a:srgbClr val="3E3E3E"/>
                </a:solidFill>
                <a:latin typeface="Arial"/>
                <a:cs typeface="Arial"/>
              </a:rPr>
              <a:t>nal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38" name="object 9">
            <a:extLst>
              <a:ext uri="{FF2B5EF4-FFF2-40B4-BE49-F238E27FC236}">
                <a16:creationId xmlns:a16="http://schemas.microsoft.com/office/drawing/2014/main" id="{8B295BDE-C044-ECB1-9842-75A7D0EC628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8671" y="1804698"/>
            <a:ext cx="384809" cy="222662"/>
          </a:xfrm>
          <a:prstGeom prst="rect">
            <a:avLst/>
          </a:prstGeom>
        </p:spPr>
      </p:pic>
      <p:sp>
        <p:nvSpPr>
          <p:cNvPr id="39" name="object 10">
            <a:extLst>
              <a:ext uri="{FF2B5EF4-FFF2-40B4-BE49-F238E27FC236}">
                <a16:creationId xmlns:a16="http://schemas.microsoft.com/office/drawing/2014/main" id="{0CA3FCCA-D39A-DF46-CD5C-DD4CAAECFD49}"/>
              </a:ext>
            </a:extLst>
          </p:cNvPr>
          <p:cNvSpPr txBox="1"/>
          <p:nvPr/>
        </p:nvSpPr>
        <p:spPr>
          <a:xfrm>
            <a:off x="1585089" y="1669613"/>
            <a:ext cx="1013460" cy="9100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8100"/>
              </a:lnSpc>
              <a:spcBef>
                <a:spcPts val="95"/>
              </a:spcBef>
            </a:pPr>
            <a:r>
              <a:rPr sz="1100" spc="-15" dirty="0">
                <a:solidFill>
                  <a:srgbClr val="00673C"/>
                </a:solidFill>
                <a:latin typeface="Arial"/>
                <a:cs typeface="Arial"/>
              </a:rPr>
              <a:t>Co</a:t>
            </a:r>
            <a:r>
              <a:rPr sz="1100" spc="-10" dirty="0">
                <a:solidFill>
                  <a:srgbClr val="00673C"/>
                </a:solidFill>
                <a:latin typeface="Arial"/>
                <a:cs typeface="Arial"/>
              </a:rPr>
              <a:t>s</a:t>
            </a:r>
            <a:r>
              <a:rPr sz="1100" spc="-5" dirty="0">
                <a:solidFill>
                  <a:srgbClr val="00673C"/>
                </a:solidFill>
                <a:latin typeface="Arial"/>
                <a:cs typeface="Arial"/>
              </a:rPr>
              <a:t>t</a:t>
            </a:r>
            <a:r>
              <a:rPr sz="1100" spc="-100" dirty="0">
                <a:solidFill>
                  <a:srgbClr val="00673C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00673C"/>
                </a:solidFill>
                <a:latin typeface="Arial"/>
                <a:cs typeface="Arial"/>
              </a:rPr>
              <a:t>C</a:t>
            </a:r>
            <a:r>
              <a:rPr sz="1100" spc="-10" dirty="0">
                <a:solidFill>
                  <a:srgbClr val="00673C"/>
                </a:solidFill>
                <a:latin typeface="Arial"/>
                <a:cs typeface="Arial"/>
              </a:rPr>
              <a:t>e</a:t>
            </a:r>
            <a:r>
              <a:rPr sz="1100" spc="-15" dirty="0">
                <a:solidFill>
                  <a:srgbClr val="00673C"/>
                </a:solidFill>
                <a:latin typeface="Arial"/>
                <a:cs typeface="Arial"/>
              </a:rPr>
              <a:t>n</a:t>
            </a:r>
            <a:r>
              <a:rPr sz="1100" spc="-10" dirty="0">
                <a:solidFill>
                  <a:srgbClr val="00673C"/>
                </a:solidFill>
                <a:latin typeface="Arial"/>
                <a:cs typeface="Arial"/>
              </a:rPr>
              <a:t>ter  Manager </a:t>
            </a:r>
            <a:r>
              <a:rPr sz="1100" b="1" spc="-5" dirty="0">
                <a:solidFill>
                  <a:srgbClr val="00673C"/>
                </a:solidFill>
                <a:latin typeface="Arial"/>
                <a:cs typeface="Arial"/>
              </a:rPr>
              <a:t> </a:t>
            </a:r>
            <a:endParaRPr lang="en-CA" sz="1100" b="1" spc="-5" dirty="0">
              <a:solidFill>
                <a:srgbClr val="00673C"/>
              </a:solidFill>
              <a:latin typeface="Arial"/>
              <a:cs typeface="Arial"/>
            </a:endParaRPr>
          </a:p>
          <a:p>
            <a:pPr marL="12700" marR="5080">
              <a:lnSpc>
                <a:spcPct val="108100"/>
              </a:lnSpc>
              <a:spcBef>
                <a:spcPts val="95"/>
              </a:spcBef>
            </a:pPr>
            <a:r>
              <a:rPr lang="en-CA" sz="1100" spc="-5" dirty="0">
                <a:latin typeface="Arial"/>
                <a:cs typeface="Arial"/>
              </a:rPr>
              <a:t>Review and F</a:t>
            </a:r>
            <a:r>
              <a:rPr lang="en-CA" sz="1000" spc="-5" dirty="0">
                <a:solidFill>
                  <a:srgbClr val="3E3E3E"/>
                </a:solidFill>
                <a:cs typeface="Arial"/>
              </a:rPr>
              <a:t>inal Approval if &lt;$2,500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40" name="object 11">
            <a:extLst>
              <a:ext uri="{FF2B5EF4-FFF2-40B4-BE49-F238E27FC236}">
                <a16:creationId xmlns:a16="http://schemas.microsoft.com/office/drawing/2014/main" id="{1FE9E697-B99E-A62C-C545-DAAC6731FE88}"/>
              </a:ext>
            </a:extLst>
          </p:cNvPr>
          <p:cNvSpPr txBox="1"/>
          <p:nvPr/>
        </p:nvSpPr>
        <p:spPr>
          <a:xfrm>
            <a:off x="2915457" y="1657629"/>
            <a:ext cx="1104899" cy="9918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sz="1100" spc="-15" dirty="0">
                <a:solidFill>
                  <a:srgbClr val="00673C"/>
                </a:solidFill>
                <a:latin typeface="Arial"/>
                <a:cs typeface="Arial"/>
              </a:rPr>
              <a:t>A</a:t>
            </a:r>
            <a:r>
              <a:rPr sz="1100" spc="-10" dirty="0">
                <a:solidFill>
                  <a:srgbClr val="00673C"/>
                </a:solidFill>
                <a:latin typeface="Arial"/>
                <a:cs typeface="Arial"/>
              </a:rPr>
              <a:t>cc</a:t>
            </a:r>
            <a:r>
              <a:rPr sz="1100" spc="-15" dirty="0">
                <a:solidFill>
                  <a:srgbClr val="00673C"/>
                </a:solidFill>
                <a:latin typeface="Arial"/>
                <a:cs typeface="Arial"/>
              </a:rPr>
              <a:t>oun</a:t>
            </a:r>
            <a:r>
              <a:rPr sz="1100" spc="-10" dirty="0">
                <a:solidFill>
                  <a:srgbClr val="00673C"/>
                </a:solidFill>
                <a:latin typeface="Arial"/>
                <a:cs typeface="Arial"/>
              </a:rPr>
              <a:t>ta</a:t>
            </a:r>
            <a:r>
              <a:rPr sz="1100" spc="-15" dirty="0">
                <a:solidFill>
                  <a:srgbClr val="00673C"/>
                </a:solidFill>
                <a:latin typeface="Arial"/>
                <a:cs typeface="Arial"/>
              </a:rPr>
              <a:t>n</a:t>
            </a:r>
            <a:r>
              <a:rPr sz="1100" spc="-5" dirty="0">
                <a:solidFill>
                  <a:srgbClr val="00673C"/>
                </a:solidFill>
                <a:latin typeface="Arial"/>
                <a:cs typeface="Arial"/>
              </a:rPr>
              <a:t>t </a:t>
            </a:r>
            <a:r>
              <a:rPr lang="en-CA" sz="1100" spc="-5" dirty="0">
                <a:solidFill>
                  <a:srgbClr val="00673C"/>
                </a:solidFill>
                <a:latin typeface="Arial"/>
                <a:cs typeface="Arial"/>
              </a:rPr>
              <a:t>CCH Approver</a:t>
            </a:r>
            <a:r>
              <a:rPr sz="1100" spc="-5" dirty="0">
                <a:solidFill>
                  <a:srgbClr val="00673C"/>
                </a:solidFill>
                <a:latin typeface="Arial"/>
                <a:cs typeface="Arial"/>
              </a:rPr>
              <a:t> </a:t>
            </a:r>
            <a:r>
              <a:rPr sz="1100" spc="-10" dirty="0">
                <a:solidFill>
                  <a:srgbClr val="00673C"/>
                </a:solidFill>
                <a:latin typeface="Arial"/>
                <a:cs typeface="Arial"/>
              </a:rPr>
              <a:t>(Finance) </a:t>
            </a:r>
            <a:r>
              <a:rPr sz="1100" b="1" spc="-5" dirty="0">
                <a:solidFill>
                  <a:srgbClr val="00673C"/>
                </a:solidFill>
                <a:latin typeface="Arial"/>
                <a:cs typeface="Arial"/>
              </a:rPr>
              <a:t> </a:t>
            </a:r>
            <a:endParaRPr lang="en-US" sz="1100" b="1" spc="-5" dirty="0">
              <a:solidFill>
                <a:srgbClr val="00673C"/>
              </a:solidFill>
              <a:latin typeface="Arial"/>
              <a:cs typeface="Arial"/>
            </a:endParaRPr>
          </a:p>
          <a:p>
            <a:pPr marL="12700" marR="5080">
              <a:lnSpc>
                <a:spcPct val="101400"/>
              </a:lnSpc>
              <a:spcBef>
                <a:spcPts val="75"/>
              </a:spcBef>
            </a:pPr>
            <a:r>
              <a:rPr lang="en-CA" sz="1000" spc="-5" dirty="0">
                <a:solidFill>
                  <a:srgbClr val="3E3E3E"/>
                </a:solidFill>
                <a:latin typeface="Arial"/>
                <a:cs typeface="Arial"/>
              </a:rPr>
              <a:t>Review and final approval if &gt;$2,500 but &lt;$100K</a:t>
            </a:r>
            <a:endParaRPr sz="1000" dirty="0">
              <a:latin typeface="Arial"/>
              <a:cs typeface="Arial"/>
            </a:endParaRPr>
          </a:p>
        </p:txBody>
      </p:sp>
      <p:pic>
        <p:nvPicPr>
          <p:cNvPr id="41" name="object 12">
            <a:extLst>
              <a:ext uri="{FF2B5EF4-FFF2-40B4-BE49-F238E27FC236}">
                <a16:creationId xmlns:a16="http://schemas.microsoft.com/office/drawing/2014/main" id="{9B4ABCDE-E2C5-255C-28D0-DEABC3668EF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406144" y="1833857"/>
            <a:ext cx="384809" cy="222662"/>
          </a:xfrm>
          <a:prstGeom prst="rect">
            <a:avLst/>
          </a:prstGeom>
        </p:spPr>
      </p:pic>
      <p:pic>
        <p:nvPicPr>
          <p:cNvPr id="42" name="object 12">
            <a:extLst>
              <a:ext uri="{FF2B5EF4-FFF2-40B4-BE49-F238E27FC236}">
                <a16:creationId xmlns:a16="http://schemas.microsoft.com/office/drawing/2014/main" id="{4C53F399-03B5-2725-236F-C99D6CC5573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6235" y="1833857"/>
            <a:ext cx="384809" cy="22266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344A5657-6A06-F967-A996-88D6B231833C}"/>
              </a:ext>
            </a:extLst>
          </p:cNvPr>
          <p:cNvSpPr/>
          <p:nvPr/>
        </p:nvSpPr>
        <p:spPr>
          <a:xfrm>
            <a:off x="4530786" y="1560212"/>
            <a:ext cx="878541" cy="745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>
              <a:lnSpc>
                <a:spcPct val="101400"/>
              </a:lnSpc>
              <a:spcBef>
                <a:spcPts val="75"/>
              </a:spcBef>
            </a:pPr>
            <a:r>
              <a:rPr lang="en-CA" sz="1100" spc="-15" dirty="0">
                <a:solidFill>
                  <a:srgbClr val="00673C"/>
                </a:solidFill>
                <a:latin typeface="Arial"/>
                <a:cs typeface="Arial"/>
              </a:rPr>
              <a:t>Controller</a:t>
            </a:r>
            <a:endParaRPr lang="en-CA" sz="1100" spc="-5" dirty="0">
              <a:solidFill>
                <a:srgbClr val="00673C"/>
              </a:solidFill>
              <a:latin typeface="Arial"/>
              <a:cs typeface="Arial"/>
            </a:endParaRPr>
          </a:p>
          <a:p>
            <a:pPr marL="12700" marR="5080" lvl="0">
              <a:lnSpc>
                <a:spcPct val="101400"/>
              </a:lnSpc>
              <a:spcBef>
                <a:spcPts val="75"/>
              </a:spcBef>
            </a:pPr>
            <a:r>
              <a:rPr lang="en-CA" sz="1000" spc="-5" dirty="0">
                <a:solidFill>
                  <a:srgbClr val="3E3E3E"/>
                </a:solidFill>
                <a:latin typeface="Arial"/>
                <a:cs typeface="Arial"/>
              </a:rPr>
              <a:t>Review and Approval</a:t>
            </a:r>
          </a:p>
          <a:p>
            <a:pPr marL="12700" marR="5080" lvl="0">
              <a:lnSpc>
                <a:spcPct val="101400"/>
              </a:lnSpc>
              <a:spcBef>
                <a:spcPts val="75"/>
              </a:spcBef>
            </a:pPr>
            <a:r>
              <a:rPr lang="en-CA" sz="1000" spc="-5" dirty="0">
                <a:solidFill>
                  <a:srgbClr val="3E3E3E"/>
                </a:solidFill>
                <a:latin typeface="Arial"/>
                <a:cs typeface="Arial"/>
              </a:rPr>
              <a:t>&gt;$100K</a:t>
            </a:r>
            <a:endParaRPr lang="en-CA" sz="1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45" name="object 12">
            <a:extLst>
              <a:ext uri="{FF2B5EF4-FFF2-40B4-BE49-F238E27FC236}">
                <a16:creationId xmlns:a16="http://schemas.microsoft.com/office/drawing/2014/main" id="{7BA1F815-4BC9-F644-FC9D-A1931370C86C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1343" y="1831861"/>
            <a:ext cx="384809" cy="222662"/>
          </a:xfrm>
          <a:prstGeom prst="rect">
            <a:avLst/>
          </a:prstGeom>
        </p:spPr>
      </p:pic>
      <p:sp>
        <p:nvSpPr>
          <p:cNvPr id="49" name="Rectangle 48">
            <a:extLst>
              <a:ext uri="{FF2B5EF4-FFF2-40B4-BE49-F238E27FC236}">
                <a16:creationId xmlns:a16="http://schemas.microsoft.com/office/drawing/2014/main" id="{2D2B4298-C975-7162-3398-40304D63F6BC}"/>
              </a:ext>
            </a:extLst>
          </p:cNvPr>
          <p:cNvSpPr/>
          <p:nvPr/>
        </p:nvSpPr>
        <p:spPr>
          <a:xfrm>
            <a:off x="5852031" y="1560212"/>
            <a:ext cx="1104900" cy="934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lvl="0">
              <a:lnSpc>
                <a:spcPct val="101400"/>
              </a:lnSpc>
              <a:spcBef>
                <a:spcPts val="75"/>
              </a:spcBef>
            </a:pPr>
            <a:r>
              <a:rPr lang="en-CA" sz="1200" spc="-15" dirty="0">
                <a:solidFill>
                  <a:srgbClr val="00673C"/>
                </a:solidFill>
                <a:cs typeface="Arial"/>
              </a:rPr>
              <a:t>VP Finance</a:t>
            </a:r>
            <a:endParaRPr lang="en-CA" sz="1200" spc="-5" dirty="0">
              <a:solidFill>
                <a:srgbClr val="00673C"/>
              </a:solidFill>
              <a:cs typeface="Arial"/>
            </a:endParaRPr>
          </a:p>
          <a:p>
            <a:pPr marL="12700" marR="5080" lvl="0">
              <a:lnSpc>
                <a:spcPct val="101400"/>
              </a:lnSpc>
              <a:spcBef>
                <a:spcPts val="75"/>
              </a:spcBef>
            </a:pPr>
            <a:r>
              <a:rPr lang="en-CA" sz="1050" spc="-5" dirty="0">
                <a:solidFill>
                  <a:srgbClr val="3E3E3E"/>
                </a:solidFill>
                <a:cs typeface="Arial"/>
              </a:rPr>
              <a:t>Final Review, Approval and Posting &gt; $100K</a:t>
            </a:r>
            <a:endParaRPr lang="en-CA" sz="1050" dirty="0">
              <a:solidFill>
                <a:prstClr val="black"/>
              </a:solidFill>
              <a:cs typeface="Arial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4BF52C5-63A7-9FF1-AFAE-4505C582CB2A}"/>
              </a:ext>
            </a:extLst>
          </p:cNvPr>
          <p:cNvSpPr txBox="1"/>
          <p:nvPr/>
        </p:nvSpPr>
        <p:spPr>
          <a:xfrm>
            <a:off x="44331" y="1054035"/>
            <a:ext cx="5496701" cy="392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Journal Source: Field Accountant Journal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551D7A4-3030-9090-83A2-5F043B2C3BB1}"/>
              </a:ext>
            </a:extLst>
          </p:cNvPr>
          <p:cNvSpPr txBox="1"/>
          <p:nvPr/>
        </p:nvSpPr>
        <p:spPr>
          <a:xfrm>
            <a:off x="995032" y="3097335"/>
            <a:ext cx="17976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Approval by 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April 10 at 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</a:rPr>
              <a:t>5pm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1BAF238-CFA3-3F21-512E-902FC6FB38C2}"/>
              </a:ext>
            </a:extLst>
          </p:cNvPr>
          <p:cNvSpPr/>
          <p:nvPr/>
        </p:nvSpPr>
        <p:spPr>
          <a:xfrm>
            <a:off x="1326297" y="1513274"/>
            <a:ext cx="1357241" cy="123941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43C1EAC-F9F7-5407-4EF7-FF8D12B38109}"/>
              </a:ext>
            </a:extLst>
          </p:cNvPr>
          <p:cNvSpPr/>
          <p:nvPr/>
        </p:nvSpPr>
        <p:spPr>
          <a:xfrm>
            <a:off x="1201863" y="4527058"/>
            <a:ext cx="1333500" cy="123008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97929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07A4AF-5EA2-46CF-A416-677CDAD4B8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4784" y="4427904"/>
            <a:ext cx="8194431" cy="1805190"/>
          </a:xfrm>
        </p:spPr>
        <p:txBody>
          <a:bodyPr/>
          <a:lstStyle/>
          <a:p>
            <a:r>
              <a:rPr lang="en-US" sz="2400" b="1" dirty="0"/>
              <a:t> </a:t>
            </a:r>
            <a:endParaRPr lang="en-US" sz="2400" dirty="0"/>
          </a:p>
          <a:p>
            <a:pPr algn="just"/>
            <a:endParaRPr lang="en-CA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D3543-B8CB-4717-A7D0-2FD526E392A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4F1E36-6EC6-4E0C-8C91-2350A136B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75" y="359279"/>
            <a:ext cx="8077348" cy="427105"/>
          </a:xfrm>
        </p:spPr>
        <p:txBody>
          <a:bodyPr/>
          <a:lstStyle/>
          <a:p>
            <a:r>
              <a:rPr lang="en-CA" sz="2800" dirty="0"/>
              <a:t>The Details</a:t>
            </a:r>
            <a:br>
              <a:rPr lang="en-CA" sz="2800" dirty="0"/>
            </a:br>
            <a:r>
              <a:rPr lang="en-CA" sz="2800" dirty="0"/>
              <a:t>Algonquin College Years</a:t>
            </a:r>
            <a:br>
              <a:rPr lang="en-CA" sz="2800" dirty="0"/>
            </a:br>
            <a:endParaRPr lang="en-CA" sz="2800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E6C7782-42E6-54A7-CBE2-20075E9DDB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229562"/>
              </p:ext>
            </p:extLst>
          </p:nvPr>
        </p:nvGraphicFramePr>
        <p:xfrm>
          <a:off x="672281" y="1399247"/>
          <a:ext cx="7086676" cy="33453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1669">
                  <a:extLst>
                    <a:ext uri="{9D8B030D-6E8A-4147-A177-3AD203B41FA5}">
                      <a16:colId xmlns:a16="http://schemas.microsoft.com/office/drawing/2014/main" val="1511574908"/>
                    </a:ext>
                  </a:extLst>
                </a:gridCol>
                <a:gridCol w="1771669">
                  <a:extLst>
                    <a:ext uri="{9D8B030D-6E8A-4147-A177-3AD203B41FA5}">
                      <a16:colId xmlns:a16="http://schemas.microsoft.com/office/drawing/2014/main" val="2814570760"/>
                    </a:ext>
                  </a:extLst>
                </a:gridCol>
                <a:gridCol w="1771669">
                  <a:extLst>
                    <a:ext uri="{9D8B030D-6E8A-4147-A177-3AD203B41FA5}">
                      <a16:colId xmlns:a16="http://schemas.microsoft.com/office/drawing/2014/main" val="3884789992"/>
                    </a:ext>
                  </a:extLst>
                </a:gridCol>
                <a:gridCol w="1771669">
                  <a:extLst>
                    <a:ext uri="{9D8B030D-6E8A-4147-A177-3AD203B41FA5}">
                      <a16:colId xmlns:a16="http://schemas.microsoft.com/office/drawing/2014/main" val="900732434"/>
                    </a:ext>
                  </a:extLst>
                </a:gridCol>
              </a:tblGrid>
              <a:tr h="518746">
                <a:tc>
                  <a:txBody>
                    <a:bodyPr/>
                    <a:lstStyle/>
                    <a:p>
                      <a:r>
                        <a:rPr lang="en-CA" dirty="0"/>
                        <a:t>Year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Start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End 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424204"/>
                  </a:ext>
                </a:extLst>
              </a:tr>
              <a:tr h="518746">
                <a:tc>
                  <a:txBody>
                    <a:bodyPr/>
                    <a:lstStyle/>
                    <a:p>
                      <a:r>
                        <a:rPr lang="en-CA" dirty="0"/>
                        <a:t>Academic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September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August 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Course planning</a:t>
                      </a:r>
                      <a:br>
                        <a:rPr lang="en-CA" dirty="0"/>
                      </a:b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611738"/>
                  </a:ext>
                </a:extLst>
              </a:tr>
              <a:tr h="518746">
                <a:tc>
                  <a:txBody>
                    <a:bodyPr/>
                    <a:lstStyle/>
                    <a:p>
                      <a:r>
                        <a:rPr lang="en-CA" dirty="0"/>
                        <a:t>Calendar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January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December 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Salary taxes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226857"/>
                  </a:ext>
                </a:extLst>
              </a:tr>
              <a:tr h="518746">
                <a:tc>
                  <a:txBody>
                    <a:bodyPr/>
                    <a:lstStyle/>
                    <a:p>
                      <a:r>
                        <a:rPr lang="en-CA" dirty="0"/>
                        <a:t>Fiscal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April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March 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dirty="0"/>
                        <a:t>External financial statement reporting</a:t>
                      </a:r>
                      <a:br>
                        <a:rPr lang="en-CA" dirty="0"/>
                      </a:br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3125494"/>
                  </a:ext>
                </a:extLst>
              </a:tr>
            </a:tbl>
          </a:graphicData>
        </a:graphic>
      </p:graphicFrame>
      <p:sp>
        <p:nvSpPr>
          <p:cNvPr id="3" name="Oval 2">
            <a:extLst>
              <a:ext uri="{FF2B5EF4-FFF2-40B4-BE49-F238E27FC236}">
                <a16:creationId xmlns:a16="http://schemas.microsoft.com/office/drawing/2014/main" id="{12C51632-7AB3-91A4-AF2B-735107BF33D9}"/>
              </a:ext>
            </a:extLst>
          </p:cNvPr>
          <p:cNvSpPr/>
          <p:nvPr/>
        </p:nvSpPr>
        <p:spPr>
          <a:xfrm>
            <a:off x="214009" y="3005847"/>
            <a:ext cx="7836139" cy="164397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3733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8776" y="479820"/>
            <a:ext cx="8086139" cy="1001980"/>
          </a:xfrm>
        </p:spPr>
        <p:txBody>
          <a:bodyPr/>
          <a:lstStyle/>
          <a:p>
            <a:r>
              <a:rPr lang="en-US" dirty="0"/>
              <a:t>The Details</a:t>
            </a:r>
            <a:br>
              <a:rPr lang="en-US" dirty="0"/>
            </a:br>
            <a:r>
              <a:rPr lang="en-US" dirty="0"/>
              <a:t>Year-End Journal Entries – what makes them different?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80571" y="1282508"/>
            <a:ext cx="7974344" cy="471088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Accrual and deferral entries will reverse the following fiscal year on April 1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Journal values must be &gt;$5,000 unless contract-related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Pre-paid invoices &gt; $10,000 for 12 months, must be set up as Pre-Paid assets </a:t>
            </a:r>
          </a:p>
          <a:p>
            <a:pPr>
              <a:lnSpc>
                <a:spcPct val="150000"/>
              </a:lnSpc>
            </a:pPr>
            <a:endParaRPr lang="en-US" sz="8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Submitted directly in Workday using “Accrual” journal source</a:t>
            </a:r>
          </a:p>
          <a:p>
            <a:endParaRPr lang="en-US" sz="8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Approvals in Workday workflow</a:t>
            </a:r>
          </a:p>
          <a:p>
            <a:endParaRPr lang="en-US" sz="24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496" y="4741637"/>
            <a:ext cx="1858504" cy="1636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872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B07A4AF-5EA2-46CF-A416-677CDAD4B8B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562" y="1644749"/>
            <a:ext cx="8077348" cy="2952128"/>
          </a:xfrm>
        </p:spPr>
        <p:txBody>
          <a:bodyPr/>
          <a:lstStyle/>
          <a:p>
            <a:r>
              <a:rPr lang="en-US" sz="2400" b="1" dirty="0"/>
              <a:t>Basic Definition: </a:t>
            </a:r>
            <a:br>
              <a:rPr lang="en-US" sz="2400" b="1" dirty="0"/>
            </a:br>
            <a:br>
              <a:rPr lang="en-US" sz="2400" b="1" dirty="0"/>
            </a:br>
            <a:r>
              <a:rPr lang="en-US" sz="2400" dirty="0"/>
              <a:t>Accrual accounting is an accounting method where revenues and expenses are recorded when earned or incurred, not when cash is exchanged.</a:t>
            </a:r>
          </a:p>
          <a:p>
            <a:endParaRPr lang="en-US" sz="2400" dirty="0"/>
          </a:p>
          <a:p>
            <a:r>
              <a:rPr lang="en-US" sz="2400" b="1" dirty="0"/>
              <a:t>Workday Transactions: </a:t>
            </a:r>
          </a:p>
          <a:p>
            <a:r>
              <a:rPr lang="en-US" sz="2400" dirty="0"/>
              <a:t>Transactions are recorded in the General Ledger on a cash accounting basis.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algn="just"/>
            <a:endParaRPr lang="en-CA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BD3543-B8CB-4717-A7D0-2FD526E392A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4F1E36-6EC6-4E0C-8C91-2350A136B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775" y="526785"/>
            <a:ext cx="6975379" cy="501094"/>
          </a:xfrm>
        </p:spPr>
        <p:txBody>
          <a:bodyPr/>
          <a:lstStyle/>
          <a:p>
            <a:r>
              <a:rPr lang="en-CA" sz="2800" dirty="0"/>
              <a:t>The Details</a:t>
            </a:r>
            <a:br>
              <a:rPr lang="en-CA" sz="2800" dirty="0"/>
            </a:br>
            <a:r>
              <a:rPr lang="en-CA" sz="2800" dirty="0"/>
              <a:t>Accrual Accounting  </a:t>
            </a:r>
            <a:br>
              <a:rPr lang="en-CA" sz="2800" dirty="0"/>
            </a:b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415758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CEBA8-B45A-6896-3C31-34BA1F9CE25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1E8EC5-31C0-377A-F2AB-D0F6C5CF72E1}"/>
              </a:ext>
            </a:extLst>
          </p:cNvPr>
          <p:cNvCxnSpPr>
            <a:cxnSpLocks/>
          </p:cNvCxnSpPr>
          <p:nvPr/>
        </p:nvCxnSpPr>
        <p:spPr>
          <a:xfrm>
            <a:off x="4462501" y="2273716"/>
            <a:ext cx="0" cy="2819492"/>
          </a:xfrm>
          <a:prstGeom prst="line">
            <a:avLst/>
          </a:prstGeom>
          <a:ln w="412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E8A299-82B9-9588-04C8-CF1BF7740136}"/>
              </a:ext>
            </a:extLst>
          </p:cNvPr>
          <p:cNvCxnSpPr/>
          <p:nvPr/>
        </p:nvCxnSpPr>
        <p:spPr>
          <a:xfrm>
            <a:off x="2256225" y="3795935"/>
            <a:ext cx="48528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1C94CA6-9845-F7D3-18EE-EFA880553C47}"/>
              </a:ext>
            </a:extLst>
          </p:cNvPr>
          <p:cNvSpPr txBox="1"/>
          <p:nvPr/>
        </p:nvSpPr>
        <p:spPr>
          <a:xfrm>
            <a:off x="2897935" y="3429001"/>
            <a:ext cx="750526" cy="317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65" b="1" dirty="0"/>
              <a:t>DEBIT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B22758-CDC9-0EE0-0DE6-82B5A8368E61}"/>
              </a:ext>
            </a:extLst>
          </p:cNvPr>
          <p:cNvSpPr txBox="1"/>
          <p:nvPr/>
        </p:nvSpPr>
        <p:spPr>
          <a:xfrm>
            <a:off x="5561903" y="3448598"/>
            <a:ext cx="886781" cy="317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65" b="1" dirty="0"/>
              <a:t>CREDIT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15DEC7-FE2D-6331-94CF-52453F5E319A}"/>
              </a:ext>
            </a:extLst>
          </p:cNvPr>
          <p:cNvSpPr txBox="1"/>
          <p:nvPr/>
        </p:nvSpPr>
        <p:spPr>
          <a:xfrm>
            <a:off x="2390899" y="2649936"/>
            <a:ext cx="1888659" cy="317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65" dirty="0"/>
              <a:t>Decreases Revenue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011BEF-F515-6163-77B6-6CA99D4E4B22}"/>
              </a:ext>
            </a:extLst>
          </p:cNvPr>
          <p:cNvSpPr txBox="1"/>
          <p:nvPr/>
        </p:nvSpPr>
        <p:spPr>
          <a:xfrm>
            <a:off x="4883116" y="2649936"/>
            <a:ext cx="1805302" cy="317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65" dirty="0"/>
              <a:t>Increases Revenue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6C5C78C-E170-A15A-A975-8626CEA9D669}"/>
              </a:ext>
            </a:extLst>
          </p:cNvPr>
          <p:cNvSpPr txBox="1"/>
          <p:nvPr/>
        </p:nvSpPr>
        <p:spPr>
          <a:xfrm>
            <a:off x="4883116" y="4261927"/>
            <a:ext cx="1962397" cy="317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65" dirty="0"/>
              <a:t>Decreases Expenses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C7FC39-5B2A-2DA8-1CA3-FDCDA57CF372}"/>
              </a:ext>
            </a:extLst>
          </p:cNvPr>
          <p:cNvSpPr txBox="1"/>
          <p:nvPr/>
        </p:nvSpPr>
        <p:spPr>
          <a:xfrm>
            <a:off x="2391427" y="4285505"/>
            <a:ext cx="1879041" cy="317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65" dirty="0"/>
              <a:t>Increases Expenses</a:t>
            </a: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153974A2-B9CC-B2E6-438C-BE40CFA75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241" y="481571"/>
            <a:ext cx="6762439" cy="272724"/>
          </a:xfrm>
        </p:spPr>
        <p:txBody>
          <a:bodyPr/>
          <a:lstStyle/>
          <a:p>
            <a:r>
              <a:rPr lang="en-CA" sz="2800" dirty="0"/>
              <a:t>The Details</a:t>
            </a:r>
            <a:br>
              <a:rPr lang="en-CA" sz="2800" dirty="0"/>
            </a:br>
            <a:r>
              <a:rPr lang="en-CA" sz="2800" dirty="0"/>
              <a:t>Income Statement Transactions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FC4D0CF-3C7F-3DC1-A138-CA67BC83D8BB}"/>
              </a:ext>
            </a:extLst>
          </p:cNvPr>
          <p:cNvCxnSpPr/>
          <p:nvPr/>
        </p:nvCxnSpPr>
        <p:spPr>
          <a:xfrm>
            <a:off x="2256225" y="3343007"/>
            <a:ext cx="48528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01266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1CEBA8-B45A-6896-3C31-34BA1F9CE25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EF3F5F5-7776-394F-A41F-3BAFC9CC9F8E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71E8EC5-31C0-377A-F2AB-D0F6C5CF72E1}"/>
              </a:ext>
            </a:extLst>
          </p:cNvPr>
          <p:cNvCxnSpPr>
            <a:cxnSpLocks/>
          </p:cNvCxnSpPr>
          <p:nvPr/>
        </p:nvCxnSpPr>
        <p:spPr>
          <a:xfrm>
            <a:off x="4462501" y="2273716"/>
            <a:ext cx="0" cy="2810348"/>
          </a:xfrm>
          <a:prstGeom prst="line">
            <a:avLst/>
          </a:prstGeom>
          <a:ln w="412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CE8A299-82B9-9588-04C8-CF1BF7740136}"/>
              </a:ext>
            </a:extLst>
          </p:cNvPr>
          <p:cNvCxnSpPr/>
          <p:nvPr/>
        </p:nvCxnSpPr>
        <p:spPr>
          <a:xfrm>
            <a:off x="2256225" y="3795935"/>
            <a:ext cx="48528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1C94CA6-9845-F7D3-18EE-EFA880553C47}"/>
              </a:ext>
            </a:extLst>
          </p:cNvPr>
          <p:cNvSpPr txBox="1"/>
          <p:nvPr/>
        </p:nvSpPr>
        <p:spPr>
          <a:xfrm>
            <a:off x="2897935" y="3429001"/>
            <a:ext cx="750526" cy="317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65" b="1" dirty="0"/>
              <a:t>DEBIT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B22758-CDC9-0EE0-0DE6-82B5A8368E61}"/>
              </a:ext>
            </a:extLst>
          </p:cNvPr>
          <p:cNvSpPr txBox="1"/>
          <p:nvPr/>
        </p:nvSpPr>
        <p:spPr>
          <a:xfrm>
            <a:off x="5561903" y="3448598"/>
            <a:ext cx="886781" cy="317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65" b="1" dirty="0"/>
              <a:t>CREDIT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15DEC7-FE2D-6331-94CF-52453F5E319A}"/>
              </a:ext>
            </a:extLst>
          </p:cNvPr>
          <p:cNvSpPr txBox="1"/>
          <p:nvPr/>
        </p:nvSpPr>
        <p:spPr>
          <a:xfrm>
            <a:off x="2390899" y="2649936"/>
            <a:ext cx="1608967" cy="317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65" dirty="0"/>
              <a:t>Increases Assets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011BEF-F515-6163-77B6-6CA99D4E4B22}"/>
              </a:ext>
            </a:extLst>
          </p:cNvPr>
          <p:cNvSpPr txBox="1"/>
          <p:nvPr/>
        </p:nvSpPr>
        <p:spPr>
          <a:xfrm>
            <a:off x="5082180" y="2656792"/>
            <a:ext cx="1692323" cy="317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65" dirty="0"/>
              <a:t>Decreases Assets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2C7FC39-5B2A-2DA8-1CA3-FDCDA57CF372}"/>
              </a:ext>
            </a:extLst>
          </p:cNvPr>
          <p:cNvSpPr txBox="1"/>
          <p:nvPr/>
        </p:nvSpPr>
        <p:spPr>
          <a:xfrm>
            <a:off x="2391427" y="4285505"/>
            <a:ext cx="1909497" cy="317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65" dirty="0"/>
              <a:t>Decreases Liabilities</a:t>
            </a:r>
          </a:p>
        </p:txBody>
      </p:sp>
      <p:sp>
        <p:nvSpPr>
          <p:cNvPr id="20" name="Title 4">
            <a:extLst>
              <a:ext uri="{FF2B5EF4-FFF2-40B4-BE49-F238E27FC236}">
                <a16:creationId xmlns:a16="http://schemas.microsoft.com/office/drawing/2014/main" id="{153974A2-B9CC-B2E6-438C-BE40CFA75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594" y="754295"/>
            <a:ext cx="6762439" cy="272724"/>
          </a:xfrm>
        </p:spPr>
        <p:txBody>
          <a:bodyPr/>
          <a:lstStyle/>
          <a:p>
            <a:r>
              <a:rPr lang="en-CA" sz="2800" dirty="0"/>
              <a:t>The Details</a:t>
            </a:r>
            <a:br>
              <a:rPr lang="en-CA" sz="2800" dirty="0"/>
            </a:br>
            <a:r>
              <a:rPr lang="en-CA" sz="2800" dirty="0"/>
              <a:t>Balance Sheet Transactions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FC4D0CF-3C7F-3DC1-A138-CA67BC83D8BB}"/>
              </a:ext>
            </a:extLst>
          </p:cNvPr>
          <p:cNvCxnSpPr/>
          <p:nvPr/>
        </p:nvCxnSpPr>
        <p:spPr>
          <a:xfrm>
            <a:off x="2256225" y="3343007"/>
            <a:ext cx="48528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9294B331-B479-BF3C-692D-BA70C89B4032}"/>
              </a:ext>
            </a:extLst>
          </p:cNvPr>
          <p:cNvSpPr txBox="1"/>
          <p:nvPr/>
        </p:nvSpPr>
        <p:spPr>
          <a:xfrm>
            <a:off x="5082180" y="4291867"/>
            <a:ext cx="1826141" cy="3177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65" dirty="0"/>
              <a:t>Increases Liabilities</a:t>
            </a:r>
          </a:p>
        </p:txBody>
      </p:sp>
    </p:spTree>
    <p:extLst>
      <p:ext uri="{BB962C8B-B14F-4D97-AF65-F5344CB8AC3E}">
        <p14:creationId xmlns:p14="http://schemas.microsoft.com/office/powerpoint/2010/main" val="19988359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onquin College Colours">
      <a:dk1>
        <a:srgbClr val="423F3F"/>
      </a:dk1>
      <a:lt1>
        <a:sysClr val="window" lastClr="FFFFFF"/>
      </a:lt1>
      <a:dk2>
        <a:srgbClr val="00673E"/>
      </a:dk2>
      <a:lt2>
        <a:srgbClr val="FFFFFF"/>
      </a:lt2>
      <a:accent1>
        <a:srgbClr val="00673E"/>
      </a:accent1>
      <a:accent2>
        <a:srgbClr val="599A83"/>
      </a:accent2>
      <a:accent3>
        <a:srgbClr val="A6C8BC"/>
      </a:accent3>
      <a:accent4>
        <a:srgbClr val="408A70"/>
      </a:accent4>
      <a:accent5>
        <a:srgbClr val="423F3F"/>
      </a:accent5>
      <a:accent6>
        <a:srgbClr val="B4B2B5"/>
      </a:accent6>
      <a:hlink>
        <a:srgbClr val="43B02A"/>
      </a:hlink>
      <a:folHlink>
        <a:srgbClr val="7AC1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63372E13DF954D837AAB7F4587A184" ma:contentTypeVersion="14" ma:contentTypeDescription="Create a new document." ma:contentTypeScope="" ma:versionID="3b72fc01769130b4a0bc3edc940f3c9a">
  <xsd:schema xmlns:xsd="http://www.w3.org/2001/XMLSchema" xmlns:xs="http://www.w3.org/2001/XMLSchema" xmlns:p="http://schemas.microsoft.com/office/2006/metadata/properties" xmlns:ns2="2366a11c-12cb-49db-ae91-081e6f8eaa70" xmlns:ns3="87767108-e513-41b6-87ac-2c5d2e9391ad" targetNamespace="http://schemas.microsoft.com/office/2006/metadata/properties" ma:root="true" ma:fieldsID="fb782833b44100b3ba96f931299fc74e" ns2:_="" ns3:_="">
    <xsd:import namespace="2366a11c-12cb-49db-ae91-081e6f8eaa70"/>
    <xsd:import namespace="87767108-e513-41b6-87ac-2c5d2e9391ad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66a11c-12cb-49db-ae91-081e6f8eaa70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format="Dropdown" ma:internalName="Description0">
      <xsd:simpleType>
        <xsd:restriction base="dms:Text">
          <xsd:maxLength value="255"/>
        </xsd:restriction>
      </xsd:simple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767108-e513-41b6-87ac-2c5d2e9391ad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87767108-e513-41b6-87ac-2c5d2e9391ad">
      <UserInfo>
        <DisplayName/>
        <AccountId xsi:nil="true"/>
        <AccountType/>
      </UserInfo>
    </SharedWithUsers>
    <Description0 xmlns="2366a11c-12cb-49db-ae91-081e6f8eaa70" xsi:nil="true"/>
  </documentManagement>
</p:properties>
</file>

<file path=customXml/itemProps1.xml><?xml version="1.0" encoding="utf-8"?>
<ds:datastoreItem xmlns:ds="http://schemas.openxmlformats.org/officeDocument/2006/customXml" ds:itemID="{A9C49D94-A537-46C0-B657-0FD8DCAD36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66a11c-12cb-49db-ae91-081e6f8eaa70"/>
    <ds:schemaRef ds:uri="87767108-e513-41b6-87ac-2c5d2e9391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BD31F45-15FB-441E-ABB1-B4D36CE2F1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BA1F09-9C35-43CD-B27F-D3A094898A0E}">
  <ds:schemaRefs>
    <ds:schemaRef ds:uri="95bc6d35-afa0-487f-8a22-5846c9319c8b"/>
    <ds:schemaRef ds:uri="babcf426-f826-4995-a497-b24d6596da3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XML/1998/namespace"/>
    <ds:schemaRef ds:uri="87767108-e513-41b6-87ac-2c5d2e9391ad"/>
    <ds:schemaRef ds:uri="2366a11c-12cb-49db-ae91-081e6f8eaa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1851</Words>
  <Application>Microsoft Office PowerPoint</Application>
  <PresentationFormat>On-screen Show (4:3)</PresentationFormat>
  <Paragraphs>332</Paragraphs>
  <Slides>31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Cost Center Manager Training – How to Review a Journal Entry</vt:lpstr>
      <vt:lpstr>Agenda</vt:lpstr>
      <vt:lpstr>Why? </vt:lpstr>
      <vt:lpstr>Why Now?   Journal Entry Approval Workflow   </vt:lpstr>
      <vt:lpstr>The Details Algonquin College Years </vt:lpstr>
      <vt:lpstr>The Details Year-End Journal Entries – what makes them different? </vt:lpstr>
      <vt:lpstr>The Details Accrual Accounting   </vt:lpstr>
      <vt:lpstr>The Details Income Statement Transactions</vt:lpstr>
      <vt:lpstr>The Details Balance Sheet Transactions</vt:lpstr>
      <vt:lpstr>The Details Accrual Entry Definitions</vt:lpstr>
      <vt:lpstr>The Details Accrual Entry Definitions</vt:lpstr>
      <vt:lpstr>The Details Summary Table – Ledger Account and Worktags for Year End Accrual Entries </vt:lpstr>
      <vt:lpstr>The Details Journal Entry Backup </vt:lpstr>
      <vt:lpstr>The Details Fiscal Reporting Timeline for 2024-25</vt:lpstr>
      <vt:lpstr>Courtesy/Etiquette</vt:lpstr>
      <vt:lpstr>Courtesy/Etiquette</vt:lpstr>
      <vt:lpstr>Courtesy/Etiquette For Income Statement Transactions</vt:lpstr>
      <vt:lpstr>The DEMO</vt:lpstr>
      <vt:lpstr>Reference materials found at the end of the presentation: </vt:lpstr>
      <vt:lpstr>PowerPoint Presentation</vt:lpstr>
      <vt:lpstr>Thank you.</vt:lpstr>
      <vt:lpstr>Resource Materials and  Links</vt:lpstr>
      <vt:lpstr>PowerPoint Presentation</vt:lpstr>
      <vt:lpstr>Excerpt of Financial Data Model (FDM)</vt:lpstr>
      <vt:lpstr>Workday Inbox – Regular Journal Entry cont’d</vt:lpstr>
      <vt:lpstr>Workday Inbox – Regular Journal Entry cont’d</vt:lpstr>
      <vt:lpstr>Workday Inbox – Accrual Journal Entry</vt:lpstr>
      <vt:lpstr>PowerPoint Presentation</vt:lpstr>
      <vt:lpstr>Finance and Administrative Services Reporting Dashboard</vt:lpstr>
      <vt:lpstr>Adding Finance and Administrative Services Reporting Dashboard to App</vt:lpstr>
      <vt:lpstr>Reports Based on Security Roles &amp; Cost Center Access</vt:lpstr>
    </vt:vector>
  </TitlesOfParts>
  <Company>Salt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 Chavez Ackermann</dc:creator>
  <cp:lastModifiedBy>Doreen Jans</cp:lastModifiedBy>
  <cp:revision>242</cp:revision>
  <dcterms:created xsi:type="dcterms:W3CDTF">2016-12-21T16:02:28Z</dcterms:created>
  <dcterms:modified xsi:type="dcterms:W3CDTF">2026-05-26T15:16:38Z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0x0101008363372E13DF954D837AAB7F4587A184</vt:lpwstr>
  </property>
  <property fmtid="{D5CDD505-2E9C-101B-9397-08002B2CF9AE}" pid="3" name="ComplianceAssetId">
    <vt:lpwstr/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MediaServiceImageTags">
    <vt:lpwstr/>
  </property>
</Properties>
</file>