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comments/comment4.xml" ContentType="application/vnd.openxmlformats-officedocument.presentationml.comments+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50" r:id="rId1"/>
  </p:sldMasterIdLst>
  <p:notesMasterIdLst>
    <p:notesMasterId r:id="rId35"/>
  </p:notesMasterIdLst>
  <p:handoutMasterIdLst>
    <p:handoutMasterId r:id="rId36"/>
  </p:handoutMasterIdLst>
  <p:sldIdLst>
    <p:sldId id="378" r:id="rId2"/>
    <p:sldId id="409" r:id="rId3"/>
    <p:sldId id="410" r:id="rId4"/>
    <p:sldId id="411" r:id="rId5"/>
    <p:sldId id="412" r:id="rId6"/>
    <p:sldId id="413" r:id="rId7"/>
    <p:sldId id="422" r:id="rId8"/>
    <p:sldId id="423" r:id="rId9"/>
    <p:sldId id="424" r:id="rId10"/>
    <p:sldId id="384" r:id="rId11"/>
    <p:sldId id="386" r:id="rId12"/>
    <p:sldId id="387" r:id="rId13"/>
    <p:sldId id="388" r:id="rId14"/>
    <p:sldId id="391" r:id="rId15"/>
    <p:sldId id="392" r:id="rId16"/>
    <p:sldId id="414" r:id="rId17"/>
    <p:sldId id="415" r:id="rId18"/>
    <p:sldId id="420" r:id="rId19"/>
    <p:sldId id="421" r:id="rId20"/>
    <p:sldId id="400" r:id="rId21"/>
    <p:sldId id="399" r:id="rId22"/>
    <p:sldId id="405" r:id="rId23"/>
    <p:sldId id="401" r:id="rId24"/>
    <p:sldId id="419" r:id="rId25"/>
    <p:sldId id="402" r:id="rId26"/>
    <p:sldId id="403" r:id="rId27"/>
    <p:sldId id="404" r:id="rId28"/>
    <p:sldId id="396" r:id="rId29"/>
    <p:sldId id="397" r:id="rId30"/>
    <p:sldId id="398" r:id="rId31"/>
    <p:sldId id="417" r:id="rId32"/>
    <p:sldId id="418" r:id="rId33"/>
    <p:sldId id="416" r:id="rId34"/>
  </p:sldIdLst>
  <p:sldSz cx="9144000" cy="6858000" type="screen4x3"/>
  <p:notesSz cx="7102475" cy="9388475"/>
  <p:custDataLst>
    <p:tags r:id="rId37"/>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DCDCD"/>
    <a:srgbClr val="00529B"/>
    <a:srgbClr val="969696"/>
    <a:srgbClr val="993366"/>
    <a:srgbClr val="B000B0"/>
    <a:srgbClr val="FFFFFF"/>
    <a:srgbClr val="85B0C6"/>
    <a:srgbClr val="5B97B1"/>
    <a:srgbClr val="6E9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914" autoAdjust="0"/>
    <p:restoredTop sz="99876" autoAdjust="0"/>
  </p:normalViewPr>
  <p:slideViewPr>
    <p:cSldViewPr snapToObjects="1">
      <p:cViewPr>
        <p:scale>
          <a:sx n="100" d="100"/>
          <a:sy n="100" d="100"/>
        </p:scale>
        <p:origin x="-2094" y="-372"/>
      </p:cViewPr>
      <p:guideLst>
        <p:guide orient="horz" pos="2685"/>
        <p:guide orient="horz" pos="4178"/>
        <p:guide orient="horz" pos="596"/>
        <p:guide orient="horz" pos="1087"/>
        <p:guide pos="319"/>
        <p:guide pos="54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p:scale>
          <a:sx n="100" d="100"/>
          <a:sy n="100" d="100"/>
        </p:scale>
        <p:origin x="-3390" y="858"/>
      </p:cViewPr>
      <p:guideLst>
        <p:guide orient="horz" pos="2957"/>
        <p:guide orient="horz" pos="5757"/>
        <p:guide pos="2237"/>
        <p:guide pos="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ryoung\AppData\Local\Microsoft\Windows\Temporary%20Internet%20Files\Content.Outlook\BIOTDY0U\Forecast%20Information%20Security%20Worldwide%202011-2017%204Q13%20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ryoung\AppData\Local\Microsoft\Windows\Temporary%20Internet%20Files\Content.Outlook\BIOTDY0U\Forecast%20Information%20Security%20Worldwide%202011-2017%204Q13%20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Security</c:v>
          </c:tx>
          <c:marker>
            <c:symbol val="none"/>
          </c:marker>
          <c:cat>
            <c:numRef>
              <c:f>Sheet1!$F$12:$K$12</c:f>
              <c:numCache>
                <c:formatCode>General</c:formatCode>
                <c:ptCount val="6"/>
                <c:pt idx="0">
                  <c:v>2012</c:v>
                </c:pt>
                <c:pt idx="1">
                  <c:v>2013</c:v>
                </c:pt>
                <c:pt idx="2">
                  <c:v>2014</c:v>
                </c:pt>
                <c:pt idx="3">
                  <c:v>2015</c:v>
                </c:pt>
                <c:pt idx="4">
                  <c:v>2016</c:v>
                </c:pt>
                <c:pt idx="5">
                  <c:v>2017</c:v>
                </c:pt>
              </c:numCache>
            </c:numRef>
          </c:cat>
          <c:val>
            <c:numRef>
              <c:f>Sheet1!$F$14:$K$14</c:f>
              <c:numCache>
                <c:formatCode>General</c:formatCode>
                <c:ptCount val="6"/>
                <c:pt idx="0">
                  <c:v>8</c:v>
                </c:pt>
                <c:pt idx="1">
                  <c:v>15.8</c:v>
                </c:pt>
                <c:pt idx="2">
                  <c:v>24.4</c:v>
                </c:pt>
                <c:pt idx="3">
                  <c:v>31.099999999999998</c:v>
                </c:pt>
                <c:pt idx="4">
                  <c:v>39.799999999999997</c:v>
                </c:pt>
                <c:pt idx="5">
                  <c:v>48.5</c:v>
                </c:pt>
              </c:numCache>
            </c:numRef>
          </c:val>
          <c:smooth val="0"/>
        </c:ser>
        <c:ser>
          <c:idx val="1"/>
          <c:order val="1"/>
          <c:tx>
            <c:v>IT</c:v>
          </c:tx>
          <c:marker>
            <c:symbol val="none"/>
          </c:marker>
          <c:cat>
            <c:numRef>
              <c:f>Sheet1!$F$12:$K$12</c:f>
              <c:numCache>
                <c:formatCode>General</c:formatCode>
                <c:ptCount val="6"/>
                <c:pt idx="0">
                  <c:v>2012</c:v>
                </c:pt>
                <c:pt idx="1">
                  <c:v>2013</c:v>
                </c:pt>
                <c:pt idx="2">
                  <c:v>2014</c:v>
                </c:pt>
                <c:pt idx="3">
                  <c:v>2015</c:v>
                </c:pt>
                <c:pt idx="4">
                  <c:v>2016</c:v>
                </c:pt>
                <c:pt idx="5">
                  <c:v>2017</c:v>
                </c:pt>
              </c:numCache>
            </c:numRef>
          </c:cat>
          <c:val>
            <c:numRef>
              <c:f>Sheet1!$F$16:$K$16</c:f>
              <c:numCache>
                <c:formatCode>General</c:formatCode>
                <c:ptCount val="6"/>
                <c:pt idx="0">
                  <c:v>2.4</c:v>
                </c:pt>
                <c:pt idx="1">
                  <c:v>2.8</c:v>
                </c:pt>
                <c:pt idx="2">
                  <c:v>3.5</c:v>
                </c:pt>
                <c:pt idx="3">
                  <c:v>7.1</c:v>
                </c:pt>
                <c:pt idx="4">
                  <c:v>10.899999999999999</c:v>
                </c:pt>
                <c:pt idx="5">
                  <c:v>14.399999999999999</c:v>
                </c:pt>
              </c:numCache>
            </c:numRef>
          </c:val>
          <c:smooth val="0"/>
        </c:ser>
        <c:dLbls>
          <c:showLegendKey val="0"/>
          <c:showVal val="0"/>
          <c:showCatName val="0"/>
          <c:showSerName val="0"/>
          <c:showPercent val="0"/>
          <c:showBubbleSize val="0"/>
        </c:dLbls>
        <c:marker val="1"/>
        <c:smooth val="0"/>
        <c:axId val="190519552"/>
        <c:axId val="190521344"/>
      </c:lineChart>
      <c:catAx>
        <c:axId val="190519552"/>
        <c:scaling>
          <c:orientation val="minMax"/>
        </c:scaling>
        <c:delete val="0"/>
        <c:axPos val="b"/>
        <c:numFmt formatCode="General" sourceLinked="1"/>
        <c:majorTickMark val="out"/>
        <c:minorTickMark val="none"/>
        <c:tickLblPos val="nextTo"/>
        <c:crossAx val="190521344"/>
        <c:crosses val="autoZero"/>
        <c:auto val="1"/>
        <c:lblAlgn val="ctr"/>
        <c:lblOffset val="100"/>
        <c:noMultiLvlLbl val="0"/>
      </c:catAx>
      <c:valAx>
        <c:axId val="190521344"/>
        <c:scaling>
          <c:orientation val="minMax"/>
        </c:scaling>
        <c:delete val="0"/>
        <c:axPos val="l"/>
        <c:majorGridlines/>
        <c:numFmt formatCode="General" sourceLinked="1"/>
        <c:majorTickMark val="out"/>
        <c:minorTickMark val="none"/>
        <c:tickLblPos val="nextTo"/>
        <c:crossAx val="1905195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3754969933972952"/>
          <c:y val="0.10491379102124358"/>
          <c:w val="0.51124893511039105"/>
          <c:h val="0.83396366043971282"/>
        </c:manualLayout>
      </c:layout>
      <c:barChart>
        <c:barDir val="bar"/>
        <c:grouping val="stacked"/>
        <c:varyColors val="0"/>
        <c:ser>
          <c:idx val="0"/>
          <c:order val="0"/>
          <c:tx>
            <c:v>Millions</c:v>
          </c:tx>
          <c:invertIfNegative val="0"/>
          <c:cat>
            <c:strRef>
              <c:f>Summary_Tables!$C$30:$C$46</c:f>
              <c:strCache>
                <c:ptCount val="17"/>
                <c:pt idx="0">
                  <c:v>User Provisioning (UP)</c:v>
                </c:pt>
                <c:pt idx="1">
                  <c:v>Web Access Management (WAM)</c:v>
                </c:pt>
                <c:pt idx="2">
                  <c:v>Other Identity Access Management</c:v>
                </c:pt>
                <c:pt idx="3">
                  <c:v>Endpoint Protection Platform (Enterprise)</c:v>
                </c:pt>
                <c:pt idx="4">
                  <c:v>Other Security Software</c:v>
                </c:pt>
                <c:pt idx="5">
                  <c:v>Secure Email Gateway</c:v>
                </c:pt>
                <c:pt idx="6">
                  <c:v>Secure Web Gateway</c:v>
                </c:pt>
                <c:pt idx="7">
                  <c:v>Security Information and Event Management (SIEM)</c:v>
                </c:pt>
                <c:pt idx="8">
                  <c:v>Security Testing (DAST and SAST)</c:v>
                </c:pt>
                <c:pt idx="9">
                  <c:v>Data Loss Prevention</c:v>
                </c:pt>
                <c:pt idx="10">
                  <c:v>IPS Equipment</c:v>
                </c:pt>
                <c:pt idx="11">
                  <c:v>VPN/Firewall Equipment</c:v>
                </c:pt>
                <c:pt idx="12">
                  <c:v>Consulting</c:v>
                </c:pt>
                <c:pt idx="13">
                  <c:v>Hardware Support</c:v>
                </c:pt>
                <c:pt idx="14">
                  <c:v>Implementation</c:v>
                </c:pt>
                <c:pt idx="15">
                  <c:v>IT Outsourcing</c:v>
                </c:pt>
                <c:pt idx="16">
                  <c:v>Consumer Security Software</c:v>
                </c:pt>
              </c:strCache>
            </c:strRef>
          </c:cat>
          <c:val>
            <c:numRef>
              <c:f>Summary_Tables!$G$30:$G$46</c:f>
              <c:numCache>
                <c:formatCode>_-* #,##0_-;\-* #,##0_-;_-* "-"??_-;_-@_-</c:formatCode>
                <c:ptCount val="17"/>
                <c:pt idx="0">
                  <c:v>1719.5768572764334</c:v>
                </c:pt>
                <c:pt idx="1">
                  <c:v>719.21840202164992</c:v>
                </c:pt>
                <c:pt idx="2">
                  <c:v>839.24572490266939</c:v>
                </c:pt>
                <c:pt idx="3">
                  <c:v>3279.7679052618309</c:v>
                </c:pt>
                <c:pt idx="4">
                  <c:v>3274.70390697316</c:v>
                </c:pt>
                <c:pt idx="5">
                  <c:v>1774.5232619625945</c:v>
                </c:pt>
                <c:pt idx="6">
                  <c:v>2328.390731718529</c:v>
                </c:pt>
                <c:pt idx="7">
                  <c:v>1809.5957656617772</c:v>
                </c:pt>
                <c:pt idx="8">
                  <c:v>559.59661044373797</c:v>
                </c:pt>
                <c:pt idx="9">
                  <c:v>940.91286916196793</c:v>
                </c:pt>
                <c:pt idx="10">
                  <c:v>1448.4422930000005</c:v>
                </c:pt>
                <c:pt idx="11">
                  <c:v>7657.8261579999999</c:v>
                </c:pt>
                <c:pt idx="12">
                  <c:v>12145.123334547308</c:v>
                </c:pt>
                <c:pt idx="13">
                  <c:v>1403.9507633348326</c:v>
                </c:pt>
                <c:pt idx="14">
                  <c:v>13575.887129986104</c:v>
                </c:pt>
                <c:pt idx="15">
                  <c:v>13831.630944264034</c:v>
                </c:pt>
                <c:pt idx="16">
                  <c:v>5294.0033466164823</c:v>
                </c:pt>
              </c:numCache>
            </c:numRef>
          </c:val>
        </c:ser>
        <c:dLbls>
          <c:showLegendKey val="0"/>
          <c:showVal val="0"/>
          <c:showCatName val="0"/>
          <c:showSerName val="0"/>
          <c:showPercent val="0"/>
          <c:showBubbleSize val="0"/>
        </c:dLbls>
        <c:gapWidth val="150"/>
        <c:overlap val="100"/>
        <c:axId val="191814656"/>
        <c:axId val="230234368"/>
      </c:barChart>
      <c:catAx>
        <c:axId val="191814656"/>
        <c:scaling>
          <c:orientation val="minMax"/>
        </c:scaling>
        <c:delete val="0"/>
        <c:axPos val="l"/>
        <c:majorTickMark val="out"/>
        <c:minorTickMark val="none"/>
        <c:tickLblPos val="nextTo"/>
        <c:crossAx val="230234368"/>
        <c:crosses val="autoZero"/>
        <c:auto val="1"/>
        <c:lblAlgn val="ctr"/>
        <c:lblOffset val="100"/>
        <c:noMultiLvlLbl val="0"/>
      </c:catAx>
      <c:valAx>
        <c:axId val="230234368"/>
        <c:scaling>
          <c:orientation val="minMax"/>
        </c:scaling>
        <c:delete val="0"/>
        <c:axPos val="b"/>
        <c:majorGridlines/>
        <c:numFmt formatCode="_-* #,##0_-;\-* #,##0_-;_-* &quot;-&quot;??_-;_-@_-" sourceLinked="1"/>
        <c:majorTickMark val="out"/>
        <c:minorTickMark val="none"/>
        <c:tickLblPos val="nextTo"/>
        <c:crossAx val="191814656"/>
        <c:crosses val="autoZero"/>
        <c:crossBetween val="between"/>
      </c:valAx>
    </c:plotArea>
    <c:legend>
      <c:legendPos val="r"/>
      <c:layout>
        <c:manualLayout>
          <c:xMode val="edge"/>
          <c:yMode val="edge"/>
          <c:x val="0.90412550181407003"/>
          <c:y val="0.51628712064426308"/>
          <c:w val="7.2641996624437585E-2"/>
          <c:h val="4.3984471078327203E-2"/>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stacked"/>
        <c:varyColors val="0"/>
        <c:ser>
          <c:idx val="0"/>
          <c:order val="0"/>
          <c:tx>
            <c:v>Millions</c:v>
          </c:tx>
          <c:invertIfNegative val="0"/>
          <c:cat>
            <c:strRef>
              <c:f>Summary_Tables!$C$33:$C$41</c:f>
              <c:strCache>
                <c:ptCount val="9"/>
                <c:pt idx="0">
                  <c:v>Endpoint Protection Platform (Enterprise)</c:v>
                </c:pt>
                <c:pt idx="1">
                  <c:v>Other Security Software</c:v>
                </c:pt>
                <c:pt idx="2">
                  <c:v>Secure Email Gateway</c:v>
                </c:pt>
                <c:pt idx="3">
                  <c:v>Secure Web Gateway</c:v>
                </c:pt>
                <c:pt idx="4">
                  <c:v>Security Information and Event Management (SIEM)</c:v>
                </c:pt>
                <c:pt idx="5">
                  <c:v>Security Testing (DAST and SAST)</c:v>
                </c:pt>
                <c:pt idx="6">
                  <c:v>Data Loss Prevention</c:v>
                </c:pt>
                <c:pt idx="7">
                  <c:v>IPS Equipment</c:v>
                </c:pt>
                <c:pt idx="8">
                  <c:v>VPN/Firewall Equipment</c:v>
                </c:pt>
              </c:strCache>
            </c:strRef>
          </c:cat>
          <c:val>
            <c:numRef>
              <c:f>Summary_Tables!$D$33:$D$41</c:f>
              <c:numCache>
                <c:formatCode>_-* #,##0_-;\-* #,##0_-;_-* "-"??_-;_-@_-</c:formatCode>
                <c:ptCount val="9"/>
                <c:pt idx="0">
                  <c:v>2910.9707909995695</c:v>
                </c:pt>
                <c:pt idx="1">
                  <c:v>2721.9526954871594</c:v>
                </c:pt>
                <c:pt idx="2">
                  <c:v>1637.6116719999695</c:v>
                </c:pt>
                <c:pt idx="3">
                  <c:v>1898.0587690000077</c:v>
                </c:pt>
                <c:pt idx="4">
                  <c:v>1109.3773259999998</c:v>
                </c:pt>
                <c:pt idx="5">
                  <c:v>345.00786100000005</c:v>
                </c:pt>
                <c:pt idx="6">
                  <c:v>458.15476899999703</c:v>
                </c:pt>
                <c:pt idx="7">
                  <c:v>1397.2989300000002</c:v>
                </c:pt>
                <c:pt idx="8">
                  <c:v>6134.0565079999969</c:v>
                </c:pt>
              </c:numCache>
            </c:numRef>
          </c:val>
        </c:ser>
        <c:dLbls>
          <c:showLegendKey val="0"/>
          <c:showVal val="0"/>
          <c:showCatName val="0"/>
          <c:showSerName val="0"/>
          <c:showPercent val="0"/>
          <c:showBubbleSize val="0"/>
        </c:dLbls>
        <c:gapWidth val="150"/>
        <c:overlap val="100"/>
        <c:axId val="248318208"/>
        <c:axId val="191893504"/>
      </c:barChart>
      <c:catAx>
        <c:axId val="248318208"/>
        <c:scaling>
          <c:orientation val="minMax"/>
        </c:scaling>
        <c:delete val="0"/>
        <c:axPos val="l"/>
        <c:majorTickMark val="out"/>
        <c:minorTickMark val="none"/>
        <c:tickLblPos val="nextTo"/>
        <c:crossAx val="191893504"/>
        <c:crosses val="autoZero"/>
        <c:auto val="1"/>
        <c:lblAlgn val="ctr"/>
        <c:lblOffset val="100"/>
        <c:noMultiLvlLbl val="0"/>
      </c:catAx>
      <c:valAx>
        <c:axId val="191893504"/>
        <c:scaling>
          <c:orientation val="minMax"/>
        </c:scaling>
        <c:delete val="0"/>
        <c:axPos val="b"/>
        <c:majorGridlines/>
        <c:numFmt formatCode="_-* #,##0_-;\-* #,##0_-;_-* &quot;-&quot;??_-;_-@_-" sourceLinked="1"/>
        <c:majorTickMark val="out"/>
        <c:minorTickMark val="none"/>
        <c:tickLblPos val="nextTo"/>
        <c:crossAx val="248318208"/>
        <c:crosses val="autoZero"/>
        <c:crossBetween val="between"/>
      </c:valAx>
    </c:plotArea>
    <c:legend>
      <c:legendPos val="r"/>
      <c:layout>
        <c:manualLayout>
          <c:xMode val="edge"/>
          <c:yMode val="edge"/>
          <c:x val="0.89826385912874018"/>
          <c:y val="0.51645413313117883"/>
          <c:w val="7.4561203818803795E-2"/>
          <c:h val="4.4435499597174292E-2"/>
        </c:manualLayout>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5-18T16:20:33.561" idx="1">
    <p:pos x="10" y="10"/>
    <p:text>centered the graphics.
I like that you start with a few facts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5-18T16:24:03.100" idx="2">
    <p:pos x="10" y="10"/>
    <p:text>Increased graphic size and centered.
Maybe you coud be more provocative with the title, 
"Compliance is no good, but still we are gettin gworse at It".
Made another title suggestion inline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5-18T16:28:09.094" idx="3">
    <p:pos x="10" y="10"/>
    <p:text>Three comments:
- you seem to swtich from facts to "reason" why we might not be good, which is slightly different. This makes sense, but might need transition
- It lacks a source and 2012 is a bit old for a conference in 2014. It would be good to get 2013 facts.
- This slide might be better after the following one: "we spend more, but we have less staff".</p:text>
  </p:cm>
  <p:cm authorId="0" dt="2014-05-18T16:28:46.934" idx="4">
    <p:pos x="50" y="250"/>
    <p:text>increased graphic and text size, then centered.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5-18T16:30:17.683" idx="5">
    <p:pos x="10" y="10"/>
    <p:text>even if this is Gartner research, you should out a source here too.
I discard any graphics/stats I see on presentation without a source. Your content is good, so even a "Gartner research 2013" source would make it.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5-18T16:54:13.100" idx="6">
    <p:pos x="86" y="48"/>
    <p:text>Kept only the image that seemed to matter, and change the color of the arrow to reflect "good news"
Good that you re-use some stats you have already shown in the first section.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8E79E-3BD0-4FD0-A38E-77C03FD0860F}" type="doc">
      <dgm:prSet loTypeId="urn:microsoft.com/office/officeart/2005/8/layout/gear1" loCatId="relationship" qsTypeId="urn:microsoft.com/office/officeart/2005/8/quickstyle/simple1" qsCatId="simple" csTypeId="urn:microsoft.com/office/officeart/2005/8/colors/accent1_2" csCatId="accent1" phldr="1"/>
      <dgm:spPr/>
    </dgm:pt>
    <dgm:pt modelId="{7E0C384A-2BB2-454C-8B6B-C15AFD2AA727}">
      <dgm:prSet phldrT="[Text]"/>
      <dgm:spPr/>
      <dgm:t>
        <a:bodyPr/>
        <a:lstStyle/>
        <a:p>
          <a:r>
            <a:rPr lang="en-US" dirty="0" smtClean="0"/>
            <a:t>Lease</a:t>
          </a:r>
          <a:endParaRPr lang="en-US" dirty="0"/>
        </a:p>
      </dgm:t>
    </dgm:pt>
    <dgm:pt modelId="{7E6E1CFC-0D9F-4EC4-96FF-27E5523AEB31}" type="parTrans" cxnId="{C008C3DC-DE03-402B-91FF-EE6B77197626}">
      <dgm:prSet/>
      <dgm:spPr/>
      <dgm:t>
        <a:bodyPr/>
        <a:lstStyle/>
        <a:p>
          <a:endParaRPr lang="en-US"/>
        </a:p>
      </dgm:t>
    </dgm:pt>
    <dgm:pt modelId="{AA574FF6-250D-41EE-BE80-98786A333240}" type="sibTrans" cxnId="{C008C3DC-DE03-402B-91FF-EE6B77197626}">
      <dgm:prSet/>
      <dgm:spPr/>
      <dgm:t>
        <a:bodyPr/>
        <a:lstStyle/>
        <a:p>
          <a:endParaRPr lang="en-US"/>
        </a:p>
      </dgm:t>
    </dgm:pt>
    <dgm:pt modelId="{37D6D781-EF47-4359-B8A0-871A119839E4}">
      <dgm:prSet phldrT="[Text]"/>
      <dgm:spPr/>
      <dgm:t>
        <a:bodyPr/>
        <a:lstStyle/>
        <a:p>
          <a:r>
            <a:rPr lang="en-US" dirty="0" smtClean="0"/>
            <a:t>Commitment</a:t>
          </a:r>
          <a:endParaRPr lang="en-US" dirty="0"/>
        </a:p>
      </dgm:t>
    </dgm:pt>
    <dgm:pt modelId="{399D0886-687A-42DB-AEAA-9F33541F4753}" type="parTrans" cxnId="{A3205FB7-2458-421E-A20B-DEAB52044F48}">
      <dgm:prSet/>
      <dgm:spPr/>
      <dgm:t>
        <a:bodyPr/>
        <a:lstStyle/>
        <a:p>
          <a:endParaRPr lang="en-US"/>
        </a:p>
      </dgm:t>
    </dgm:pt>
    <dgm:pt modelId="{0560F5AA-EA96-4A5E-9744-BC81365BD48C}" type="sibTrans" cxnId="{A3205FB7-2458-421E-A20B-DEAB52044F48}">
      <dgm:prSet/>
      <dgm:spPr/>
      <dgm:t>
        <a:bodyPr/>
        <a:lstStyle/>
        <a:p>
          <a:endParaRPr lang="en-US"/>
        </a:p>
      </dgm:t>
    </dgm:pt>
    <dgm:pt modelId="{56379BA0-844B-4469-A263-49D7A38E8579}">
      <dgm:prSet phldrT="[Text]"/>
      <dgm:spPr/>
      <dgm:t>
        <a:bodyPr/>
        <a:lstStyle/>
        <a:p>
          <a:r>
            <a:rPr lang="en-US" dirty="0" smtClean="0"/>
            <a:t>MSSP</a:t>
          </a:r>
          <a:endParaRPr lang="en-US" dirty="0"/>
        </a:p>
      </dgm:t>
    </dgm:pt>
    <dgm:pt modelId="{B5056FBE-DC56-496F-97DA-B59843368441}" type="parTrans" cxnId="{CA070E76-1F3D-4E98-986B-E5BA9055D6DE}">
      <dgm:prSet/>
      <dgm:spPr/>
      <dgm:t>
        <a:bodyPr/>
        <a:lstStyle/>
        <a:p>
          <a:endParaRPr lang="en-US"/>
        </a:p>
      </dgm:t>
    </dgm:pt>
    <dgm:pt modelId="{2AA946DD-6E09-492E-9BB6-4E12736525FC}" type="sibTrans" cxnId="{CA070E76-1F3D-4E98-986B-E5BA9055D6DE}">
      <dgm:prSet/>
      <dgm:spPr/>
      <dgm:t>
        <a:bodyPr/>
        <a:lstStyle/>
        <a:p>
          <a:endParaRPr lang="en-US"/>
        </a:p>
      </dgm:t>
    </dgm:pt>
    <dgm:pt modelId="{3C3DF818-0800-4288-8DD3-E24B97D04119}">
      <dgm:prSet phldrT="[Text]"/>
      <dgm:spPr/>
      <dgm:t>
        <a:bodyPr/>
        <a:lstStyle/>
        <a:p>
          <a:endParaRPr lang="en-US" dirty="0"/>
        </a:p>
      </dgm:t>
    </dgm:pt>
    <dgm:pt modelId="{2A6093D9-3452-4BFF-BD4A-7F6018910D58}" type="parTrans" cxnId="{7558C763-8C9A-4ECE-A586-1F52FB17E34C}">
      <dgm:prSet/>
      <dgm:spPr/>
      <dgm:t>
        <a:bodyPr/>
        <a:lstStyle/>
        <a:p>
          <a:endParaRPr lang="en-US"/>
        </a:p>
      </dgm:t>
    </dgm:pt>
    <dgm:pt modelId="{3BFFE8C1-59F2-46F8-8F63-1C09AF76B586}" type="sibTrans" cxnId="{7558C763-8C9A-4ECE-A586-1F52FB17E34C}">
      <dgm:prSet/>
      <dgm:spPr/>
      <dgm:t>
        <a:bodyPr/>
        <a:lstStyle/>
        <a:p>
          <a:endParaRPr lang="en-US"/>
        </a:p>
      </dgm:t>
    </dgm:pt>
    <dgm:pt modelId="{56FAF88B-ED8C-4035-B380-045116A6113D}">
      <dgm:prSet phldrT="[Text]"/>
      <dgm:spPr/>
      <dgm:t>
        <a:bodyPr/>
        <a:lstStyle/>
        <a:p>
          <a:endParaRPr lang="en-US" dirty="0"/>
        </a:p>
      </dgm:t>
    </dgm:pt>
    <dgm:pt modelId="{073D9116-5200-48BD-BBE2-3132472E9041}" type="parTrans" cxnId="{6BC7B232-0787-4CA5-9594-52DD916B9C16}">
      <dgm:prSet/>
      <dgm:spPr/>
      <dgm:t>
        <a:bodyPr/>
        <a:lstStyle/>
        <a:p>
          <a:endParaRPr lang="en-US"/>
        </a:p>
      </dgm:t>
    </dgm:pt>
    <dgm:pt modelId="{3D011903-5D70-41B7-A463-F0DA2A9FA840}" type="sibTrans" cxnId="{6BC7B232-0787-4CA5-9594-52DD916B9C16}">
      <dgm:prSet/>
      <dgm:spPr/>
      <dgm:t>
        <a:bodyPr/>
        <a:lstStyle/>
        <a:p>
          <a:endParaRPr lang="en-US"/>
        </a:p>
      </dgm:t>
    </dgm:pt>
    <dgm:pt modelId="{92C0C46A-1981-4C4A-8070-96D9C44BCA02}">
      <dgm:prSet phldrT="[Text]"/>
      <dgm:spPr/>
      <dgm:t>
        <a:bodyPr/>
        <a:lstStyle/>
        <a:p>
          <a:endParaRPr lang="en-US"/>
        </a:p>
      </dgm:t>
    </dgm:pt>
    <dgm:pt modelId="{6995C885-F996-47C8-A919-280A1D30B30E}" type="parTrans" cxnId="{F3B565EA-5354-45B6-8B47-C03ABAD0D7A9}">
      <dgm:prSet/>
      <dgm:spPr/>
      <dgm:t>
        <a:bodyPr/>
        <a:lstStyle/>
        <a:p>
          <a:endParaRPr lang="en-US"/>
        </a:p>
      </dgm:t>
    </dgm:pt>
    <dgm:pt modelId="{CF1DF896-58BF-47FD-A7FA-C2D7AA28981A}" type="sibTrans" cxnId="{F3B565EA-5354-45B6-8B47-C03ABAD0D7A9}">
      <dgm:prSet/>
      <dgm:spPr/>
      <dgm:t>
        <a:bodyPr/>
        <a:lstStyle/>
        <a:p>
          <a:endParaRPr lang="en-US"/>
        </a:p>
      </dgm:t>
    </dgm:pt>
    <dgm:pt modelId="{F311E904-BFC5-4DC4-948F-8DFC87509223}">
      <dgm:prSet phldrT="[Text]"/>
      <dgm:spPr/>
      <dgm:t>
        <a:bodyPr/>
        <a:lstStyle/>
        <a:p>
          <a:endParaRPr lang="en-US"/>
        </a:p>
      </dgm:t>
    </dgm:pt>
    <dgm:pt modelId="{164BA403-9396-4EBC-AE34-AF0B07727463}" type="parTrans" cxnId="{4AF87BFA-AC06-4592-81A0-F219C4DFE337}">
      <dgm:prSet/>
      <dgm:spPr/>
      <dgm:t>
        <a:bodyPr/>
        <a:lstStyle/>
        <a:p>
          <a:endParaRPr lang="en-US"/>
        </a:p>
      </dgm:t>
    </dgm:pt>
    <dgm:pt modelId="{A39B577C-1B5D-45C7-862A-66DDBBCBA741}" type="sibTrans" cxnId="{4AF87BFA-AC06-4592-81A0-F219C4DFE337}">
      <dgm:prSet/>
      <dgm:spPr/>
      <dgm:t>
        <a:bodyPr/>
        <a:lstStyle/>
        <a:p>
          <a:endParaRPr lang="en-US"/>
        </a:p>
      </dgm:t>
    </dgm:pt>
    <dgm:pt modelId="{6E2D8867-D27E-460D-A9DC-DAE2FB4BCFF3}" type="pres">
      <dgm:prSet presAssocID="{8A28E79E-3BD0-4FD0-A38E-77C03FD0860F}" presName="composite" presStyleCnt="0">
        <dgm:presLayoutVars>
          <dgm:chMax val="3"/>
          <dgm:animLvl val="lvl"/>
          <dgm:resizeHandles val="exact"/>
        </dgm:presLayoutVars>
      </dgm:prSet>
      <dgm:spPr/>
    </dgm:pt>
    <dgm:pt modelId="{56BA34B6-FFDE-41D7-8FB7-6F322AE46589}" type="pres">
      <dgm:prSet presAssocID="{7E0C384A-2BB2-454C-8B6B-C15AFD2AA727}" presName="gear1" presStyleLbl="node1" presStyleIdx="0" presStyleCnt="3" custLinFactNeighborX="0" custLinFactNeighborY="1705">
        <dgm:presLayoutVars>
          <dgm:chMax val="1"/>
          <dgm:bulletEnabled val="1"/>
        </dgm:presLayoutVars>
      </dgm:prSet>
      <dgm:spPr/>
      <dgm:t>
        <a:bodyPr/>
        <a:lstStyle/>
        <a:p>
          <a:endParaRPr lang="en-US"/>
        </a:p>
      </dgm:t>
    </dgm:pt>
    <dgm:pt modelId="{74143266-458F-49C2-99B1-B6D1BDD1BF9D}" type="pres">
      <dgm:prSet presAssocID="{7E0C384A-2BB2-454C-8B6B-C15AFD2AA727}" presName="gear1srcNode" presStyleLbl="node1" presStyleIdx="0" presStyleCnt="3"/>
      <dgm:spPr/>
      <dgm:t>
        <a:bodyPr/>
        <a:lstStyle/>
        <a:p>
          <a:endParaRPr lang="en-US"/>
        </a:p>
      </dgm:t>
    </dgm:pt>
    <dgm:pt modelId="{96784DE0-B61A-469F-9E5D-014590F84307}" type="pres">
      <dgm:prSet presAssocID="{7E0C384A-2BB2-454C-8B6B-C15AFD2AA727}" presName="gear1dstNode" presStyleLbl="node1" presStyleIdx="0" presStyleCnt="3"/>
      <dgm:spPr/>
      <dgm:t>
        <a:bodyPr/>
        <a:lstStyle/>
        <a:p>
          <a:endParaRPr lang="en-US"/>
        </a:p>
      </dgm:t>
    </dgm:pt>
    <dgm:pt modelId="{55395781-0443-4274-8FC9-68B225E9EEE0}" type="pres">
      <dgm:prSet presAssocID="{37D6D781-EF47-4359-B8A0-871A119839E4}" presName="gear2" presStyleLbl="node1" presStyleIdx="1" presStyleCnt="3">
        <dgm:presLayoutVars>
          <dgm:chMax val="1"/>
          <dgm:bulletEnabled val="1"/>
        </dgm:presLayoutVars>
      </dgm:prSet>
      <dgm:spPr/>
      <dgm:t>
        <a:bodyPr/>
        <a:lstStyle/>
        <a:p>
          <a:endParaRPr lang="en-US"/>
        </a:p>
      </dgm:t>
    </dgm:pt>
    <dgm:pt modelId="{A9EEFBF2-1208-4A9D-BA56-F2F03287FF26}" type="pres">
      <dgm:prSet presAssocID="{37D6D781-EF47-4359-B8A0-871A119839E4}" presName="gear2srcNode" presStyleLbl="node1" presStyleIdx="1" presStyleCnt="3"/>
      <dgm:spPr/>
      <dgm:t>
        <a:bodyPr/>
        <a:lstStyle/>
        <a:p>
          <a:endParaRPr lang="en-US"/>
        </a:p>
      </dgm:t>
    </dgm:pt>
    <dgm:pt modelId="{61BC21F4-2B05-4D77-8801-E30B9BAA0E85}" type="pres">
      <dgm:prSet presAssocID="{37D6D781-EF47-4359-B8A0-871A119839E4}" presName="gear2dstNode" presStyleLbl="node1" presStyleIdx="1" presStyleCnt="3"/>
      <dgm:spPr/>
      <dgm:t>
        <a:bodyPr/>
        <a:lstStyle/>
        <a:p>
          <a:endParaRPr lang="en-US"/>
        </a:p>
      </dgm:t>
    </dgm:pt>
    <dgm:pt modelId="{BE9995B4-8880-439F-A4C2-E61E26CDE369}" type="pres">
      <dgm:prSet presAssocID="{56379BA0-844B-4469-A263-49D7A38E8579}" presName="gear3" presStyleLbl="node1" presStyleIdx="2" presStyleCnt="3"/>
      <dgm:spPr/>
      <dgm:t>
        <a:bodyPr/>
        <a:lstStyle/>
        <a:p>
          <a:endParaRPr lang="en-US"/>
        </a:p>
      </dgm:t>
    </dgm:pt>
    <dgm:pt modelId="{6E2EE515-78AB-4257-AE91-76E8EFA71EF2}" type="pres">
      <dgm:prSet presAssocID="{56379BA0-844B-4469-A263-49D7A38E8579}" presName="gear3tx" presStyleLbl="node1" presStyleIdx="2" presStyleCnt="3">
        <dgm:presLayoutVars>
          <dgm:chMax val="1"/>
          <dgm:bulletEnabled val="1"/>
        </dgm:presLayoutVars>
      </dgm:prSet>
      <dgm:spPr/>
      <dgm:t>
        <a:bodyPr/>
        <a:lstStyle/>
        <a:p>
          <a:endParaRPr lang="en-US"/>
        </a:p>
      </dgm:t>
    </dgm:pt>
    <dgm:pt modelId="{CCC799CF-686B-4EC8-AAA2-79BE6C9FCDDC}" type="pres">
      <dgm:prSet presAssocID="{56379BA0-844B-4469-A263-49D7A38E8579}" presName="gear3srcNode" presStyleLbl="node1" presStyleIdx="2" presStyleCnt="3"/>
      <dgm:spPr/>
      <dgm:t>
        <a:bodyPr/>
        <a:lstStyle/>
        <a:p>
          <a:endParaRPr lang="en-US"/>
        </a:p>
      </dgm:t>
    </dgm:pt>
    <dgm:pt modelId="{50DE71B0-38BB-4E6D-9F43-F17EF8A4C444}" type="pres">
      <dgm:prSet presAssocID="{56379BA0-844B-4469-A263-49D7A38E8579}" presName="gear3dstNode" presStyleLbl="node1" presStyleIdx="2" presStyleCnt="3"/>
      <dgm:spPr/>
      <dgm:t>
        <a:bodyPr/>
        <a:lstStyle/>
        <a:p>
          <a:endParaRPr lang="en-US"/>
        </a:p>
      </dgm:t>
    </dgm:pt>
    <dgm:pt modelId="{D6662F81-05A0-47FE-95C3-7F7987E8EBB6}" type="pres">
      <dgm:prSet presAssocID="{AA574FF6-250D-41EE-BE80-98786A333240}" presName="connector1" presStyleLbl="sibTrans2D1" presStyleIdx="0" presStyleCnt="3" custLinFactNeighborX="-4661" custLinFactNeighborY="666"/>
      <dgm:spPr/>
      <dgm:t>
        <a:bodyPr/>
        <a:lstStyle/>
        <a:p>
          <a:endParaRPr lang="en-US"/>
        </a:p>
      </dgm:t>
    </dgm:pt>
    <dgm:pt modelId="{06FB3AB9-015A-4BBA-97AC-394711B66405}" type="pres">
      <dgm:prSet presAssocID="{0560F5AA-EA96-4A5E-9744-BC81365BD48C}" presName="connector2" presStyleLbl="sibTrans2D1" presStyleIdx="1" presStyleCnt="3"/>
      <dgm:spPr/>
      <dgm:t>
        <a:bodyPr/>
        <a:lstStyle/>
        <a:p>
          <a:endParaRPr lang="en-US"/>
        </a:p>
      </dgm:t>
    </dgm:pt>
    <dgm:pt modelId="{015A3A0E-2994-47C0-BE2B-51B5BF5AA199}" type="pres">
      <dgm:prSet presAssocID="{2AA946DD-6E09-492E-9BB6-4E12736525FC}" presName="connector3" presStyleLbl="sibTrans2D1" presStyleIdx="2" presStyleCnt="3"/>
      <dgm:spPr/>
      <dgm:t>
        <a:bodyPr/>
        <a:lstStyle/>
        <a:p>
          <a:endParaRPr lang="en-US"/>
        </a:p>
      </dgm:t>
    </dgm:pt>
  </dgm:ptLst>
  <dgm:cxnLst>
    <dgm:cxn modelId="{4AF87BFA-AC06-4592-81A0-F219C4DFE337}" srcId="{8A28E79E-3BD0-4FD0-A38E-77C03FD0860F}" destId="{F311E904-BFC5-4DC4-948F-8DFC87509223}" srcOrd="3" destOrd="0" parTransId="{164BA403-9396-4EBC-AE34-AF0B07727463}" sibTransId="{A39B577C-1B5D-45C7-862A-66DDBBCBA741}"/>
    <dgm:cxn modelId="{D6D5AC0A-202D-4316-B305-46D95C86D36F}" type="presOf" srcId="{2AA946DD-6E09-492E-9BB6-4E12736525FC}" destId="{015A3A0E-2994-47C0-BE2B-51B5BF5AA199}" srcOrd="0" destOrd="0" presId="urn:microsoft.com/office/officeart/2005/8/layout/gear1"/>
    <dgm:cxn modelId="{6C1C203E-59F5-49ED-8F3E-31D3E885E4DD}" type="presOf" srcId="{7E0C384A-2BB2-454C-8B6B-C15AFD2AA727}" destId="{56BA34B6-FFDE-41D7-8FB7-6F322AE46589}" srcOrd="0" destOrd="0" presId="urn:microsoft.com/office/officeart/2005/8/layout/gear1"/>
    <dgm:cxn modelId="{CA070E76-1F3D-4E98-986B-E5BA9055D6DE}" srcId="{8A28E79E-3BD0-4FD0-A38E-77C03FD0860F}" destId="{56379BA0-844B-4469-A263-49D7A38E8579}" srcOrd="2" destOrd="0" parTransId="{B5056FBE-DC56-496F-97DA-B59843368441}" sibTransId="{2AA946DD-6E09-492E-9BB6-4E12736525FC}"/>
    <dgm:cxn modelId="{6BC7B232-0787-4CA5-9594-52DD916B9C16}" srcId="{8A28E79E-3BD0-4FD0-A38E-77C03FD0860F}" destId="{56FAF88B-ED8C-4035-B380-045116A6113D}" srcOrd="6" destOrd="0" parTransId="{073D9116-5200-48BD-BBE2-3132472E9041}" sibTransId="{3D011903-5D70-41B7-A463-F0DA2A9FA840}"/>
    <dgm:cxn modelId="{E63E7B60-8241-4C1D-BBAD-2BF240AC11CC}" type="presOf" srcId="{37D6D781-EF47-4359-B8A0-871A119839E4}" destId="{55395781-0443-4274-8FC9-68B225E9EEE0}" srcOrd="0" destOrd="0" presId="urn:microsoft.com/office/officeart/2005/8/layout/gear1"/>
    <dgm:cxn modelId="{A3205FB7-2458-421E-A20B-DEAB52044F48}" srcId="{8A28E79E-3BD0-4FD0-A38E-77C03FD0860F}" destId="{37D6D781-EF47-4359-B8A0-871A119839E4}" srcOrd="1" destOrd="0" parTransId="{399D0886-687A-42DB-AEAA-9F33541F4753}" sibTransId="{0560F5AA-EA96-4A5E-9744-BC81365BD48C}"/>
    <dgm:cxn modelId="{6CCC1CC6-84E2-43DA-9BBE-C74A507D0377}" type="presOf" srcId="{56379BA0-844B-4469-A263-49D7A38E8579}" destId="{50DE71B0-38BB-4E6D-9F43-F17EF8A4C444}" srcOrd="3" destOrd="0" presId="urn:microsoft.com/office/officeart/2005/8/layout/gear1"/>
    <dgm:cxn modelId="{38B760A6-5408-4348-940A-AB9719BE81D9}" type="presOf" srcId="{56379BA0-844B-4469-A263-49D7A38E8579}" destId="{6E2EE515-78AB-4257-AE91-76E8EFA71EF2}" srcOrd="1" destOrd="0" presId="urn:microsoft.com/office/officeart/2005/8/layout/gear1"/>
    <dgm:cxn modelId="{7558C763-8C9A-4ECE-A586-1F52FB17E34C}" srcId="{8A28E79E-3BD0-4FD0-A38E-77C03FD0860F}" destId="{3C3DF818-0800-4288-8DD3-E24B97D04119}" srcOrd="5" destOrd="0" parTransId="{2A6093D9-3452-4BFF-BD4A-7F6018910D58}" sibTransId="{3BFFE8C1-59F2-46F8-8F63-1C09AF76B586}"/>
    <dgm:cxn modelId="{024F7A29-8471-4166-8BB3-91E63731D932}" type="presOf" srcId="{8A28E79E-3BD0-4FD0-A38E-77C03FD0860F}" destId="{6E2D8867-D27E-460D-A9DC-DAE2FB4BCFF3}" srcOrd="0" destOrd="0" presId="urn:microsoft.com/office/officeart/2005/8/layout/gear1"/>
    <dgm:cxn modelId="{3D45387F-0CDF-41C4-BDEF-3028A7B8C640}" type="presOf" srcId="{AA574FF6-250D-41EE-BE80-98786A333240}" destId="{D6662F81-05A0-47FE-95C3-7F7987E8EBB6}" srcOrd="0" destOrd="0" presId="urn:microsoft.com/office/officeart/2005/8/layout/gear1"/>
    <dgm:cxn modelId="{C008C3DC-DE03-402B-91FF-EE6B77197626}" srcId="{8A28E79E-3BD0-4FD0-A38E-77C03FD0860F}" destId="{7E0C384A-2BB2-454C-8B6B-C15AFD2AA727}" srcOrd="0" destOrd="0" parTransId="{7E6E1CFC-0D9F-4EC4-96FF-27E5523AEB31}" sibTransId="{AA574FF6-250D-41EE-BE80-98786A333240}"/>
    <dgm:cxn modelId="{13F3A78F-A1BA-4DEC-838D-6EBAB70F2776}" type="presOf" srcId="{37D6D781-EF47-4359-B8A0-871A119839E4}" destId="{A9EEFBF2-1208-4A9D-BA56-F2F03287FF26}" srcOrd="1" destOrd="0" presId="urn:microsoft.com/office/officeart/2005/8/layout/gear1"/>
    <dgm:cxn modelId="{F3B565EA-5354-45B6-8B47-C03ABAD0D7A9}" srcId="{8A28E79E-3BD0-4FD0-A38E-77C03FD0860F}" destId="{92C0C46A-1981-4C4A-8070-96D9C44BCA02}" srcOrd="4" destOrd="0" parTransId="{6995C885-F996-47C8-A919-280A1D30B30E}" sibTransId="{CF1DF896-58BF-47FD-A7FA-C2D7AA28981A}"/>
    <dgm:cxn modelId="{C70B8AEA-CCC1-4A66-BD00-557AFBB83434}" type="presOf" srcId="{0560F5AA-EA96-4A5E-9744-BC81365BD48C}" destId="{06FB3AB9-015A-4BBA-97AC-394711B66405}" srcOrd="0" destOrd="0" presId="urn:microsoft.com/office/officeart/2005/8/layout/gear1"/>
    <dgm:cxn modelId="{778F1412-100D-4075-8D0A-84B8C8E3EAA9}" type="presOf" srcId="{7E0C384A-2BB2-454C-8B6B-C15AFD2AA727}" destId="{74143266-458F-49C2-99B1-B6D1BDD1BF9D}" srcOrd="1" destOrd="0" presId="urn:microsoft.com/office/officeart/2005/8/layout/gear1"/>
    <dgm:cxn modelId="{7917A52F-8AE9-41CC-AF34-6753089ED672}" type="presOf" srcId="{7E0C384A-2BB2-454C-8B6B-C15AFD2AA727}" destId="{96784DE0-B61A-469F-9E5D-014590F84307}" srcOrd="2" destOrd="0" presId="urn:microsoft.com/office/officeart/2005/8/layout/gear1"/>
    <dgm:cxn modelId="{9E17684F-7899-47E6-AFF3-A4647506DB2C}" type="presOf" srcId="{56379BA0-844B-4469-A263-49D7A38E8579}" destId="{BE9995B4-8880-439F-A4C2-E61E26CDE369}" srcOrd="0" destOrd="0" presId="urn:microsoft.com/office/officeart/2005/8/layout/gear1"/>
    <dgm:cxn modelId="{C7B1FE88-FF39-4F1E-BE3E-884ADD548ADF}" type="presOf" srcId="{56379BA0-844B-4469-A263-49D7A38E8579}" destId="{CCC799CF-686B-4EC8-AAA2-79BE6C9FCDDC}" srcOrd="2" destOrd="0" presId="urn:microsoft.com/office/officeart/2005/8/layout/gear1"/>
    <dgm:cxn modelId="{E7CC3FDC-C641-4610-BAA8-C619D42D03A6}" type="presOf" srcId="{37D6D781-EF47-4359-B8A0-871A119839E4}" destId="{61BC21F4-2B05-4D77-8801-E30B9BAA0E85}" srcOrd="2" destOrd="0" presId="urn:microsoft.com/office/officeart/2005/8/layout/gear1"/>
    <dgm:cxn modelId="{759241FC-85E6-4796-AB42-81B8D37E7086}" type="presParOf" srcId="{6E2D8867-D27E-460D-A9DC-DAE2FB4BCFF3}" destId="{56BA34B6-FFDE-41D7-8FB7-6F322AE46589}" srcOrd="0" destOrd="0" presId="urn:microsoft.com/office/officeart/2005/8/layout/gear1"/>
    <dgm:cxn modelId="{57B3E875-81F9-41AE-A2A6-01DB55CF2B41}" type="presParOf" srcId="{6E2D8867-D27E-460D-A9DC-DAE2FB4BCFF3}" destId="{74143266-458F-49C2-99B1-B6D1BDD1BF9D}" srcOrd="1" destOrd="0" presId="urn:microsoft.com/office/officeart/2005/8/layout/gear1"/>
    <dgm:cxn modelId="{7D0A7B90-9F06-4F92-B823-1C3A46C47C56}" type="presParOf" srcId="{6E2D8867-D27E-460D-A9DC-DAE2FB4BCFF3}" destId="{96784DE0-B61A-469F-9E5D-014590F84307}" srcOrd="2" destOrd="0" presId="urn:microsoft.com/office/officeart/2005/8/layout/gear1"/>
    <dgm:cxn modelId="{59522B20-A748-4DFB-857D-1DB0F53939CD}" type="presParOf" srcId="{6E2D8867-D27E-460D-A9DC-DAE2FB4BCFF3}" destId="{55395781-0443-4274-8FC9-68B225E9EEE0}" srcOrd="3" destOrd="0" presId="urn:microsoft.com/office/officeart/2005/8/layout/gear1"/>
    <dgm:cxn modelId="{70BC67C3-7E53-4187-B256-EFA81444FE14}" type="presParOf" srcId="{6E2D8867-D27E-460D-A9DC-DAE2FB4BCFF3}" destId="{A9EEFBF2-1208-4A9D-BA56-F2F03287FF26}" srcOrd="4" destOrd="0" presId="urn:microsoft.com/office/officeart/2005/8/layout/gear1"/>
    <dgm:cxn modelId="{F81547A7-635B-44DE-966C-6F965931E45F}" type="presParOf" srcId="{6E2D8867-D27E-460D-A9DC-DAE2FB4BCFF3}" destId="{61BC21F4-2B05-4D77-8801-E30B9BAA0E85}" srcOrd="5" destOrd="0" presId="urn:microsoft.com/office/officeart/2005/8/layout/gear1"/>
    <dgm:cxn modelId="{1115B153-8DFD-443C-A457-463C373852C9}" type="presParOf" srcId="{6E2D8867-D27E-460D-A9DC-DAE2FB4BCFF3}" destId="{BE9995B4-8880-439F-A4C2-E61E26CDE369}" srcOrd="6" destOrd="0" presId="urn:microsoft.com/office/officeart/2005/8/layout/gear1"/>
    <dgm:cxn modelId="{9CFD8EF9-F38F-40E3-8B0E-53E942CE38E2}" type="presParOf" srcId="{6E2D8867-D27E-460D-A9DC-DAE2FB4BCFF3}" destId="{6E2EE515-78AB-4257-AE91-76E8EFA71EF2}" srcOrd="7" destOrd="0" presId="urn:microsoft.com/office/officeart/2005/8/layout/gear1"/>
    <dgm:cxn modelId="{4C1CADF5-F4B6-4964-B0F8-C6FBCF886A1E}" type="presParOf" srcId="{6E2D8867-D27E-460D-A9DC-DAE2FB4BCFF3}" destId="{CCC799CF-686B-4EC8-AAA2-79BE6C9FCDDC}" srcOrd="8" destOrd="0" presId="urn:microsoft.com/office/officeart/2005/8/layout/gear1"/>
    <dgm:cxn modelId="{A0474AD8-D9F2-441E-A3D9-70728B623B4A}" type="presParOf" srcId="{6E2D8867-D27E-460D-A9DC-DAE2FB4BCFF3}" destId="{50DE71B0-38BB-4E6D-9F43-F17EF8A4C444}" srcOrd="9" destOrd="0" presId="urn:microsoft.com/office/officeart/2005/8/layout/gear1"/>
    <dgm:cxn modelId="{1AAF1703-966E-4E08-BB48-8C4141ADC25D}" type="presParOf" srcId="{6E2D8867-D27E-460D-A9DC-DAE2FB4BCFF3}" destId="{D6662F81-05A0-47FE-95C3-7F7987E8EBB6}" srcOrd="10" destOrd="0" presId="urn:microsoft.com/office/officeart/2005/8/layout/gear1"/>
    <dgm:cxn modelId="{9074CE56-8146-4B72-A19C-BF18451615F9}" type="presParOf" srcId="{6E2D8867-D27E-460D-A9DC-DAE2FB4BCFF3}" destId="{06FB3AB9-015A-4BBA-97AC-394711B66405}" srcOrd="11" destOrd="0" presId="urn:microsoft.com/office/officeart/2005/8/layout/gear1"/>
    <dgm:cxn modelId="{490681F7-7C3B-451C-B912-B3A04D741359}" type="presParOf" srcId="{6E2D8867-D27E-460D-A9DC-DAE2FB4BCFF3}" destId="{015A3A0E-2994-47C0-BE2B-51B5BF5AA19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8E79E-3BD0-4FD0-A38E-77C03FD0860F}" type="doc">
      <dgm:prSet loTypeId="urn:microsoft.com/office/officeart/2005/8/layout/gear1" loCatId="relationship" qsTypeId="urn:microsoft.com/office/officeart/2005/8/quickstyle/simple1" qsCatId="simple" csTypeId="urn:microsoft.com/office/officeart/2005/8/colors/accent1_2" csCatId="accent1" phldr="1"/>
      <dgm:spPr/>
    </dgm:pt>
    <dgm:pt modelId="{7E0C384A-2BB2-454C-8B6B-C15AFD2AA727}">
      <dgm:prSet phldrT="[Text]"/>
      <dgm:spPr/>
      <dgm:t>
        <a:bodyPr/>
        <a:lstStyle/>
        <a:p>
          <a:r>
            <a:rPr lang="en-US" dirty="0" smtClean="0"/>
            <a:t>Off </a:t>
          </a:r>
          <a:r>
            <a:rPr lang="en-US" dirty="0" err="1" smtClean="0"/>
            <a:t>Prem</a:t>
          </a:r>
          <a:endParaRPr lang="en-US" dirty="0"/>
        </a:p>
      </dgm:t>
    </dgm:pt>
    <dgm:pt modelId="{7E6E1CFC-0D9F-4EC4-96FF-27E5523AEB31}" type="parTrans" cxnId="{C008C3DC-DE03-402B-91FF-EE6B77197626}">
      <dgm:prSet/>
      <dgm:spPr/>
      <dgm:t>
        <a:bodyPr/>
        <a:lstStyle/>
        <a:p>
          <a:endParaRPr lang="en-US"/>
        </a:p>
      </dgm:t>
    </dgm:pt>
    <dgm:pt modelId="{AA574FF6-250D-41EE-BE80-98786A333240}" type="sibTrans" cxnId="{C008C3DC-DE03-402B-91FF-EE6B77197626}">
      <dgm:prSet/>
      <dgm:spPr/>
      <dgm:t>
        <a:bodyPr/>
        <a:lstStyle/>
        <a:p>
          <a:endParaRPr lang="en-US"/>
        </a:p>
      </dgm:t>
    </dgm:pt>
    <dgm:pt modelId="{37D6D781-EF47-4359-B8A0-871A119839E4}">
      <dgm:prSet phldrT="[Text]"/>
      <dgm:spPr/>
      <dgm:t>
        <a:bodyPr/>
        <a:lstStyle/>
        <a:p>
          <a:r>
            <a:rPr lang="en-US" dirty="0" smtClean="0"/>
            <a:t>Cloud</a:t>
          </a:r>
          <a:endParaRPr lang="en-US" dirty="0"/>
        </a:p>
      </dgm:t>
    </dgm:pt>
    <dgm:pt modelId="{399D0886-687A-42DB-AEAA-9F33541F4753}" type="parTrans" cxnId="{A3205FB7-2458-421E-A20B-DEAB52044F48}">
      <dgm:prSet/>
      <dgm:spPr/>
      <dgm:t>
        <a:bodyPr/>
        <a:lstStyle/>
        <a:p>
          <a:endParaRPr lang="en-US"/>
        </a:p>
      </dgm:t>
    </dgm:pt>
    <dgm:pt modelId="{0560F5AA-EA96-4A5E-9744-BC81365BD48C}" type="sibTrans" cxnId="{A3205FB7-2458-421E-A20B-DEAB52044F48}">
      <dgm:prSet/>
      <dgm:spPr/>
      <dgm:t>
        <a:bodyPr/>
        <a:lstStyle/>
        <a:p>
          <a:endParaRPr lang="en-US"/>
        </a:p>
      </dgm:t>
    </dgm:pt>
    <dgm:pt modelId="{56379BA0-844B-4469-A263-49D7A38E8579}">
      <dgm:prSet phldrT="[Text]"/>
      <dgm:spPr/>
      <dgm:t>
        <a:bodyPr/>
        <a:lstStyle/>
        <a:p>
          <a:r>
            <a:rPr lang="en-US" dirty="0" smtClean="0"/>
            <a:t>As-A-Service</a:t>
          </a:r>
          <a:endParaRPr lang="en-US" dirty="0"/>
        </a:p>
      </dgm:t>
    </dgm:pt>
    <dgm:pt modelId="{B5056FBE-DC56-496F-97DA-B59843368441}" type="parTrans" cxnId="{CA070E76-1F3D-4E98-986B-E5BA9055D6DE}">
      <dgm:prSet/>
      <dgm:spPr/>
      <dgm:t>
        <a:bodyPr/>
        <a:lstStyle/>
        <a:p>
          <a:endParaRPr lang="en-US"/>
        </a:p>
      </dgm:t>
    </dgm:pt>
    <dgm:pt modelId="{2AA946DD-6E09-492E-9BB6-4E12736525FC}" type="sibTrans" cxnId="{CA070E76-1F3D-4E98-986B-E5BA9055D6DE}">
      <dgm:prSet/>
      <dgm:spPr/>
      <dgm:t>
        <a:bodyPr/>
        <a:lstStyle/>
        <a:p>
          <a:endParaRPr lang="en-US"/>
        </a:p>
      </dgm:t>
    </dgm:pt>
    <dgm:pt modelId="{3C3DF818-0800-4288-8DD3-E24B97D04119}">
      <dgm:prSet phldrT="[Text]"/>
      <dgm:spPr/>
      <dgm:t>
        <a:bodyPr/>
        <a:lstStyle/>
        <a:p>
          <a:endParaRPr lang="en-US" dirty="0"/>
        </a:p>
      </dgm:t>
    </dgm:pt>
    <dgm:pt modelId="{2A6093D9-3452-4BFF-BD4A-7F6018910D58}" type="parTrans" cxnId="{7558C763-8C9A-4ECE-A586-1F52FB17E34C}">
      <dgm:prSet/>
      <dgm:spPr/>
      <dgm:t>
        <a:bodyPr/>
        <a:lstStyle/>
        <a:p>
          <a:endParaRPr lang="en-US"/>
        </a:p>
      </dgm:t>
    </dgm:pt>
    <dgm:pt modelId="{3BFFE8C1-59F2-46F8-8F63-1C09AF76B586}" type="sibTrans" cxnId="{7558C763-8C9A-4ECE-A586-1F52FB17E34C}">
      <dgm:prSet/>
      <dgm:spPr/>
      <dgm:t>
        <a:bodyPr/>
        <a:lstStyle/>
        <a:p>
          <a:endParaRPr lang="en-US"/>
        </a:p>
      </dgm:t>
    </dgm:pt>
    <dgm:pt modelId="{56FAF88B-ED8C-4035-B380-045116A6113D}">
      <dgm:prSet phldrT="[Text]"/>
      <dgm:spPr/>
      <dgm:t>
        <a:bodyPr/>
        <a:lstStyle/>
        <a:p>
          <a:endParaRPr lang="en-US" dirty="0"/>
        </a:p>
      </dgm:t>
    </dgm:pt>
    <dgm:pt modelId="{073D9116-5200-48BD-BBE2-3132472E9041}" type="parTrans" cxnId="{6BC7B232-0787-4CA5-9594-52DD916B9C16}">
      <dgm:prSet/>
      <dgm:spPr/>
      <dgm:t>
        <a:bodyPr/>
        <a:lstStyle/>
        <a:p>
          <a:endParaRPr lang="en-US"/>
        </a:p>
      </dgm:t>
    </dgm:pt>
    <dgm:pt modelId="{3D011903-5D70-41B7-A463-F0DA2A9FA840}" type="sibTrans" cxnId="{6BC7B232-0787-4CA5-9594-52DD916B9C16}">
      <dgm:prSet/>
      <dgm:spPr/>
      <dgm:t>
        <a:bodyPr/>
        <a:lstStyle/>
        <a:p>
          <a:endParaRPr lang="en-US"/>
        </a:p>
      </dgm:t>
    </dgm:pt>
    <dgm:pt modelId="{92C0C46A-1981-4C4A-8070-96D9C44BCA02}">
      <dgm:prSet phldrT="[Text]"/>
      <dgm:spPr/>
      <dgm:t>
        <a:bodyPr/>
        <a:lstStyle/>
        <a:p>
          <a:endParaRPr lang="en-US"/>
        </a:p>
      </dgm:t>
    </dgm:pt>
    <dgm:pt modelId="{6995C885-F996-47C8-A919-280A1D30B30E}" type="parTrans" cxnId="{F3B565EA-5354-45B6-8B47-C03ABAD0D7A9}">
      <dgm:prSet/>
      <dgm:spPr/>
      <dgm:t>
        <a:bodyPr/>
        <a:lstStyle/>
        <a:p>
          <a:endParaRPr lang="en-US"/>
        </a:p>
      </dgm:t>
    </dgm:pt>
    <dgm:pt modelId="{CF1DF896-58BF-47FD-A7FA-C2D7AA28981A}" type="sibTrans" cxnId="{F3B565EA-5354-45B6-8B47-C03ABAD0D7A9}">
      <dgm:prSet/>
      <dgm:spPr/>
      <dgm:t>
        <a:bodyPr/>
        <a:lstStyle/>
        <a:p>
          <a:endParaRPr lang="en-US"/>
        </a:p>
      </dgm:t>
    </dgm:pt>
    <dgm:pt modelId="{F311E904-BFC5-4DC4-948F-8DFC87509223}">
      <dgm:prSet phldrT="[Text]"/>
      <dgm:spPr/>
      <dgm:t>
        <a:bodyPr/>
        <a:lstStyle/>
        <a:p>
          <a:endParaRPr lang="en-US"/>
        </a:p>
      </dgm:t>
    </dgm:pt>
    <dgm:pt modelId="{164BA403-9396-4EBC-AE34-AF0B07727463}" type="parTrans" cxnId="{4AF87BFA-AC06-4592-81A0-F219C4DFE337}">
      <dgm:prSet/>
      <dgm:spPr/>
      <dgm:t>
        <a:bodyPr/>
        <a:lstStyle/>
        <a:p>
          <a:endParaRPr lang="en-US"/>
        </a:p>
      </dgm:t>
    </dgm:pt>
    <dgm:pt modelId="{A39B577C-1B5D-45C7-862A-66DDBBCBA741}" type="sibTrans" cxnId="{4AF87BFA-AC06-4592-81A0-F219C4DFE337}">
      <dgm:prSet/>
      <dgm:spPr/>
      <dgm:t>
        <a:bodyPr/>
        <a:lstStyle/>
        <a:p>
          <a:endParaRPr lang="en-US"/>
        </a:p>
      </dgm:t>
    </dgm:pt>
    <dgm:pt modelId="{6E2D8867-D27E-460D-A9DC-DAE2FB4BCFF3}" type="pres">
      <dgm:prSet presAssocID="{8A28E79E-3BD0-4FD0-A38E-77C03FD0860F}" presName="composite" presStyleCnt="0">
        <dgm:presLayoutVars>
          <dgm:chMax val="3"/>
          <dgm:animLvl val="lvl"/>
          <dgm:resizeHandles val="exact"/>
        </dgm:presLayoutVars>
      </dgm:prSet>
      <dgm:spPr/>
    </dgm:pt>
    <dgm:pt modelId="{56BA34B6-FFDE-41D7-8FB7-6F322AE46589}" type="pres">
      <dgm:prSet presAssocID="{7E0C384A-2BB2-454C-8B6B-C15AFD2AA727}" presName="gear1" presStyleLbl="node1" presStyleIdx="0" presStyleCnt="3" custLinFactNeighborX="0" custLinFactNeighborY="1705">
        <dgm:presLayoutVars>
          <dgm:chMax val="1"/>
          <dgm:bulletEnabled val="1"/>
        </dgm:presLayoutVars>
      </dgm:prSet>
      <dgm:spPr/>
      <dgm:t>
        <a:bodyPr/>
        <a:lstStyle/>
        <a:p>
          <a:endParaRPr lang="en-US"/>
        </a:p>
      </dgm:t>
    </dgm:pt>
    <dgm:pt modelId="{74143266-458F-49C2-99B1-B6D1BDD1BF9D}" type="pres">
      <dgm:prSet presAssocID="{7E0C384A-2BB2-454C-8B6B-C15AFD2AA727}" presName="gear1srcNode" presStyleLbl="node1" presStyleIdx="0" presStyleCnt="3"/>
      <dgm:spPr/>
      <dgm:t>
        <a:bodyPr/>
        <a:lstStyle/>
        <a:p>
          <a:endParaRPr lang="en-US"/>
        </a:p>
      </dgm:t>
    </dgm:pt>
    <dgm:pt modelId="{96784DE0-B61A-469F-9E5D-014590F84307}" type="pres">
      <dgm:prSet presAssocID="{7E0C384A-2BB2-454C-8B6B-C15AFD2AA727}" presName="gear1dstNode" presStyleLbl="node1" presStyleIdx="0" presStyleCnt="3"/>
      <dgm:spPr/>
      <dgm:t>
        <a:bodyPr/>
        <a:lstStyle/>
        <a:p>
          <a:endParaRPr lang="en-US"/>
        </a:p>
      </dgm:t>
    </dgm:pt>
    <dgm:pt modelId="{55395781-0443-4274-8FC9-68B225E9EEE0}" type="pres">
      <dgm:prSet presAssocID="{37D6D781-EF47-4359-B8A0-871A119839E4}" presName="gear2" presStyleLbl="node1" presStyleIdx="1" presStyleCnt="3">
        <dgm:presLayoutVars>
          <dgm:chMax val="1"/>
          <dgm:bulletEnabled val="1"/>
        </dgm:presLayoutVars>
      </dgm:prSet>
      <dgm:spPr/>
      <dgm:t>
        <a:bodyPr/>
        <a:lstStyle/>
        <a:p>
          <a:endParaRPr lang="en-US"/>
        </a:p>
      </dgm:t>
    </dgm:pt>
    <dgm:pt modelId="{A9EEFBF2-1208-4A9D-BA56-F2F03287FF26}" type="pres">
      <dgm:prSet presAssocID="{37D6D781-EF47-4359-B8A0-871A119839E4}" presName="gear2srcNode" presStyleLbl="node1" presStyleIdx="1" presStyleCnt="3"/>
      <dgm:spPr/>
      <dgm:t>
        <a:bodyPr/>
        <a:lstStyle/>
        <a:p>
          <a:endParaRPr lang="en-US"/>
        </a:p>
      </dgm:t>
    </dgm:pt>
    <dgm:pt modelId="{61BC21F4-2B05-4D77-8801-E30B9BAA0E85}" type="pres">
      <dgm:prSet presAssocID="{37D6D781-EF47-4359-B8A0-871A119839E4}" presName="gear2dstNode" presStyleLbl="node1" presStyleIdx="1" presStyleCnt="3"/>
      <dgm:spPr/>
      <dgm:t>
        <a:bodyPr/>
        <a:lstStyle/>
        <a:p>
          <a:endParaRPr lang="en-US"/>
        </a:p>
      </dgm:t>
    </dgm:pt>
    <dgm:pt modelId="{BE9995B4-8880-439F-A4C2-E61E26CDE369}" type="pres">
      <dgm:prSet presAssocID="{56379BA0-844B-4469-A263-49D7A38E8579}" presName="gear3" presStyleLbl="node1" presStyleIdx="2" presStyleCnt="3"/>
      <dgm:spPr/>
      <dgm:t>
        <a:bodyPr/>
        <a:lstStyle/>
        <a:p>
          <a:endParaRPr lang="en-US"/>
        </a:p>
      </dgm:t>
    </dgm:pt>
    <dgm:pt modelId="{6E2EE515-78AB-4257-AE91-76E8EFA71EF2}" type="pres">
      <dgm:prSet presAssocID="{56379BA0-844B-4469-A263-49D7A38E8579}" presName="gear3tx" presStyleLbl="node1" presStyleIdx="2" presStyleCnt="3">
        <dgm:presLayoutVars>
          <dgm:chMax val="1"/>
          <dgm:bulletEnabled val="1"/>
        </dgm:presLayoutVars>
      </dgm:prSet>
      <dgm:spPr/>
      <dgm:t>
        <a:bodyPr/>
        <a:lstStyle/>
        <a:p>
          <a:endParaRPr lang="en-US"/>
        </a:p>
      </dgm:t>
    </dgm:pt>
    <dgm:pt modelId="{CCC799CF-686B-4EC8-AAA2-79BE6C9FCDDC}" type="pres">
      <dgm:prSet presAssocID="{56379BA0-844B-4469-A263-49D7A38E8579}" presName="gear3srcNode" presStyleLbl="node1" presStyleIdx="2" presStyleCnt="3"/>
      <dgm:spPr/>
      <dgm:t>
        <a:bodyPr/>
        <a:lstStyle/>
        <a:p>
          <a:endParaRPr lang="en-US"/>
        </a:p>
      </dgm:t>
    </dgm:pt>
    <dgm:pt modelId="{50DE71B0-38BB-4E6D-9F43-F17EF8A4C444}" type="pres">
      <dgm:prSet presAssocID="{56379BA0-844B-4469-A263-49D7A38E8579}" presName="gear3dstNode" presStyleLbl="node1" presStyleIdx="2" presStyleCnt="3"/>
      <dgm:spPr/>
      <dgm:t>
        <a:bodyPr/>
        <a:lstStyle/>
        <a:p>
          <a:endParaRPr lang="en-US"/>
        </a:p>
      </dgm:t>
    </dgm:pt>
    <dgm:pt modelId="{D6662F81-05A0-47FE-95C3-7F7987E8EBB6}" type="pres">
      <dgm:prSet presAssocID="{AA574FF6-250D-41EE-BE80-98786A333240}" presName="connector1" presStyleLbl="sibTrans2D1" presStyleIdx="0" presStyleCnt="3" custLinFactNeighborX="-4661" custLinFactNeighborY="666"/>
      <dgm:spPr/>
      <dgm:t>
        <a:bodyPr/>
        <a:lstStyle/>
        <a:p>
          <a:endParaRPr lang="en-US"/>
        </a:p>
      </dgm:t>
    </dgm:pt>
    <dgm:pt modelId="{06FB3AB9-015A-4BBA-97AC-394711B66405}" type="pres">
      <dgm:prSet presAssocID="{0560F5AA-EA96-4A5E-9744-BC81365BD48C}" presName="connector2" presStyleLbl="sibTrans2D1" presStyleIdx="1" presStyleCnt="3"/>
      <dgm:spPr/>
      <dgm:t>
        <a:bodyPr/>
        <a:lstStyle/>
        <a:p>
          <a:endParaRPr lang="en-US"/>
        </a:p>
      </dgm:t>
    </dgm:pt>
    <dgm:pt modelId="{015A3A0E-2994-47C0-BE2B-51B5BF5AA199}" type="pres">
      <dgm:prSet presAssocID="{2AA946DD-6E09-492E-9BB6-4E12736525FC}" presName="connector3" presStyleLbl="sibTrans2D1" presStyleIdx="2" presStyleCnt="3"/>
      <dgm:spPr/>
      <dgm:t>
        <a:bodyPr/>
        <a:lstStyle/>
        <a:p>
          <a:endParaRPr lang="en-US"/>
        </a:p>
      </dgm:t>
    </dgm:pt>
  </dgm:ptLst>
  <dgm:cxnLst>
    <dgm:cxn modelId="{4AF87BFA-AC06-4592-81A0-F219C4DFE337}" srcId="{8A28E79E-3BD0-4FD0-A38E-77C03FD0860F}" destId="{F311E904-BFC5-4DC4-948F-8DFC87509223}" srcOrd="3" destOrd="0" parTransId="{164BA403-9396-4EBC-AE34-AF0B07727463}" sibTransId="{A39B577C-1B5D-45C7-862A-66DDBBCBA741}"/>
    <dgm:cxn modelId="{9D196657-B673-463E-8D5C-282571A31367}" type="presOf" srcId="{7E0C384A-2BB2-454C-8B6B-C15AFD2AA727}" destId="{74143266-458F-49C2-99B1-B6D1BDD1BF9D}" srcOrd="1" destOrd="0" presId="urn:microsoft.com/office/officeart/2005/8/layout/gear1"/>
    <dgm:cxn modelId="{CA070E76-1F3D-4E98-986B-E5BA9055D6DE}" srcId="{8A28E79E-3BD0-4FD0-A38E-77C03FD0860F}" destId="{56379BA0-844B-4469-A263-49D7A38E8579}" srcOrd="2" destOrd="0" parTransId="{B5056FBE-DC56-496F-97DA-B59843368441}" sibTransId="{2AA946DD-6E09-492E-9BB6-4E12736525FC}"/>
    <dgm:cxn modelId="{6BC7B232-0787-4CA5-9594-52DD916B9C16}" srcId="{8A28E79E-3BD0-4FD0-A38E-77C03FD0860F}" destId="{56FAF88B-ED8C-4035-B380-045116A6113D}" srcOrd="6" destOrd="0" parTransId="{073D9116-5200-48BD-BBE2-3132472E9041}" sibTransId="{3D011903-5D70-41B7-A463-F0DA2A9FA840}"/>
    <dgm:cxn modelId="{725E0D5C-392D-4712-9F8E-7F64E7E81E80}" type="presOf" srcId="{7E0C384A-2BB2-454C-8B6B-C15AFD2AA727}" destId="{96784DE0-B61A-469F-9E5D-014590F84307}" srcOrd="2" destOrd="0" presId="urn:microsoft.com/office/officeart/2005/8/layout/gear1"/>
    <dgm:cxn modelId="{7F46A0AB-65AC-4497-BA1E-5DB1D457BAE8}" type="presOf" srcId="{7E0C384A-2BB2-454C-8B6B-C15AFD2AA727}" destId="{56BA34B6-FFDE-41D7-8FB7-6F322AE46589}" srcOrd="0" destOrd="0" presId="urn:microsoft.com/office/officeart/2005/8/layout/gear1"/>
    <dgm:cxn modelId="{A3205FB7-2458-421E-A20B-DEAB52044F48}" srcId="{8A28E79E-3BD0-4FD0-A38E-77C03FD0860F}" destId="{37D6D781-EF47-4359-B8A0-871A119839E4}" srcOrd="1" destOrd="0" parTransId="{399D0886-687A-42DB-AEAA-9F33541F4753}" sibTransId="{0560F5AA-EA96-4A5E-9744-BC81365BD48C}"/>
    <dgm:cxn modelId="{24C557DB-941C-41DF-AA3F-B220DC1EC988}" type="presOf" srcId="{37D6D781-EF47-4359-B8A0-871A119839E4}" destId="{55395781-0443-4274-8FC9-68B225E9EEE0}" srcOrd="0" destOrd="0" presId="urn:microsoft.com/office/officeart/2005/8/layout/gear1"/>
    <dgm:cxn modelId="{7558C763-8C9A-4ECE-A586-1F52FB17E34C}" srcId="{8A28E79E-3BD0-4FD0-A38E-77C03FD0860F}" destId="{3C3DF818-0800-4288-8DD3-E24B97D04119}" srcOrd="5" destOrd="0" parTransId="{2A6093D9-3452-4BFF-BD4A-7F6018910D58}" sibTransId="{3BFFE8C1-59F2-46F8-8F63-1C09AF76B586}"/>
    <dgm:cxn modelId="{A1AD1CDC-2F26-48CA-9D43-561BD0E3CE2B}" type="presOf" srcId="{56379BA0-844B-4469-A263-49D7A38E8579}" destId="{50DE71B0-38BB-4E6D-9F43-F17EF8A4C444}" srcOrd="3" destOrd="0" presId="urn:microsoft.com/office/officeart/2005/8/layout/gear1"/>
    <dgm:cxn modelId="{C008C3DC-DE03-402B-91FF-EE6B77197626}" srcId="{8A28E79E-3BD0-4FD0-A38E-77C03FD0860F}" destId="{7E0C384A-2BB2-454C-8B6B-C15AFD2AA727}" srcOrd="0" destOrd="0" parTransId="{7E6E1CFC-0D9F-4EC4-96FF-27E5523AEB31}" sibTransId="{AA574FF6-250D-41EE-BE80-98786A333240}"/>
    <dgm:cxn modelId="{A19C7C52-42F1-4769-A4F8-CB02FF918641}" type="presOf" srcId="{56379BA0-844B-4469-A263-49D7A38E8579}" destId="{6E2EE515-78AB-4257-AE91-76E8EFA71EF2}" srcOrd="1" destOrd="0" presId="urn:microsoft.com/office/officeart/2005/8/layout/gear1"/>
    <dgm:cxn modelId="{F3B565EA-5354-45B6-8B47-C03ABAD0D7A9}" srcId="{8A28E79E-3BD0-4FD0-A38E-77C03FD0860F}" destId="{92C0C46A-1981-4C4A-8070-96D9C44BCA02}" srcOrd="4" destOrd="0" parTransId="{6995C885-F996-47C8-A919-280A1D30B30E}" sibTransId="{CF1DF896-58BF-47FD-A7FA-C2D7AA28981A}"/>
    <dgm:cxn modelId="{E613176A-B029-4763-BC35-C81E454F3ED6}" type="presOf" srcId="{2AA946DD-6E09-492E-9BB6-4E12736525FC}" destId="{015A3A0E-2994-47C0-BE2B-51B5BF5AA199}" srcOrd="0" destOrd="0" presId="urn:microsoft.com/office/officeart/2005/8/layout/gear1"/>
    <dgm:cxn modelId="{9145167B-A605-43D5-BAA1-5CEC3BC9D682}" type="presOf" srcId="{37D6D781-EF47-4359-B8A0-871A119839E4}" destId="{61BC21F4-2B05-4D77-8801-E30B9BAA0E85}" srcOrd="2" destOrd="0" presId="urn:microsoft.com/office/officeart/2005/8/layout/gear1"/>
    <dgm:cxn modelId="{15FD3595-3078-445B-8554-4A46F8A64C89}" type="presOf" srcId="{0560F5AA-EA96-4A5E-9744-BC81365BD48C}" destId="{06FB3AB9-015A-4BBA-97AC-394711B66405}" srcOrd="0" destOrd="0" presId="urn:microsoft.com/office/officeart/2005/8/layout/gear1"/>
    <dgm:cxn modelId="{0E15F030-8EE2-4C70-886D-905B9815262E}" type="presOf" srcId="{56379BA0-844B-4469-A263-49D7A38E8579}" destId="{BE9995B4-8880-439F-A4C2-E61E26CDE369}" srcOrd="0" destOrd="0" presId="urn:microsoft.com/office/officeart/2005/8/layout/gear1"/>
    <dgm:cxn modelId="{7F3AD4D2-EACB-414D-BF9D-DF0A1FBE1A2E}" type="presOf" srcId="{56379BA0-844B-4469-A263-49D7A38E8579}" destId="{CCC799CF-686B-4EC8-AAA2-79BE6C9FCDDC}" srcOrd="2" destOrd="0" presId="urn:microsoft.com/office/officeart/2005/8/layout/gear1"/>
    <dgm:cxn modelId="{F2F6874A-1606-4C33-A653-80C8EDD9F04A}" type="presOf" srcId="{8A28E79E-3BD0-4FD0-A38E-77C03FD0860F}" destId="{6E2D8867-D27E-460D-A9DC-DAE2FB4BCFF3}" srcOrd="0" destOrd="0" presId="urn:microsoft.com/office/officeart/2005/8/layout/gear1"/>
    <dgm:cxn modelId="{7B880A4F-4A9C-4BD7-BFB7-7A209EE15EB9}" type="presOf" srcId="{37D6D781-EF47-4359-B8A0-871A119839E4}" destId="{A9EEFBF2-1208-4A9D-BA56-F2F03287FF26}" srcOrd="1" destOrd="0" presId="urn:microsoft.com/office/officeart/2005/8/layout/gear1"/>
    <dgm:cxn modelId="{6410A212-CF90-40BB-AE3F-32D7671D96A0}" type="presOf" srcId="{AA574FF6-250D-41EE-BE80-98786A333240}" destId="{D6662F81-05A0-47FE-95C3-7F7987E8EBB6}" srcOrd="0" destOrd="0" presId="urn:microsoft.com/office/officeart/2005/8/layout/gear1"/>
    <dgm:cxn modelId="{915C39E4-C6CA-47C8-823F-53007765D954}" type="presParOf" srcId="{6E2D8867-D27E-460D-A9DC-DAE2FB4BCFF3}" destId="{56BA34B6-FFDE-41D7-8FB7-6F322AE46589}" srcOrd="0" destOrd="0" presId="urn:microsoft.com/office/officeart/2005/8/layout/gear1"/>
    <dgm:cxn modelId="{4DC49E6F-9DDC-4967-90C4-E13F76C1246F}" type="presParOf" srcId="{6E2D8867-D27E-460D-A9DC-DAE2FB4BCFF3}" destId="{74143266-458F-49C2-99B1-B6D1BDD1BF9D}" srcOrd="1" destOrd="0" presId="urn:microsoft.com/office/officeart/2005/8/layout/gear1"/>
    <dgm:cxn modelId="{FA3AF94D-10E8-4185-B371-D950FAAFA225}" type="presParOf" srcId="{6E2D8867-D27E-460D-A9DC-DAE2FB4BCFF3}" destId="{96784DE0-B61A-469F-9E5D-014590F84307}" srcOrd="2" destOrd="0" presId="urn:microsoft.com/office/officeart/2005/8/layout/gear1"/>
    <dgm:cxn modelId="{316BEF8D-B49B-4ED5-AC7C-BAB2657BE1F4}" type="presParOf" srcId="{6E2D8867-D27E-460D-A9DC-DAE2FB4BCFF3}" destId="{55395781-0443-4274-8FC9-68B225E9EEE0}" srcOrd="3" destOrd="0" presId="urn:microsoft.com/office/officeart/2005/8/layout/gear1"/>
    <dgm:cxn modelId="{E974C84C-5EF1-464B-86F2-B4AE7DF3D98D}" type="presParOf" srcId="{6E2D8867-D27E-460D-A9DC-DAE2FB4BCFF3}" destId="{A9EEFBF2-1208-4A9D-BA56-F2F03287FF26}" srcOrd="4" destOrd="0" presId="urn:microsoft.com/office/officeart/2005/8/layout/gear1"/>
    <dgm:cxn modelId="{AE2128F4-784E-4FE9-B7C0-0F3322873A33}" type="presParOf" srcId="{6E2D8867-D27E-460D-A9DC-DAE2FB4BCFF3}" destId="{61BC21F4-2B05-4D77-8801-E30B9BAA0E85}" srcOrd="5" destOrd="0" presId="urn:microsoft.com/office/officeart/2005/8/layout/gear1"/>
    <dgm:cxn modelId="{0673CF0A-17DF-44F8-BDED-B98A44322DBE}" type="presParOf" srcId="{6E2D8867-D27E-460D-A9DC-DAE2FB4BCFF3}" destId="{BE9995B4-8880-439F-A4C2-E61E26CDE369}" srcOrd="6" destOrd="0" presId="urn:microsoft.com/office/officeart/2005/8/layout/gear1"/>
    <dgm:cxn modelId="{4A8925FC-41BA-459B-BE61-8D153AC775EF}" type="presParOf" srcId="{6E2D8867-D27E-460D-A9DC-DAE2FB4BCFF3}" destId="{6E2EE515-78AB-4257-AE91-76E8EFA71EF2}" srcOrd="7" destOrd="0" presId="urn:microsoft.com/office/officeart/2005/8/layout/gear1"/>
    <dgm:cxn modelId="{9793BC49-E26C-4C7F-B795-25A1337B0E31}" type="presParOf" srcId="{6E2D8867-D27E-460D-A9DC-DAE2FB4BCFF3}" destId="{CCC799CF-686B-4EC8-AAA2-79BE6C9FCDDC}" srcOrd="8" destOrd="0" presId="urn:microsoft.com/office/officeart/2005/8/layout/gear1"/>
    <dgm:cxn modelId="{020E4EDB-5EDA-4F69-BE79-52B6C29A0D58}" type="presParOf" srcId="{6E2D8867-D27E-460D-A9DC-DAE2FB4BCFF3}" destId="{50DE71B0-38BB-4E6D-9F43-F17EF8A4C444}" srcOrd="9" destOrd="0" presId="urn:microsoft.com/office/officeart/2005/8/layout/gear1"/>
    <dgm:cxn modelId="{B8826CDB-E40B-46EB-97F2-7BCEA69B33AA}" type="presParOf" srcId="{6E2D8867-D27E-460D-A9DC-DAE2FB4BCFF3}" destId="{D6662F81-05A0-47FE-95C3-7F7987E8EBB6}" srcOrd="10" destOrd="0" presId="urn:microsoft.com/office/officeart/2005/8/layout/gear1"/>
    <dgm:cxn modelId="{229E3C71-9DDA-4350-9482-0217B5E61D20}" type="presParOf" srcId="{6E2D8867-D27E-460D-A9DC-DAE2FB4BCFF3}" destId="{06FB3AB9-015A-4BBA-97AC-394711B66405}" srcOrd="11" destOrd="0" presId="urn:microsoft.com/office/officeart/2005/8/layout/gear1"/>
    <dgm:cxn modelId="{E63DC85A-40A1-465E-ADEA-B8545042B311}" type="presParOf" srcId="{6E2D8867-D27E-460D-A9DC-DAE2FB4BCFF3}" destId="{015A3A0E-2994-47C0-BE2B-51B5BF5AA19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CB77EE-6CFA-4AB2-8EBA-8D2315A8B422}" type="doc">
      <dgm:prSet loTypeId="urn:microsoft.com/office/officeart/2005/8/layout/hProcess11" loCatId="process" qsTypeId="urn:microsoft.com/office/officeart/2005/8/quickstyle/simple1" qsCatId="simple" csTypeId="urn:microsoft.com/office/officeart/2005/8/colors/accent1_2" csCatId="accent1" phldr="1"/>
      <dgm:spPr/>
    </dgm:pt>
    <dgm:pt modelId="{2B8652EF-1BA2-45F2-A35A-958CC36B508A}">
      <dgm:prSet phldrT="[Text]"/>
      <dgm:spPr/>
      <dgm:t>
        <a:bodyPr/>
        <a:lstStyle/>
        <a:p>
          <a:r>
            <a:rPr lang="en-US" dirty="0" smtClean="0"/>
            <a:t>Reconnaissance</a:t>
          </a:r>
          <a:endParaRPr lang="en-US" dirty="0"/>
        </a:p>
      </dgm:t>
    </dgm:pt>
    <dgm:pt modelId="{9D62CBDA-D2F3-4D03-897F-0D6C24F7BA1F}" type="parTrans" cxnId="{CE1391EE-5C62-4255-80F7-4FD6E5716486}">
      <dgm:prSet/>
      <dgm:spPr/>
      <dgm:t>
        <a:bodyPr/>
        <a:lstStyle/>
        <a:p>
          <a:endParaRPr lang="en-US"/>
        </a:p>
      </dgm:t>
    </dgm:pt>
    <dgm:pt modelId="{5EF74559-6E8D-4D33-9F8F-AEBE6823721E}" type="sibTrans" cxnId="{CE1391EE-5C62-4255-80F7-4FD6E5716486}">
      <dgm:prSet/>
      <dgm:spPr/>
      <dgm:t>
        <a:bodyPr/>
        <a:lstStyle/>
        <a:p>
          <a:endParaRPr lang="en-US"/>
        </a:p>
      </dgm:t>
    </dgm:pt>
    <dgm:pt modelId="{39DC8F0D-D67A-4D6E-9838-65E472B0DF2B}">
      <dgm:prSet phldrT="[Text]"/>
      <dgm:spPr/>
      <dgm:t>
        <a:bodyPr/>
        <a:lstStyle/>
        <a:p>
          <a:r>
            <a:rPr lang="en-US" dirty="0" err="1" smtClean="0"/>
            <a:t>Weaponization</a:t>
          </a:r>
          <a:endParaRPr lang="en-US" dirty="0"/>
        </a:p>
      </dgm:t>
    </dgm:pt>
    <dgm:pt modelId="{35FFE19E-3305-4C4F-AA2C-999ABAF7DAC5}" type="parTrans" cxnId="{902EC5EC-A2DF-4C2A-9A65-E1F08FA223BD}">
      <dgm:prSet/>
      <dgm:spPr/>
      <dgm:t>
        <a:bodyPr/>
        <a:lstStyle/>
        <a:p>
          <a:endParaRPr lang="en-US"/>
        </a:p>
      </dgm:t>
    </dgm:pt>
    <dgm:pt modelId="{8F100396-D9A1-4B56-A4B4-51854AB58F47}" type="sibTrans" cxnId="{902EC5EC-A2DF-4C2A-9A65-E1F08FA223BD}">
      <dgm:prSet/>
      <dgm:spPr/>
      <dgm:t>
        <a:bodyPr/>
        <a:lstStyle/>
        <a:p>
          <a:endParaRPr lang="en-US"/>
        </a:p>
      </dgm:t>
    </dgm:pt>
    <dgm:pt modelId="{674F3FEF-5EF3-40E4-AE6C-0A3FD5BC8381}">
      <dgm:prSet phldrT="[Text]"/>
      <dgm:spPr/>
      <dgm:t>
        <a:bodyPr/>
        <a:lstStyle/>
        <a:p>
          <a:r>
            <a:rPr lang="en-US" dirty="0" smtClean="0"/>
            <a:t>Delivery</a:t>
          </a:r>
          <a:endParaRPr lang="en-US" dirty="0"/>
        </a:p>
      </dgm:t>
    </dgm:pt>
    <dgm:pt modelId="{A9C5A13D-30EB-4E2A-96B0-2E6D7DD99376}" type="parTrans" cxnId="{69E8293B-4387-4BC8-843B-5EAC87B16A40}">
      <dgm:prSet/>
      <dgm:spPr/>
      <dgm:t>
        <a:bodyPr/>
        <a:lstStyle/>
        <a:p>
          <a:endParaRPr lang="en-US"/>
        </a:p>
      </dgm:t>
    </dgm:pt>
    <dgm:pt modelId="{B749670C-C763-41DC-AA99-AA9AAEE77CB1}" type="sibTrans" cxnId="{69E8293B-4387-4BC8-843B-5EAC87B16A40}">
      <dgm:prSet/>
      <dgm:spPr/>
      <dgm:t>
        <a:bodyPr/>
        <a:lstStyle/>
        <a:p>
          <a:endParaRPr lang="en-US"/>
        </a:p>
      </dgm:t>
    </dgm:pt>
    <dgm:pt modelId="{B6E494EB-2582-4475-BD34-2D3FC921398D}">
      <dgm:prSet phldrT="[Text]"/>
      <dgm:spPr/>
      <dgm:t>
        <a:bodyPr/>
        <a:lstStyle/>
        <a:p>
          <a:r>
            <a:rPr lang="en-US" dirty="0" smtClean="0"/>
            <a:t>Exploitation</a:t>
          </a:r>
          <a:endParaRPr lang="en-US" dirty="0"/>
        </a:p>
      </dgm:t>
    </dgm:pt>
    <dgm:pt modelId="{16BB2DC9-51C7-4775-B208-75A02D7F4723}" type="parTrans" cxnId="{B6382675-2802-48FA-81CF-1E761B4A8951}">
      <dgm:prSet/>
      <dgm:spPr/>
      <dgm:t>
        <a:bodyPr/>
        <a:lstStyle/>
        <a:p>
          <a:endParaRPr lang="en-US"/>
        </a:p>
      </dgm:t>
    </dgm:pt>
    <dgm:pt modelId="{640F51A4-F677-4C27-AC6D-0889ACA45CF6}" type="sibTrans" cxnId="{B6382675-2802-48FA-81CF-1E761B4A8951}">
      <dgm:prSet/>
      <dgm:spPr/>
      <dgm:t>
        <a:bodyPr/>
        <a:lstStyle/>
        <a:p>
          <a:endParaRPr lang="en-US"/>
        </a:p>
      </dgm:t>
    </dgm:pt>
    <dgm:pt modelId="{1AFDD354-AB33-4667-ADDE-5B57852BCA5C}">
      <dgm:prSet phldrT="[Text]"/>
      <dgm:spPr/>
      <dgm:t>
        <a:bodyPr/>
        <a:lstStyle/>
        <a:p>
          <a:r>
            <a:rPr lang="en-US" dirty="0" smtClean="0"/>
            <a:t>Installation</a:t>
          </a:r>
          <a:endParaRPr lang="en-US" dirty="0"/>
        </a:p>
      </dgm:t>
    </dgm:pt>
    <dgm:pt modelId="{5E041007-1028-4516-8B47-50FF3034411A}" type="parTrans" cxnId="{092E0227-CB0F-404B-89EF-E77D100C34FC}">
      <dgm:prSet/>
      <dgm:spPr/>
      <dgm:t>
        <a:bodyPr/>
        <a:lstStyle/>
        <a:p>
          <a:endParaRPr lang="en-US"/>
        </a:p>
      </dgm:t>
    </dgm:pt>
    <dgm:pt modelId="{231E24DD-A9F5-40EC-AA5E-88C27061151B}" type="sibTrans" cxnId="{092E0227-CB0F-404B-89EF-E77D100C34FC}">
      <dgm:prSet/>
      <dgm:spPr/>
      <dgm:t>
        <a:bodyPr/>
        <a:lstStyle/>
        <a:p>
          <a:endParaRPr lang="en-US"/>
        </a:p>
      </dgm:t>
    </dgm:pt>
    <dgm:pt modelId="{BDA554CB-7974-4C82-BD13-D0FC041CFB26}">
      <dgm:prSet phldrT="[Text]"/>
      <dgm:spPr/>
      <dgm:t>
        <a:bodyPr/>
        <a:lstStyle/>
        <a:p>
          <a:r>
            <a:rPr lang="en-US" dirty="0" err="1" smtClean="0"/>
            <a:t>Command&amp;Control</a:t>
          </a:r>
          <a:endParaRPr lang="en-US" dirty="0"/>
        </a:p>
      </dgm:t>
    </dgm:pt>
    <dgm:pt modelId="{43F2B961-AE46-4A3A-8A82-4F74AAE6F4B5}" type="parTrans" cxnId="{157B2F61-7A7C-4C83-9A29-40E49B1C7099}">
      <dgm:prSet/>
      <dgm:spPr/>
      <dgm:t>
        <a:bodyPr/>
        <a:lstStyle/>
        <a:p>
          <a:endParaRPr lang="en-US"/>
        </a:p>
      </dgm:t>
    </dgm:pt>
    <dgm:pt modelId="{2CA76B95-9C14-4C88-901B-3CA4C2635113}" type="sibTrans" cxnId="{157B2F61-7A7C-4C83-9A29-40E49B1C7099}">
      <dgm:prSet/>
      <dgm:spPr/>
      <dgm:t>
        <a:bodyPr/>
        <a:lstStyle/>
        <a:p>
          <a:endParaRPr lang="en-US"/>
        </a:p>
      </dgm:t>
    </dgm:pt>
    <dgm:pt modelId="{736EF523-B1C6-4FE4-8CA6-A40ABEA59E0C}">
      <dgm:prSet phldrT="[Text]"/>
      <dgm:spPr/>
      <dgm:t>
        <a:bodyPr/>
        <a:lstStyle/>
        <a:p>
          <a:r>
            <a:rPr lang="en-US" dirty="0" smtClean="0"/>
            <a:t>Actions On Objectives</a:t>
          </a:r>
          <a:endParaRPr lang="en-US" dirty="0"/>
        </a:p>
      </dgm:t>
    </dgm:pt>
    <dgm:pt modelId="{889FD20B-C6E2-432C-88A8-0F5BCF3AC8AE}" type="parTrans" cxnId="{7011ED16-8C1A-4510-A11D-8DEC7566A8A4}">
      <dgm:prSet/>
      <dgm:spPr/>
      <dgm:t>
        <a:bodyPr/>
        <a:lstStyle/>
        <a:p>
          <a:endParaRPr lang="en-US"/>
        </a:p>
      </dgm:t>
    </dgm:pt>
    <dgm:pt modelId="{48D9C728-F31A-411D-9B5E-461160F93FFB}" type="sibTrans" cxnId="{7011ED16-8C1A-4510-A11D-8DEC7566A8A4}">
      <dgm:prSet/>
      <dgm:spPr/>
      <dgm:t>
        <a:bodyPr/>
        <a:lstStyle/>
        <a:p>
          <a:endParaRPr lang="en-US"/>
        </a:p>
      </dgm:t>
    </dgm:pt>
    <dgm:pt modelId="{54F1D81E-60D2-44A3-99F8-C58D725665C0}" type="pres">
      <dgm:prSet presAssocID="{59CB77EE-6CFA-4AB2-8EBA-8D2315A8B422}" presName="Name0" presStyleCnt="0">
        <dgm:presLayoutVars>
          <dgm:dir/>
          <dgm:resizeHandles val="exact"/>
        </dgm:presLayoutVars>
      </dgm:prSet>
      <dgm:spPr/>
    </dgm:pt>
    <dgm:pt modelId="{644B1035-368B-4874-A792-676D2487A5CD}" type="pres">
      <dgm:prSet presAssocID="{59CB77EE-6CFA-4AB2-8EBA-8D2315A8B422}" presName="arrow" presStyleLbl="bgShp" presStyleIdx="0" presStyleCnt="1"/>
      <dgm:spPr/>
    </dgm:pt>
    <dgm:pt modelId="{65601F6B-D436-4A0F-A0AB-E878E50C8D2E}" type="pres">
      <dgm:prSet presAssocID="{59CB77EE-6CFA-4AB2-8EBA-8D2315A8B422}" presName="points" presStyleCnt="0"/>
      <dgm:spPr/>
    </dgm:pt>
    <dgm:pt modelId="{420C7DEA-8174-4B1B-9A17-86AD85B08AC8}" type="pres">
      <dgm:prSet presAssocID="{2B8652EF-1BA2-45F2-A35A-958CC36B508A}" presName="compositeA" presStyleCnt="0"/>
      <dgm:spPr/>
    </dgm:pt>
    <dgm:pt modelId="{90D17BE3-4B01-495C-96FC-DB678CA2D3D0}" type="pres">
      <dgm:prSet presAssocID="{2B8652EF-1BA2-45F2-A35A-958CC36B508A}" presName="textA" presStyleLbl="revTx" presStyleIdx="0" presStyleCnt="7">
        <dgm:presLayoutVars>
          <dgm:bulletEnabled val="1"/>
        </dgm:presLayoutVars>
      </dgm:prSet>
      <dgm:spPr/>
      <dgm:t>
        <a:bodyPr/>
        <a:lstStyle/>
        <a:p>
          <a:endParaRPr lang="en-US"/>
        </a:p>
      </dgm:t>
    </dgm:pt>
    <dgm:pt modelId="{2E03372F-1C8D-42D4-82CA-5B35BAC2801B}" type="pres">
      <dgm:prSet presAssocID="{2B8652EF-1BA2-45F2-A35A-958CC36B508A}" presName="circleA" presStyleLbl="node1" presStyleIdx="0" presStyleCnt="7"/>
      <dgm:spPr/>
    </dgm:pt>
    <dgm:pt modelId="{9AF9437A-445F-455E-BD0C-DF1A2D7BD971}" type="pres">
      <dgm:prSet presAssocID="{2B8652EF-1BA2-45F2-A35A-958CC36B508A}" presName="spaceA" presStyleCnt="0"/>
      <dgm:spPr/>
    </dgm:pt>
    <dgm:pt modelId="{62C30944-3C3F-466B-8528-D851FFB1FCF6}" type="pres">
      <dgm:prSet presAssocID="{5EF74559-6E8D-4D33-9F8F-AEBE6823721E}" presName="space" presStyleCnt="0"/>
      <dgm:spPr/>
    </dgm:pt>
    <dgm:pt modelId="{5D97EA59-C77F-4212-944B-384072B9A392}" type="pres">
      <dgm:prSet presAssocID="{39DC8F0D-D67A-4D6E-9838-65E472B0DF2B}" presName="compositeB" presStyleCnt="0"/>
      <dgm:spPr/>
    </dgm:pt>
    <dgm:pt modelId="{1B545D23-ED1F-4E8B-8C1B-A9605A037EF6}" type="pres">
      <dgm:prSet presAssocID="{39DC8F0D-D67A-4D6E-9838-65E472B0DF2B}" presName="textB" presStyleLbl="revTx" presStyleIdx="1" presStyleCnt="7">
        <dgm:presLayoutVars>
          <dgm:bulletEnabled val="1"/>
        </dgm:presLayoutVars>
      </dgm:prSet>
      <dgm:spPr/>
      <dgm:t>
        <a:bodyPr/>
        <a:lstStyle/>
        <a:p>
          <a:endParaRPr lang="en-US"/>
        </a:p>
      </dgm:t>
    </dgm:pt>
    <dgm:pt modelId="{9DEDD868-10F5-4737-B2ED-A2FAFD266618}" type="pres">
      <dgm:prSet presAssocID="{39DC8F0D-D67A-4D6E-9838-65E472B0DF2B}" presName="circleB" presStyleLbl="node1" presStyleIdx="1" presStyleCnt="7"/>
      <dgm:spPr/>
    </dgm:pt>
    <dgm:pt modelId="{3604F21B-EAE4-4126-A34C-7668FFD5BC5B}" type="pres">
      <dgm:prSet presAssocID="{39DC8F0D-D67A-4D6E-9838-65E472B0DF2B}" presName="spaceB" presStyleCnt="0"/>
      <dgm:spPr/>
    </dgm:pt>
    <dgm:pt modelId="{3EF25488-871F-482B-B267-E8CBA0B2EDB9}" type="pres">
      <dgm:prSet presAssocID="{8F100396-D9A1-4B56-A4B4-51854AB58F47}" presName="space" presStyleCnt="0"/>
      <dgm:spPr/>
    </dgm:pt>
    <dgm:pt modelId="{BF8C419E-81B1-4ED1-9090-01701016A92E}" type="pres">
      <dgm:prSet presAssocID="{674F3FEF-5EF3-40E4-AE6C-0A3FD5BC8381}" presName="compositeA" presStyleCnt="0"/>
      <dgm:spPr/>
    </dgm:pt>
    <dgm:pt modelId="{D9ADB2BE-760F-494E-ABEA-D692D1F4EE3D}" type="pres">
      <dgm:prSet presAssocID="{674F3FEF-5EF3-40E4-AE6C-0A3FD5BC8381}" presName="textA" presStyleLbl="revTx" presStyleIdx="2" presStyleCnt="7">
        <dgm:presLayoutVars>
          <dgm:bulletEnabled val="1"/>
        </dgm:presLayoutVars>
      </dgm:prSet>
      <dgm:spPr/>
      <dgm:t>
        <a:bodyPr/>
        <a:lstStyle/>
        <a:p>
          <a:endParaRPr lang="en-US"/>
        </a:p>
      </dgm:t>
    </dgm:pt>
    <dgm:pt modelId="{2DA3CC99-6497-4AD6-A29D-4921F5EA6C26}" type="pres">
      <dgm:prSet presAssocID="{674F3FEF-5EF3-40E4-AE6C-0A3FD5BC8381}" presName="circleA" presStyleLbl="node1" presStyleIdx="2" presStyleCnt="7"/>
      <dgm:spPr/>
    </dgm:pt>
    <dgm:pt modelId="{9712F33B-062D-4CBE-B5A8-72D37D65D88B}" type="pres">
      <dgm:prSet presAssocID="{674F3FEF-5EF3-40E4-AE6C-0A3FD5BC8381}" presName="spaceA" presStyleCnt="0"/>
      <dgm:spPr/>
    </dgm:pt>
    <dgm:pt modelId="{A6EA50F2-B80F-42BB-8CA4-79F89EE2F7BC}" type="pres">
      <dgm:prSet presAssocID="{B749670C-C763-41DC-AA99-AA9AAEE77CB1}" presName="space" presStyleCnt="0"/>
      <dgm:spPr/>
    </dgm:pt>
    <dgm:pt modelId="{BE9AB7AD-5B00-470F-9E58-9AFB1871EA09}" type="pres">
      <dgm:prSet presAssocID="{B6E494EB-2582-4475-BD34-2D3FC921398D}" presName="compositeB" presStyleCnt="0"/>
      <dgm:spPr/>
    </dgm:pt>
    <dgm:pt modelId="{E4FECFF5-E8DE-4B0C-9024-4E0C5E6A51B3}" type="pres">
      <dgm:prSet presAssocID="{B6E494EB-2582-4475-BD34-2D3FC921398D}" presName="textB" presStyleLbl="revTx" presStyleIdx="3" presStyleCnt="7">
        <dgm:presLayoutVars>
          <dgm:bulletEnabled val="1"/>
        </dgm:presLayoutVars>
      </dgm:prSet>
      <dgm:spPr/>
      <dgm:t>
        <a:bodyPr/>
        <a:lstStyle/>
        <a:p>
          <a:endParaRPr lang="en-US"/>
        </a:p>
      </dgm:t>
    </dgm:pt>
    <dgm:pt modelId="{55ABCE71-7D01-42DF-96FB-C948C60DAF88}" type="pres">
      <dgm:prSet presAssocID="{B6E494EB-2582-4475-BD34-2D3FC921398D}" presName="circleB" presStyleLbl="node1" presStyleIdx="3" presStyleCnt="7"/>
      <dgm:spPr/>
    </dgm:pt>
    <dgm:pt modelId="{A5BD4030-2688-44CB-8563-5F9A1CAC9E4E}" type="pres">
      <dgm:prSet presAssocID="{B6E494EB-2582-4475-BD34-2D3FC921398D}" presName="spaceB" presStyleCnt="0"/>
      <dgm:spPr/>
    </dgm:pt>
    <dgm:pt modelId="{E120FFB5-995E-4AED-9D18-BFF268BC9BCF}" type="pres">
      <dgm:prSet presAssocID="{640F51A4-F677-4C27-AC6D-0889ACA45CF6}" presName="space" presStyleCnt="0"/>
      <dgm:spPr/>
    </dgm:pt>
    <dgm:pt modelId="{019E4BFF-C335-4A55-AE0F-4AD59DDD85D1}" type="pres">
      <dgm:prSet presAssocID="{1AFDD354-AB33-4667-ADDE-5B57852BCA5C}" presName="compositeA" presStyleCnt="0"/>
      <dgm:spPr/>
    </dgm:pt>
    <dgm:pt modelId="{CE1054DD-921F-46BE-9CA3-38B0C25BB05C}" type="pres">
      <dgm:prSet presAssocID="{1AFDD354-AB33-4667-ADDE-5B57852BCA5C}" presName="textA" presStyleLbl="revTx" presStyleIdx="4" presStyleCnt="7">
        <dgm:presLayoutVars>
          <dgm:bulletEnabled val="1"/>
        </dgm:presLayoutVars>
      </dgm:prSet>
      <dgm:spPr/>
      <dgm:t>
        <a:bodyPr/>
        <a:lstStyle/>
        <a:p>
          <a:endParaRPr lang="en-US"/>
        </a:p>
      </dgm:t>
    </dgm:pt>
    <dgm:pt modelId="{4B0E73F9-3FAD-4F8E-9839-50266DDE33AB}" type="pres">
      <dgm:prSet presAssocID="{1AFDD354-AB33-4667-ADDE-5B57852BCA5C}" presName="circleA" presStyleLbl="node1" presStyleIdx="4" presStyleCnt="7"/>
      <dgm:spPr/>
    </dgm:pt>
    <dgm:pt modelId="{A823BBBA-5C89-442A-A0B9-0259C8E56543}" type="pres">
      <dgm:prSet presAssocID="{1AFDD354-AB33-4667-ADDE-5B57852BCA5C}" presName="spaceA" presStyleCnt="0"/>
      <dgm:spPr/>
    </dgm:pt>
    <dgm:pt modelId="{E89188B7-6114-49D6-B016-00DE6D05F216}" type="pres">
      <dgm:prSet presAssocID="{231E24DD-A9F5-40EC-AA5E-88C27061151B}" presName="space" presStyleCnt="0"/>
      <dgm:spPr/>
    </dgm:pt>
    <dgm:pt modelId="{B78A1F7D-9606-4849-A153-544757441C18}" type="pres">
      <dgm:prSet presAssocID="{BDA554CB-7974-4C82-BD13-D0FC041CFB26}" presName="compositeB" presStyleCnt="0"/>
      <dgm:spPr/>
    </dgm:pt>
    <dgm:pt modelId="{A6BE0396-9C4F-4A48-A73B-A5285005AF4A}" type="pres">
      <dgm:prSet presAssocID="{BDA554CB-7974-4C82-BD13-D0FC041CFB26}" presName="textB" presStyleLbl="revTx" presStyleIdx="5" presStyleCnt="7">
        <dgm:presLayoutVars>
          <dgm:bulletEnabled val="1"/>
        </dgm:presLayoutVars>
      </dgm:prSet>
      <dgm:spPr/>
      <dgm:t>
        <a:bodyPr/>
        <a:lstStyle/>
        <a:p>
          <a:endParaRPr lang="en-US"/>
        </a:p>
      </dgm:t>
    </dgm:pt>
    <dgm:pt modelId="{086C6976-0E96-437A-82C5-82F4AD2B5632}" type="pres">
      <dgm:prSet presAssocID="{BDA554CB-7974-4C82-BD13-D0FC041CFB26}" presName="circleB" presStyleLbl="node1" presStyleIdx="5" presStyleCnt="7"/>
      <dgm:spPr/>
    </dgm:pt>
    <dgm:pt modelId="{AD468AFC-DA31-4B09-B4B2-423A21D32B29}" type="pres">
      <dgm:prSet presAssocID="{BDA554CB-7974-4C82-BD13-D0FC041CFB26}" presName="spaceB" presStyleCnt="0"/>
      <dgm:spPr/>
    </dgm:pt>
    <dgm:pt modelId="{A7D266FD-6075-4F90-949A-7CFCD5B3FBFD}" type="pres">
      <dgm:prSet presAssocID="{2CA76B95-9C14-4C88-901B-3CA4C2635113}" presName="space" presStyleCnt="0"/>
      <dgm:spPr/>
    </dgm:pt>
    <dgm:pt modelId="{098D6789-69ED-4CF6-ADE7-5068CBEE3008}" type="pres">
      <dgm:prSet presAssocID="{736EF523-B1C6-4FE4-8CA6-A40ABEA59E0C}" presName="compositeA" presStyleCnt="0"/>
      <dgm:spPr/>
    </dgm:pt>
    <dgm:pt modelId="{EAD42695-BE96-49C1-9318-F8E2AFCF6CD7}" type="pres">
      <dgm:prSet presAssocID="{736EF523-B1C6-4FE4-8CA6-A40ABEA59E0C}" presName="textA" presStyleLbl="revTx" presStyleIdx="6" presStyleCnt="7">
        <dgm:presLayoutVars>
          <dgm:bulletEnabled val="1"/>
        </dgm:presLayoutVars>
      </dgm:prSet>
      <dgm:spPr/>
      <dgm:t>
        <a:bodyPr/>
        <a:lstStyle/>
        <a:p>
          <a:endParaRPr lang="en-US"/>
        </a:p>
      </dgm:t>
    </dgm:pt>
    <dgm:pt modelId="{A22BB07B-5422-4E4E-8E6A-FDC6D2D97AA5}" type="pres">
      <dgm:prSet presAssocID="{736EF523-B1C6-4FE4-8CA6-A40ABEA59E0C}" presName="circleA" presStyleLbl="node1" presStyleIdx="6" presStyleCnt="7"/>
      <dgm:spPr/>
    </dgm:pt>
    <dgm:pt modelId="{FC656149-9020-4C13-BE4A-9B7A7165E0D8}" type="pres">
      <dgm:prSet presAssocID="{736EF523-B1C6-4FE4-8CA6-A40ABEA59E0C}" presName="spaceA" presStyleCnt="0"/>
      <dgm:spPr/>
    </dgm:pt>
  </dgm:ptLst>
  <dgm:cxnLst>
    <dgm:cxn modelId="{BFD555FC-156B-49AF-A698-A9BEB29AAC0E}" type="presOf" srcId="{674F3FEF-5EF3-40E4-AE6C-0A3FD5BC8381}" destId="{D9ADB2BE-760F-494E-ABEA-D692D1F4EE3D}" srcOrd="0" destOrd="0" presId="urn:microsoft.com/office/officeart/2005/8/layout/hProcess11"/>
    <dgm:cxn modelId="{092E0227-CB0F-404B-89EF-E77D100C34FC}" srcId="{59CB77EE-6CFA-4AB2-8EBA-8D2315A8B422}" destId="{1AFDD354-AB33-4667-ADDE-5B57852BCA5C}" srcOrd="4" destOrd="0" parTransId="{5E041007-1028-4516-8B47-50FF3034411A}" sibTransId="{231E24DD-A9F5-40EC-AA5E-88C27061151B}"/>
    <dgm:cxn modelId="{7011ED16-8C1A-4510-A11D-8DEC7566A8A4}" srcId="{59CB77EE-6CFA-4AB2-8EBA-8D2315A8B422}" destId="{736EF523-B1C6-4FE4-8CA6-A40ABEA59E0C}" srcOrd="6" destOrd="0" parTransId="{889FD20B-C6E2-432C-88A8-0F5BCF3AC8AE}" sibTransId="{48D9C728-F31A-411D-9B5E-461160F93FFB}"/>
    <dgm:cxn modelId="{CD0906FF-D25C-4831-9BC8-73F8DE269555}" type="presOf" srcId="{59CB77EE-6CFA-4AB2-8EBA-8D2315A8B422}" destId="{54F1D81E-60D2-44A3-99F8-C58D725665C0}" srcOrd="0" destOrd="0" presId="urn:microsoft.com/office/officeart/2005/8/layout/hProcess11"/>
    <dgm:cxn modelId="{157B2F61-7A7C-4C83-9A29-40E49B1C7099}" srcId="{59CB77EE-6CFA-4AB2-8EBA-8D2315A8B422}" destId="{BDA554CB-7974-4C82-BD13-D0FC041CFB26}" srcOrd="5" destOrd="0" parTransId="{43F2B961-AE46-4A3A-8A82-4F74AAE6F4B5}" sibTransId="{2CA76B95-9C14-4C88-901B-3CA4C2635113}"/>
    <dgm:cxn modelId="{D4B30710-CC59-4782-89B2-F8308F300C13}" type="presOf" srcId="{39DC8F0D-D67A-4D6E-9838-65E472B0DF2B}" destId="{1B545D23-ED1F-4E8B-8C1B-A9605A037EF6}" srcOrd="0" destOrd="0" presId="urn:microsoft.com/office/officeart/2005/8/layout/hProcess11"/>
    <dgm:cxn modelId="{902EC5EC-A2DF-4C2A-9A65-E1F08FA223BD}" srcId="{59CB77EE-6CFA-4AB2-8EBA-8D2315A8B422}" destId="{39DC8F0D-D67A-4D6E-9838-65E472B0DF2B}" srcOrd="1" destOrd="0" parTransId="{35FFE19E-3305-4C4F-AA2C-999ABAF7DAC5}" sibTransId="{8F100396-D9A1-4B56-A4B4-51854AB58F47}"/>
    <dgm:cxn modelId="{69E8293B-4387-4BC8-843B-5EAC87B16A40}" srcId="{59CB77EE-6CFA-4AB2-8EBA-8D2315A8B422}" destId="{674F3FEF-5EF3-40E4-AE6C-0A3FD5BC8381}" srcOrd="2" destOrd="0" parTransId="{A9C5A13D-30EB-4E2A-96B0-2E6D7DD99376}" sibTransId="{B749670C-C763-41DC-AA99-AA9AAEE77CB1}"/>
    <dgm:cxn modelId="{39F3E152-15C9-4BC8-9705-CB4E3689A09C}" type="presOf" srcId="{BDA554CB-7974-4C82-BD13-D0FC041CFB26}" destId="{A6BE0396-9C4F-4A48-A73B-A5285005AF4A}" srcOrd="0" destOrd="0" presId="urn:microsoft.com/office/officeart/2005/8/layout/hProcess11"/>
    <dgm:cxn modelId="{CE1391EE-5C62-4255-80F7-4FD6E5716486}" srcId="{59CB77EE-6CFA-4AB2-8EBA-8D2315A8B422}" destId="{2B8652EF-1BA2-45F2-A35A-958CC36B508A}" srcOrd="0" destOrd="0" parTransId="{9D62CBDA-D2F3-4D03-897F-0D6C24F7BA1F}" sibTransId="{5EF74559-6E8D-4D33-9F8F-AEBE6823721E}"/>
    <dgm:cxn modelId="{D4766BAC-E5DC-44BD-A93D-E862B674C759}" type="presOf" srcId="{B6E494EB-2582-4475-BD34-2D3FC921398D}" destId="{E4FECFF5-E8DE-4B0C-9024-4E0C5E6A51B3}" srcOrd="0" destOrd="0" presId="urn:microsoft.com/office/officeart/2005/8/layout/hProcess11"/>
    <dgm:cxn modelId="{063C3FD4-DD59-4FE6-BBF6-1400EE50ACEB}" type="presOf" srcId="{2B8652EF-1BA2-45F2-A35A-958CC36B508A}" destId="{90D17BE3-4B01-495C-96FC-DB678CA2D3D0}" srcOrd="0" destOrd="0" presId="urn:microsoft.com/office/officeart/2005/8/layout/hProcess11"/>
    <dgm:cxn modelId="{0AE7123A-6608-4063-BD36-5BF3E74523A6}" type="presOf" srcId="{1AFDD354-AB33-4667-ADDE-5B57852BCA5C}" destId="{CE1054DD-921F-46BE-9CA3-38B0C25BB05C}" srcOrd="0" destOrd="0" presId="urn:microsoft.com/office/officeart/2005/8/layout/hProcess11"/>
    <dgm:cxn modelId="{B6382675-2802-48FA-81CF-1E761B4A8951}" srcId="{59CB77EE-6CFA-4AB2-8EBA-8D2315A8B422}" destId="{B6E494EB-2582-4475-BD34-2D3FC921398D}" srcOrd="3" destOrd="0" parTransId="{16BB2DC9-51C7-4775-B208-75A02D7F4723}" sibTransId="{640F51A4-F677-4C27-AC6D-0889ACA45CF6}"/>
    <dgm:cxn modelId="{84B1BE23-76FC-404D-B430-31FA0714B959}" type="presOf" srcId="{736EF523-B1C6-4FE4-8CA6-A40ABEA59E0C}" destId="{EAD42695-BE96-49C1-9318-F8E2AFCF6CD7}" srcOrd="0" destOrd="0" presId="urn:microsoft.com/office/officeart/2005/8/layout/hProcess11"/>
    <dgm:cxn modelId="{5A034035-E5A7-464B-AA06-02FB9287114B}" type="presParOf" srcId="{54F1D81E-60D2-44A3-99F8-C58D725665C0}" destId="{644B1035-368B-4874-A792-676D2487A5CD}" srcOrd="0" destOrd="0" presId="urn:microsoft.com/office/officeart/2005/8/layout/hProcess11"/>
    <dgm:cxn modelId="{F8359E90-73CD-4C52-88F3-09AEB584233F}" type="presParOf" srcId="{54F1D81E-60D2-44A3-99F8-C58D725665C0}" destId="{65601F6B-D436-4A0F-A0AB-E878E50C8D2E}" srcOrd="1" destOrd="0" presId="urn:microsoft.com/office/officeart/2005/8/layout/hProcess11"/>
    <dgm:cxn modelId="{6E2AE160-1162-42A7-94B9-987C5DA19684}" type="presParOf" srcId="{65601F6B-D436-4A0F-A0AB-E878E50C8D2E}" destId="{420C7DEA-8174-4B1B-9A17-86AD85B08AC8}" srcOrd="0" destOrd="0" presId="urn:microsoft.com/office/officeart/2005/8/layout/hProcess11"/>
    <dgm:cxn modelId="{7F88BB41-D0EC-4136-9880-A70606A8ECE3}" type="presParOf" srcId="{420C7DEA-8174-4B1B-9A17-86AD85B08AC8}" destId="{90D17BE3-4B01-495C-96FC-DB678CA2D3D0}" srcOrd="0" destOrd="0" presId="urn:microsoft.com/office/officeart/2005/8/layout/hProcess11"/>
    <dgm:cxn modelId="{5C43B510-AFA3-47DB-90BA-0716A133086E}" type="presParOf" srcId="{420C7DEA-8174-4B1B-9A17-86AD85B08AC8}" destId="{2E03372F-1C8D-42D4-82CA-5B35BAC2801B}" srcOrd="1" destOrd="0" presId="urn:microsoft.com/office/officeart/2005/8/layout/hProcess11"/>
    <dgm:cxn modelId="{22CCDDC7-F51E-421A-B626-2FC0A9C5FA19}" type="presParOf" srcId="{420C7DEA-8174-4B1B-9A17-86AD85B08AC8}" destId="{9AF9437A-445F-455E-BD0C-DF1A2D7BD971}" srcOrd="2" destOrd="0" presId="urn:microsoft.com/office/officeart/2005/8/layout/hProcess11"/>
    <dgm:cxn modelId="{29B5D6D4-3281-4942-A339-D72BFA71A143}" type="presParOf" srcId="{65601F6B-D436-4A0F-A0AB-E878E50C8D2E}" destId="{62C30944-3C3F-466B-8528-D851FFB1FCF6}" srcOrd="1" destOrd="0" presId="urn:microsoft.com/office/officeart/2005/8/layout/hProcess11"/>
    <dgm:cxn modelId="{4CCA5EA5-104C-4345-94B5-A8512A8F64E1}" type="presParOf" srcId="{65601F6B-D436-4A0F-A0AB-E878E50C8D2E}" destId="{5D97EA59-C77F-4212-944B-384072B9A392}" srcOrd="2" destOrd="0" presId="urn:microsoft.com/office/officeart/2005/8/layout/hProcess11"/>
    <dgm:cxn modelId="{1A096321-FAA6-4D36-A3ED-C2D0DB001F01}" type="presParOf" srcId="{5D97EA59-C77F-4212-944B-384072B9A392}" destId="{1B545D23-ED1F-4E8B-8C1B-A9605A037EF6}" srcOrd="0" destOrd="0" presId="urn:microsoft.com/office/officeart/2005/8/layout/hProcess11"/>
    <dgm:cxn modelId="{0AEBD23A-EC68-48D2-8308-C57B6D532BEB}" type="presParOf" srcId="{5D97EA59-C77F-4212-944B-384072B9A392}" destId="{9DEDD868-10F5-4737-B2ED-A2FAFD266618}" srcOrd="1" destOrd="0" presId="urn:microsoft.com/office/officeart/2005/8/layout/hProcess11"/>
    <dgm:cxn modelId="{E3884E2B-CC73-405C-B24C-96A92E2F0C97}" type="presParOf" srcId="{5D97EA59-C77F-4212-944B-384072B9A392}" destId="{3604F21B-EAE4-4126-A34C-7668FFD5BC5B}" srcOrd="2" destOrd="0" presId="urn:microsoft.com/office/officeart/2005/8/layout/hProcess11"/>
    <dgm:cxn modelId="{DE6545C1-7BBB-4F40-B96B-C033105C438D}" type="presParOf" srcId="{65601F6B-D436-4A0F-A0AB-E878E50C8D2E}" destId="{3EF25488-871F-482B-B267-E8CBA0B2EDB9}" srcOrd="3" destOrd="0" presId="urn:microsoft.com/office/officeart/2005/8/layout/hProcess11"/>
    <dgm:cxn modelId="{96D5E2C4-1BD4-46C0-8822-7DD0C76C9DB0}" type="presParOf" srcId="{65601F6B-D436-4A0F-A0AB-E878E50C8D2E}" destId="{BF8C419E-81B1-4ED1-9090-01701016A92E}" srcOrd="4" destOrd="0" presId="urn:microsoft.com/office/officeart/2005/8/layout/hProcess11"/>
    <dgm:cxn modelId="{909AFAC0-9B13-4E58-807E-A6133CCCD12C}" type="presParOf" srcId="{BF8C419E-81B1-4ED1-9090-01701016A92E}" destId="{D9ADB2BE-760F-494E-ABEA-D692D1F4EE3D}" srcOrd="0" destOrd="0" presId="urn:microsoft.com/office/officeart/2005/8/layout/hProcess11"/>
    <dgm:cxn modelId="{E70E909B-A36D-4A8A-B7C8-3AF0EF51AC7F}" type="presParOf" srcId="{BF8C419E-81B1-4ED1-9090-01701016A92E}" destId="{2DA3CC99-6497-4AD6-A29D-4921F5EA6C26}" srcOrd="1" destOrd="0" presId="urn:microsoft.com/office/officeart/2005/8/layout/hProcess11"/>
    <dgm:cxn modelId="{B37786D6-9364-4DEA-9CD2-ADF034C20DC8}" type="presParOf" srcId="{BF8C419E-81B1-4ED1-9090-01701016A92E}" destId="{9712F33B-062D-4CBE-B5A8-72D37D65D88B}" srcOrd="2" destOrd="0" presId="urn:microsoft.com/office/officeart/2005/8/layout/hProcess11"/>
    <dgm:cxn modelId="{A31CD003-AE85-4F23-99AA-C1E2D516A6A7}" type="presParOf" srcId="{65601F6B-D436-4A0F-A0AB-E878E50C8D2E}" destId="{A6EA50F2-B80F-42BB-8CA4-79F89EE2F7BC}" srcOrd="5" destOrd="0" presId="urn:microsoft.com/office/officeart/2005/8/layout/hProcess11"/>
    <dgm:cxn modelId="{FFF30EA6-A970-444B-A4E1-1B5678642523}" type="presParOf" srcId="{65601F6B-D436-4A0F-A0AB-E878E50C8D2E}" destId="{BE9AB7AD-5B00-470F-9E58-9AFB1871EA09}" srcOrd="6" destOrd="0" presId="urn:microsoft.com/office/officeart/2005/8/layout/hProcess11"/>
    <dgm:cxn modelId="{49A44CC7-BE60-456E-9008-78C7B9F8771B}" type="presParOf" srcId="{BE9AB7AD-5B00-470F-9E58-9AFB1871EA09}" destId="{E4FECFF5-E8DE-4B0C-9024-4E0C5E6A51B3}" srcOrd="0" destOrd="0" presId="urn:microsoft.com/office/officeart/2005/8/layout/hProcess11"/>
    <dgm:cxn modelId="{EFE5AAB0-4046-46D3-85B6-7CC243494AC7}" type="presParOf" srcId="{BE9AB7AD-5B00-470F-9E58-9AFB1871EA09}" destId="{55ABCE71-7D01-42DF-96FB-C948C60DAF88}" srcOrd="1" destOrd="0" presId="urn:microsoft.com/office/officeart/2005/8/layout/hProcess11"/>
    <dgm:cxn modelId="{17AF72EC-A453-433D-A8FA-A3A4ADAF5991}" type="presParOf" srcId="{BE9AB7AD-5B00-470F-9E58-9AFB1871EA09}" destId="{A5BD4030-2688-44CB-8563-5F9A1CAC9E4E}" srcOrd="2" destOrd="0" presId="urn:microsoft.com/office/officeart/2005/8/layout/hProcess11"/>
    <dgm:cxn modelId="{BDC8190F-D277-4F84-9352-186A7CEB7B87}" type="presParOf" srcId="{65601F6B-D436-4A0F-A0AB-E878E50C8D2E}" destId="{E120FFB5-995E-4AED-9D18-BFF268BC9BCF}" srcOrd="7" destOrd="0" presId="urn:microsoft.com/office/officeart/2005/8/layout/hProcess11"/>
    <dgm:cxn modelId="{651DFB06-FB12-43D7-8634-33A02ABACE2D}" type="presParOf" srcId="{65601F6B-D436-4A0F-A0AB-E878E50C8D2E}" destId="{019E4BFF-C335-4A55-AE0F-4AD59DDD85D1}" srcOrd="8" destOrd="0" presId="urn:microsoft.com/office/officeart/2005/8/layout/hProcess11"/>
    <dgm:cxn modelId="{5E010846-696E-4EA7-9AFA-C64EF58A0BC5}" type="presParOf" srcId="{019E4BFF-C335-4A55-AE0F-4AD59DDD85D1}" destId="{CE1054DD-921F-46BE-9CA3-38B0C25BB05C}" srcOrd="0" destOrd="0" presId="urn:microsoft.com/office/officeart/2005/8/layout/hProcess11"/>
    <dgm:cxn modelId="{48598102-70A8-4203-8B45-DAABD3943657}" type="presParOf" srcId="{019E4BFF-C335-4A55-AE0F-4AD59DDD85D1}" destId="{4B0E73F9-3FAD-4F8E-9839-50266DDE33AB}" srcOrd="1" destOrd="0" presId="urn:microsoft.com/office/officeart/2005/8/layout/hProcess11"/>
    <dgm:cxn modelId="{0638A3FB-4214-4E67-B6C8-5D0E2AA47C9E}" type="presParOf" srcId="{019E4BFF-C335-4A55-AE0F-4AD59DDD85D1}" destId="{A823BBBA-5C89-442A-A0B9-0259C8E56543}" srcOrd="2" destOrd="0" presId="urn:microsoft.com/office/officeart/2005/8/layout/hProcess11"/>
    <dgm:cxn modelId="{1ECCB606-93B6-40F2-9A94-935CC5D3CE4D}" type="presParOf" srcId="{65601F6B-D436-4A0F-A0AB-E878E50C8D2E}" destId="{E89188B7-6114-49D6-B016-00DE6D05F216}" srcOrd="9" destOrd="0" presId="urn:microsoft.com/office/officeart/2005/8/layout/hProcess11"/>
    <dgm:cxn modelId="{018E8267-0F3C-4BBE-BC8F-3B5B18E18F5B}" type="presParOf" srcId="{65601F6B-D436-4A0F-A0AB-E878E50C8D2E}" destId="{B78A1F7D-9606-4849-A153-544757441C18}" srcOrd="10" destOrd="0" presId="urn:microsoft.com/office/officeart/2005/8/layout/hProcess11"/>
    <dgm:cxn modelId="{90671723-0156-4644-9CD0-71A2C853F748}" type="presParOf" srcId="{B78A1F7D-9606-4849-A153-544757441C18}" destId="{A6BE0396-9C4F-4A48-A73B-A5285005AF4A}" srcOrd="0" destOrd="0" presId="urn:microsoft.com/office/officeart/2005/8/layout/hProcess11"/>
    <dgm:cxn modelId="{F1BA6CD1-B6CD-434E-AE59-5DCC4B5997E4}" type="presParOf" srcId="{B78A1F7D-9606-4849-A153-544757441C18}" destId="{086C6976-0E96-437A-82C5-82F4AD2B5632}" srcOrd="1" destOrd="0" presId="urn:microsoft.com/office/officeart/2005/8/layout/hProcess11"/>
    <dgm:cxn modelId="{567DD2FB-842E-46B1-8360-1DC67FA43839}" type="presParOf" srcId="{B78A1F7D-9606-4849-A153-544757441C18}" destId="{AD468AFC-DA31-4B09-B4B2-423A21D32B29}" srcOrd="2" destOrd="0" presId="urn:microsoft.com/office/officeart/2005/8/layout/hProcess11"/>
    <dgm:cxn modelId="{6F531F69-FA27-434C-B726-AAC871A02C9E}" type="presParOf" srcId="{65601F6B-D436-4A0F-A0AB-E878E50C8D2E}" destId="{A7D266FD-6075-4F90-949A-7CFCD5B3FBFD}" srcOrd="11" destOrd="0" presId="urn:microsoft.com/office/officeart/2005/8/layout/hProcess11"/>
    <dgm:cxn modelId="{F60DFC26-102B-4C8F-97CA-EA78D6F63486}" type="presParOf" srcId="{65601F6B-D436-4A0F-A0AB-E878E50C8D2E}" destId="{098D6789-69ED-4CF6-ADE7-5068CBEE3008}" srcOrd="12" destOrd="0" presId="urn:microsoft.com/office/officeart/2005/8/layout/hProcess11"/>
    <dgm:cxn modelId="{B43A3907-6468-4BDE-8C21-94E3100C2C60}" type="presParOf" srcId="{098D6789-69ED-4CF6-ADE7-5068CBEE3008}" destId="{EAD42695-BE96-49C1-9318-F8E2AFCF6CD7}" srcOrd="0" destOrd="0" presId="urn:microsoft.com/office/officeart/2005/8/layout/hProcess11"/>
    <dgm:cxn modelId="{365083CD-CDDA-43B6-BAB6-81EE6EF223C7}" type="presParOf" srcId="{098D6789-69ED-4CF6-ADE7-5068CBEE3008}" destId="{A22BB07B-5422-4E4E-8E6A-FDC6D2D97AA5}" srcOrd="1" destOrd="0" presId="urn:microsoft.com/office/officeart/2005/8/layout/hProcess11"/>
    <dgm:cxn modelId="{AF644005-C8CC-476D-8AC2-2D32E5667FBF}" type="presParOf" srcId="{098D6789-69ED-4CF6-ADE7-5068CBEE3008}" destId="{FC656149-9020-4C13-BE4A-9B7A7165E0D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34B6-FFDE-41D7-8FB7-6F322AE46589}">
      <dsp:nvSpPr>
        <dsp:cNvPr id="0" name=""/>
        <dsp:cNvSpPr/>
      </dsp:nvSpPr>
      <dsp:spPr>
        <a:xfrm>
          <a:off x="2844799" y="1828799"/>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Lease</a:t>
          </a:r>
          <a:endParaRPr lang="en-US" sz="1000" kern="1200" dirty="0"/>
        </a:p>
      </dsp:txBody>
      <dsp:txXfrm>
        <a:off x="3294174" y="2352384"/>
        <a:ext cx="1336450" cy="1148939"/>
      </dsp:txXfrm>
    </dsp:sp>
    <dsp:sp modelId="{55395781-0443-4274-8FC9-68B225E9EEE0}">
      <dsp:nvSpPr>
        <dsp:cNvPr id="0" name=""/>
        <dsp:cNvSpPr/>
      </dsp:nvSpPr>
      <dsp:spPr>
        <a:xfrm>
          <a:off x="1544319"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Commitment</a:t>
          </a:r>
          <a:endParaRPr lang="en-US" sz="1000" kern="1200" dirty="0"/>
        </a:p>
      </dsp:txBody>
      <dsp:txXfrm>
        <a:off x="1953569" y="1712203"/>
        <a:ext cx="807100" cy="802154"/>
      </dsp:txXfrm>
    </dsp:sp>
    <dsp:sp modelId="{BE9995B4-8880-439F-A4C2-E61E26CDE369}">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MSSP</a:t>
          </a:r>
          <a:endParaRPr lang="en-US" sz="1000" kern="1200" dirty="0"/>
        </a:p>
      </dsp:txBody>
      <dsp:txXfrm rot="-20700000">
        <a:off x="2804160" y="528319"/>
        <a:ext cx="894080" cy="894080"/>
      </dsp:txXfrm>
    </dsp:sp>
    <dsp:sp modelId="{D6662F81-05A0-47FE-95C3-7F7987E8EBB6}">
      <dsp:nvSpPr>
        <dsp:cNvPr id="0" name=""/>
        <dsp:cNvSpPr/>
      </dsp:nvSpPr>
      <dsp:spPr>
        <a:xfrm>
          <a:off x="2538152" y="1511375"/>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B3AB9-015A-4BBA-97AC-394711B66405}">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5A3A0E-2994-47C0-BE2B-51B5BF5AA199}">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34B6-FFDE-41D7-8FB7-6F322AE46589}">
      <dsp:nvSpPr>
        <dsp:cNvPr id="0" name=""/>
        <dsp:cNvSpPr/>
      </dsp:nvSpPr>
      <dsp:spPr>
        <a:xfrm>
          <a:off x="2844799" y="1828799"/>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Off </a:t>
          </a:r>
          <a:r>
            <a:rPr lang="en-US" sz="1900" kern="1200" dirty="0" err="1" smtClean="0"/>
            <a:t>Prem</a:t>
          </a:r>
          <a:endParaRPr lang="en-US" sz="1900" kern="1200" dirty="0"/>
        </a:p>
      </dsp:txBody>
      <dsp:txXfrm>
        <a:off x="3294174" y="2352384"/>
        <a:ext cx="1336450" cy="1148939"/>
      </dsp:txXfrm>
    </dsp:sp>
    <dsp:sp modelId="{55395781-0443-4274-8FC9-68B225E9EEE0}">
      <dsp:nvSpPr>
        <dsp:cNvPr id="0" name=""/>
        <dsp:cNvSpPr/>
      </dsp:nvSpPr>
      <dsp:spPr>
        <a:xfrm>
          <a:off x="1544319"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Cloud</a:t>
          </a:r>
          <a:endParaRPr lang="en-US" sz="1900" kern="1200" dirty="0"/>
        </a:p>
      </dsp:txBody>
      <dsp:txXfrm>
        <a:off x="1953569" y="1712203"/>
        <a:ext cx="807100" cy="802154"/>
      </dsp:txXfrm>
    </dsp:sp>
    <dsp:sp modelId="{BE9995B4-8880-439F-A4C2-E61E26CDE369}">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As-A-Service</a:t>
          </a:r>
          <a:endParaRPr lang="en-US" sz="1900" kern="1200" dirty="0"/>
        </a:p>
      </dsp:txBody>
      <dsp:txXfrm rot="-20700000">
        <a:off x="2804160" y="528319"/>
        <a:ext cx="894080" cy="894080"/>
      </dsp:txXfrm>
    </dsp:sp>
    <dsp:sp modelId="{D6662F81-05A0-47FE-95C3-7F7987E8EBB6}">
      <dsp:nvSpPr>
        <dsp:cNvPr id="0" name=""/>
        <dsp:cNvSpPr/>
      </dsp:nvSpPr>
      <dsp:spPr>
        <a:xfrm>
          <a:off x="2538152" y="1511375"/>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B3AB9-015A-4BBA-97AC-394711B66405}">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5A3A0E-2994-47C0-BE2B-51B5BF5AA199}">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B1035-368B-4874-A792-676D2487A5CD}">
      <dsp:nvSpPr>
        <dsp:cNvPr id="0" name=""/>
        <dsp:cNvSpPr/>
      </dsp:nvSpPr>
      <dsp:spPr>
        <a:xfrm>
          <a:off x="0" y="1771649"/>
          <a:ext cx="9334500" cy="236219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17BE3-4B01-495C-96FC-DB678CA2D3D0}">
      <dsp:nvSpPr>
        <dsp:cNvPr id="0" name=""/>
        <dsp:cNvSpPr/>
      </dsp:nvSpPr>
      <dsp:spPr>
        <a:xfrm>
          <a:off x="717" y="0"/>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Reconnaissance</a:t>
          </a:r>
          <a:endParaRPr lang="en-US" sz="900" kern="1200" dirty="0"/>
        </a:p>
      </dsp:txBody>
      <dsp:txXfrm>
        <a:off x="717" y="0"/>
        <a:ext cx="1150632" cy="2362199"/>
      </dsp:txXfrm>
    </dsp:sp>
    <dsp:sp modelId="{2E03372F-1C8D-42D4-82CA-5B35BAC2801B}">
      <dsp:nvSpPr>
        <dsp:cNvPr id="0" name=""/>
        <dsp:cNvSpPr/>
      </dsp:nvSpPr>
      <dsp:spPr>
        <a:xfrm>
          <a:off x="280758"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45D23-ED1F-4E8B-8C1B-A9605A037EF6}">
      <dsp:nvSpPr>
        <dsp:cNvPr id="0" name=""/>
        <dsp:cNvSpPr/>
      </dsp:nvSpPr>
      <dsp:spPr>
        <a:xfrm>
          <a:off x="1208881" y="3543299"/>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err="1" smtClean="0"/>
            <a:t>Weaponization</a:t>
          </a:r>
          <a:endParaRPr lang="en-US" sz="900" kern="1200" dirty="0"/>
        </a:p>
      </dsp:txBody>
      <dsp:txXfrm>
        <a:off x="1208881" y="3543299"/>
        <a:ext cx="1150632" cy="2362199"/>
      </dsp:txXfrm>
    </dsp:sp>
    <dsp:sp modelId="{9DEDD868-10F5-4737-B2ED-A2FAFD266618}">
      <dsp:nvSpPr>
        <dsp:cNvPr id="0" name=""/>
        <dsp:cNvSpPr/>
      </dsp:nvSpPr>
      <dsp:spPr>
        <a:xfrm>
          <a:off x="1488922"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DB2BE-760F-494E-ABEA-D692D1F4EE3D}">
      <dsp:nvSpPr>
        <dsp:cNvPr id="0" name=""/>
        <dsp:cNvSpPr/>
      </dsp:nvSpPr>
      <dsp:spPr>
        <a:xfrm>
          <a:off x="2417045" y="0"/>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Delivery</a:t>
          </a:r>
          <a:endParaRPr lang="en-US" sz="900" kern="1200" dirty="0"/>
        </a:p>
      </dsp:txBody>
      <dsp:txXfrm>
        <a:off x="2417045" y="0"/>
        <a:ext cx="1150632" cy="2362199"/>
      </dsp:txXfrm>
    </dsp:sp>
    <dsp:sp modelId="{2DA3CC99-6497-4AD6-A29D-4921F5EA6C26}">
      <dsp:nvSpPr>
        <dsp:cNvPr id="0" name=""/>
        <dsp:cNvSpPr/>
      </dsp:nvSpPr>
      <dsp:spPr>
        <a:xfrm>
          <a:off x="2697086"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ECFF5-E8DE-4B0C-9024-4E0C5E6A51B3}">
      <dsp:nvSpPr>
        <dsp:cNvPr id="0" name=""/>
        <dsp:cNvSpPr/>
      </dsp:nvSpPr>
      <dsp:spPr>
        <a:xfrm>
          <a:off x="3625208" y="3543299"/>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Exploitation</a:t>
          </a:r>
          <a:endParaRPr lang="en-US" sz="900" kern="1200" dirty="0"/>
        </a:p>
      </dsp:txBody>
      <dsp:txXfrm>
        <a:off x="3625208" y="3543299"/>
        <a:ext cx="1150632" cy="2362199"/>
      </dsp:txXfrm>
    </dsp:sp>
    <dsp:sp modelId="{55ABCE71-7D01-42DF-96FB-C948C60DAF88}">
      <dsp:nvSpPr>
        <dsp:cNvPr id="0" name=""/>
        <dsp:cNvSpPr/>
      </dsp:nvSpPr>
      <dsp:spPr>
        <a:xfrm>
          <a:off x="3905250"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054DD-921F-46BE-9CA3-38B0C25BB05C}">
      <dsp:nvSpPr>
        <dsp:cNvPr id="0" name=""/>
        <dsp:cNvSpPr/>
      </dsp:nvSpPr>
      <dsp:spPr>
        <a:xfrm>
          <a:off x="4833372" y="0"/>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Installation</a:t>
          </a:r>
          <a:endParaRPr lang="en-US" sz="900" kern="1200" dirty="0"/>
        </a:p>
      </dsp:txBody>
      <dsp:txXfrm>
        <a:off x="4833372" y="0"/>
        <a:ext cx="1150632" cy="2362199"/>
      </dsp:txXfrm>
    </dsp:sp>
    <dsp:sp modelId="{4B0E73F9-3FAD-4F8E-9839-50266DDE33AB}">
      <dsp:nvSpPr>
        <dsp:cNvPr id="0" name=""/>
        <dsp:cNvSpPr/>
      </dsp:nvSpPr>
      <dsp:spPr>
        <a:xfrm>
          <a:off x="5113413"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E0396-9C4F-4A48-A73B-A5285005AF4A}">
      <dsp:nvSpPr>
        <dsp:cNvPr id="0" name=""/>
        <dsp:cNvSpPr/>
      </dsp:nvSpPr>
      <dsp:spPr>
        <a:xfrm>
          <a:off x="6041536" y="3543299"/>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err="1" smtClean="0"/>
            <a:t>Command&amp;Control</a:t>
          </a:r>
          <a:endParaRPr lang="en-US" sz="900" kern="1200" dirty="0"/>
        </a:p>
      </dsp:txBody>
      <dsp:txXfrm>
        <a:off x="6041536" y="3543299"/>
        <a:ext cx="1150632" cy="2362199"/>
      </dsp:txXfrm>
    </dsp:sp>
    <dsp:sp modelId="{086C6976-0E96-437A-82C5-82F4AD2B5632}">
      <dsp:nvSpPr>
        <dsp:cNvPr id="0" name=""/>
        <dsp:cNvSpPr/>
      </dsp:nvSpPr>
      <dsp:spPr>
        <a:xfrm>
          <a:off x="6321577"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42695-BE96-49C1-9318-F8E2AFCF6CD7}">
      <dsp:nvSpPr>
        <dsp:cNvPr id="0" name=""/>
        <dsp:cNvSpPr/>
      </dsp:nvSpPr>
      <dsp:spPr>
        <a:xfrm>
          <a:off x="7249700" y="0"/>
          <a:ext cx="1150632"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Actions On Objectives</a:t>
          </a:r>
          <a:endParaRPr lang="en-US" sz="900" kern="1200" dirty="0"/>
        </a:p>
      </dsp:txBody>
      <dsp:txXfrm>
        <a:off x="7249700" y="0"/>
        <a:ext cx="1150632" cy="2362199"/>
      </dsp:txXfrm>
    </dsp:sp>
    <dsp:sp modelId="{A22BB07B-5422-4E4E-8E6A-FDC6D2D97AA5}">
      <dsp:nvSpPr>
        <dsp:cNvPr id="0" name=""/>
        <dsp:cNvSpPr/>
      </dsp:nvSpPr>
      <dsp:spPr>
        <a:xfrm>
          <a:off x="7529741" y="2657474"/>
          <a:ext cx="590549" cy="590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drawing1.xml><?xml version="1.0" encoding="utf-8"?>
<c:userShapes xmlns:c="http://schemas.openxmlformats.org/drawingml/2006/chart">
  <cdr:relSizeAnchor xmlns:cdr="http://schemas.openxmlformats.org/drawingml/2006/chartDrawing">
    <cdr:from>
      <cdr:x>0.4305</cdr:x>
      <cdr:y>0.01911</cdr:y>
    </cdr:from>
    <cdr:to>
      <cdr:x>0.5706</cdr:x>
      <cdr:y>0.08621</cdr:y>
    </cdr:to>
    <cdr:sp macro="" textlink="">
      <cdr:nvSpPr>
        <cdr:cNvPr id="2" name="Rectangle 1"/>
        <cdr:cNvSpPr/>
      </cdr:nvSpPr>
      <cdr:spPr bwMode="auto">
        <a:xfrm xmlns:a="http://schemas.openxmlformats.org/drawingml/2006/main">
          <a:off x="3717132" y="97632"/>
          <a:ext cx="1209675" cy="342900"/>
        </a:xfrm>
        <a:prstGeom xmlns:a="http://schemas.openxmlformats.org/drawingml/2006/main" prst="rect">
          <a:avLst/>
        </a:prstGeom>
        <a:solidFill xmlns:a="http://schemas.openxmlformats.org/drawingml/2006/main">
          <a:schemeClr val="bg1"/>
        </a:solidFill>
        <a:ln xmlns:a="http://schemas.openxmlformats.org/drawingml/2006/main" w="12700" cap="flat" cmpd="sng" algn="ctr">
          <a:solidFill>
            <a:schemeClr val="bg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rtlCol="0" anchor="ctr" anchorCtr="0" compatLnSpc="1">
          <a:prstTxWarp prst="textNoShape">
            <a:avLst/>
          </a:prstTxWarp>
          <a:noAutofit/>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p14="http://schemas.microsoft.com/office/powerpoint/2010/main" val="171620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8" name="Rectangle 80"/>
          <p:cNvSpPr>
            <a:spLocks noGrp="1" noChangeArrowheads="1"/>
          </p:cNvSpPr>
          <p:nvPr>
            <p:ph type="body" sz="quarter" idx="3"/>
          </p:nvPr>
        </p:nvSpPr>
        <p:spPr bwMode="gray">
          <a:xfrm>
            <a:off x="150813" y="5724525"/>
            <a:ext cx="6799262" cy="3022600"/>
          </a:xfrm>
          <a:prstGeom prst="rect">
            <a:avLst/>
          </a:prstGeom>
          <a:noFill/>
          <a:ln w="9525">
            <a:noFill/>
            <a:miter lim="800000"/>
            <a:headEnd/>
            <a:tailEnd/>
          </a:ln>
          <a:effectLst/>
        </p:spPr>
        <p:txBody>
          <a:bodyPr vert="horz" wrap="square" lIns="93587" tIns="47586" rIns="93587" bIns="47586" numCol="1" anchor="t" anchorCtr="0" compatLnSpc="1">
            <a:prstTxWarp prst="textNoShape">
              <a:avLst/>
            </a:prstTxWarp>
          </a:bodyPr>
          <a:lstStyle/>
          <a:p>
            <a:pPr lvl="0"/>
            <a:r>
              <a:rPr lang="en-US" noProof="0" dirty="0" smtClean="0"/>
              <a:t>Click to edit Master text styles</a:t>
            </a:r>
          </a:p>
        </p:txBody>
      </p:sp>
      <p:sp>
        <p:nvSpPr>
          <p:cNvPr id="14341" name="Rectangle 90"/>
          <p:cNvSpPr>
            <a:spLocks noGrp="1" noRot="1" noChangeAspect="1" noChangeArrowheads="1" noTextEdit="1"/>
          </p:cNvSpPr>
          <p:nvPr>
            <p:ph type="sldImg" idx="2"/>
          </p:nvPr>
        </p:nvSpPr>
        <p:spPr bwMode="gray">
          <a:xfrm>
            <a:off x="1116807" y="1725613"/>
            <a:ext cx="4867275" cy="3651250"/>
          </a:xfrm>
          <a:prstGeom prst="rect">
            <a:avLst/>
          </a:prstGeom>
          <a:noFill/>
          <a:ln w="9525">
            <a:solidFill>
              <a:schemeClr val="tx1"/>
            </a:solidFill>
            <a:miter lim="800000"/>
            <a:headEnd/>
            <a:tailEnd/>
          </a:ln>
        </p:spPr>
      </p:sp>
      <p:sp>
        <p:nvSpPr>
          <p:cNvPr id="2135" name="Rectangle 87"/>
          <p:cNvSpPr>
            <a:spLocks noChangeArrowheads="1"/>
          </p:cNvSpPr>
          <p:nvPr/>
        </p:nvSpPr>
        <p:spPr bwMode="gray">
          <a:xfrm>
            <a:off x="6226175" y="9134475"/>
            <a:ext cx="492125" cy="165100"/>
          </a:xfrm>
          <a:prstGeom prst="rect">
            <a:avLst/>
          </a:prstGeom>
          <a:noFill/>
          <a:ln w="9525">
            <a:noFill/>
            <a:miter lim="800000"/>
            <a:headEnd/>
            <a:tailEnd/>
          </a:ln>
          <a:effectLst/>
        </p:spPr>
        <p:txBody>
          <a:bodyPr wrap="none" lIns="0" tIns="0" rIns="0" bIns="0">
            <a:spAutoFit/>
          </a:bodyPr>
          <a:lstStyle/>
          <a:p>
            <a:pPr defTabSz="944563">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44563">
                <a:lnSpc>
                  <a:spcPct val="108000"/>
                </a:lnSpc>
                <a:spcBef>
                  <a:spcPct val="0"/>
                </a:spcBef>
                <a:spcAft>
                  <a:spcPct val="0"/>
                </a:spcAft>
                <a:defRPr/>
              </a:pPr>
              <a:t>‹#›</a:t>
            </a:fld>
            <a:endParaRPr lang="en-US" sz="1000" b="1" dirty="0">
              <a:ea typeface="+mn-ea"/>
              <a:cs typeface="+mn-cs"/>
            </a:endParaRPr>
          </a:p>
        </p:txBody>
      </p:sp>
      <p:sp>
        <p:nvSpPr>
          <p:cNvPr id="2136" name="Rectangle 88"/>
          <p:cNvSpPr>
            <a:spLocks noChangeArrowheads="1"/>
          </p:cNvSpPr>
          <p:nvPr/>
        </p:nvSpPr>
        <p:spPr bwMode="gray">
          <a:xfrm>
            <a:off x="3959225" y="8828088"/>
            <a:ext cx="2933700" cy="153888"/>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defRPr/>
            </a:pPr>
            <a:r>
              <a:rPr lang="en-US" sz="1000" dirty="0" smtClean="0">
                <a:solidFill>
                  <a:srgbClr val="000000"/>
                </a:solidFill>
                <a:ea typeface="+mn-ea"/>
                <a:cs typeface="+mn-cs"/>
              </a:rPr>
              <a:t>Greg Young</a:t>
            </a:r>
            <a:endParaRPr lang="en-US" sz="1000" b="1" dirty="0">
              <a:ea typeface="+mn-ea"/>
              <a:cs typeface="+mn-cs"/>
            </a:endParaRPr>
          </a:p>
        </p:txBody>
      </p:sp>
      <p:sp>
        <p:nvSpPr>
          <p:cNvPr id="2137" name="Rectangle 89"/>
          <p:cNvSpPr>
            <a:spLocks noChangeArrowheads="1"/>
          </p:cNvSpPr>
          <p:nvPr/>
        </p:nvSpPr>
        <p:spPr bwMode="gray">
          <a:xfrm>
            <a:off x="3959225" y="9147175"/>
            <a:ext cx="2005013" cy="152400"/>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defRPr/>
            </a:pPr>
            <a:r>
              <a:rPr lang="en-US" sz="1000" dirty="0" smtClean="0">
                <a:solidFill>
                  <a:srgbClr val="000000"/>
                </a:solidFill>
                <a:ea typeface="+mn-ea"/>
                <a:cs typeface="+mn-cs"/>
              </a:rPr>
              <a:t>SEC19_122, 6/13</a:t>
            </a:r>
            <a:endParaRPr lang="en-US" sz="1000" b="1" dirty="0">
              <a:ea typeface="+mn-ea"/>
              <a:cs typeface="+mn-cs"/>
            </a:endParaRPr>
          </a:p>
        </p:txBody>
      </p:sp>
      <p:sp>
        <p:nvSpPr>
          <p:cNvPr id="2141" name="Rectangle 93"/>
          <p:cNvSpPr>
            <a:spLocks noChangeArrowheads="1"/>
          </p:cNvSpPr>
          <p:nvPr/>
        </p:nvSpPr>
        <p:spPr bwMode="gray">
          <a:xfrm>
            <a:off x="168275" y="8828088"/>
            <a:ext cx="3667125" cy="438582"/>
          </a:xfrm>
          <a:prstGeom prst="rect">
            <a:avLst/>
          </a:prstGeom>
          <a:noFill/>
          <a:ln w="12700">
            <a:noFill/>
            <a:miter lim="800000"/>
            <a:headEnd type="none" w="sm" len="sm"/>
            <a:tailEnd type="none" w="sm" len="sm"/>
          </a:ln>
          <a:effectLst/>
        </p:spPr>
        <p:txBody>
          <a:bodyPr>
            <a:spAutoFit/>
          </a:bodyPr>
          <a:lstStyle/>
          <a:p>
            <a:pPr algn="l">
              <a:spcBef>
                <a:spcPct val="0"/>
              </a:spcBef>
              <a:spcAft>
                <a:spcPct val="0"/>
              </a:spcAft>
              <a:defRPr/>
            </a:pPr>
            <a:r>
              <a:rPr lang="en-US" sz="500" dirty="0" smtClean="0">
                <a:solidFill>
                  <a:srgbClr val="000000"/>
                </a:solidFill>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500" dirty="0" smtClean="0">
                <a:solidFill>
                  <a:srgbClr val="000000"/>
                </a:solidFill>
                <a:ea typeface="Times New Roman" pitchFamily="18" charset="0"/>
                <a:cs typeface="Arial" charset="0"/>
              </a:rPr>
            </a:br>
            <a:r>
              <a:rPr lang="en-US" sz="500" dirty="0" smtClean="0">
                <a:solidFill>
                  <a:srgbClr val="000000"/>
                </a:solidFill>
                <a:ea typeface="Times New Roman" pitchFamily="18" charset="0"/>
                <a:cs typeface="Arial" charset="0"/>
              </a:rPr>
              <a:t>© 2013 Gartner, Inc. and/or its affiliates. All rights reserved.</a:t>
            </a:r>
          </a:p>
        </p:txBody>
      </p:sp>
      <p:sp>
        <p:nvSpPr>
          <p:cNvPr id="2143" name="Freeform 95"/>
          <p:cNvSpPr>
            <a:spLocks/>
          </p:cNvSpPr>
          <p:nvPr/>
        </p:nvSpPr>
        <p:spPr bwMode="auto">
          <a:xfrm>
            <a:off x="211932" y="8801100"/>
            <a:ext cx="6677025" cy="0"/>
          </a:xfrm>
          <a:custGeom>
            <a:avLst/>
            <a:gdLst>
              <a:gd name="connsiteX0" fmla="*/ 0 w 10000"/>
              <a:gd name="connsiteY0" fmla="*/ 0 h 0"/>
              <a:gd name="connsiteX1" fmla="*/ 10000 w 10000"/>
              <a:gd name="connsiteY1" fmla="*/ 0 h 0"/>
            </a:gdLst>
            <a:ahLst/>
            <a:cxnLst>
              <a:cxn ang="0">
                <a:pos x="connsiteX0" y="connsiteY0"/>
              </a:cxn>
              <a:cxn ang="0">
                <a:pos x="connsiteX1" y="connsiteY1"/>
              </a:cxn>
            </a:cxnLst>
            <a:rect l="l" t="t" r="r" b="b"/>
            <a:pathLst>
              <a:path w="10000">
                <a:moveTo>
                  <a:pt x="0" y="0"/>
                </a:moveTo>
                <a:lnTo>
                  <a:pt x="10000" y="0"/>
                </a:lnTo>
              </a:path>
            </a:pathLst>
          </a:custGeom>
          <a:noFill/>
          <a:ln w="12700" cap="flat" cmpd="sng">
            <a:solidFill>
              <a:schemeClr val="tx1"/>
            </a:solidFill>
            <a:prstDash val="solid"/>
            <a:round/>
            <a:headEnd/>
            <a:tailEnd/>
          </a:ln>
          <a:effectLst/>
        </p:spPr>
        <p:txBody>
          <a:bodyPr anchor="ctr">
            <a:spAutoFit/>
          </a:bodyPr>
          <a:lstStyle/>
          <a:p>
            <a:pPr>
              <a:defRPr/>
            </a:pPr>
            <a:endParaRPr lang="en-US" dirty="0">
              <a:ea typeface="+mn-ea"/>
              <a:cs typeface="+mn-cs"/>
            </a:endParaRPr>
          </a:p>
        </p:txBody>
      </p:sp>
      <p:sp>
        <p:nvSpPr>
          <p:cNvPr id="2147" name="Line 99"/>
          <p:cNvSpPr>
            <a:spLocks noChangeShapeType="1"/>
          </p:cNvSpPr>
          <p:nvPr/>
        </p:nvSpPr>
        <p:spPr bwMode="gray">
          <a:xfrm>
            <a:off x="212884" y="5702300"/>
            <a:ext cx="667512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cs typeface="+mn-cs"/>
            </a:endParaRPr>
          </a:p>
        </p:txBody>
      </p:sp>
      <p:sp>
        <p:nvSpPr>
          <p:cNvPr id="12" name="Line 79"/>
          <p:cNvSpPr>
            <a:spLocks noChangeShapeType="1"/>
          </p:cNvSpPr>
          <p:nvPr/>
        </p:nvSpPr>
        <p:spPr bwMode="gray">
          <a:xfrm>
            <a:off x="212884" y="341313"/>
            <a:ext cx="667512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cs typeface="+mn-cs"/>
            </a:endParaRPr>
          </a:p>
        </p:txBody>
      </p:sp>
      <p:sp>
        <p:nvSpPr>
          <p:cNvPr id="13" name="Text Box 86"/>
          <p:cNvSpPr txBox="1">
            <a:spLocks noChangeArrowheads="1"/>
          </p:cNvSpPr>
          <p:nvPr/>
        </p:nvSpPr>
        <p:spPr bwMode="gray">
          <a:xfrm>
            <a:off x="154782" y="31750"/>
            <a:ext cx="6835775" cy="274638"/>
          </a:xfrm>
          <a:prstGeom prst="rect">
            <a:avLst/>
          </a:prstGeom>
          <a:noFill/>
          <a:ln w="12700">
            <a:noFill/>
            <a:miter lim="800000"/>
            <a:headEnd type="none" w="sm" len="sm"/>
            <a:tailEnd type="none" w="sm" len="sm"/>
          </a:ln>
          <a:effectLst/>
        </p:spPr>
        <p:txBody>
          <a:bodyPr lIns="91366" tIns="45683" rIns="91366" bIns="45683">
            <a:spAutoFit/>
          </a:bodyPr>
          <a:lstStyle/>
          <a:p>
            <a:pPr algn="l" defTabSz="912813">
              <a:lnSpc>
                <a:spcPct val="100000"/>
              </a:lnSpc>
              <a:spcBef>
                <a:spcPct val="0"/>
              </a:spcBef>
              <a:spcAft>
                <a:spcPct val="0"/>
              </a:spcAft>
            </a:pPr>
            <a:r>
              <a:rPr lang="en-US" sz="1200" b="1" dirty="0" smtClean="0"/>
              <a:t>Predictions: Your Network Security in 2018</a:t>
            </a:r>
            <a:endParaRPr lang="en-US" sz="1200" b="1" dirty="0"/>
          </a:p>
        </p:txBody>
      </p:sp>
    </p:spTree>
    <p:extLst>
      <p:ext uri="{BB962C8B-B14F-4D97-AF65-F5344CB8AC3E}">
        <p14:creationId xmlns:p14="http://schemas.microsoft.com/office/powerpoint/2010/main" val="3632389678"/>
      </p:ext>
    </p:extLst>
  </p:cSld>
  <p:clrMap bg1="lt1" tx1="dk1" bg2="lt2" tx2="dk2" accent1="accent1" accent2="accent2" accent3="accent3" accent4="accent4" accent5="accent5" accent6="accent6" hlink="hlink" folHlink="folHlink"/>
  <p:notesStyle>
    <a:lvl1pPr algn="l" defTabSz="949325" rtl="0" eaLnBrk="0" fontAlgn="base" hangingPunct="0">
      <a:spcBef>
        <a:spcPts val="300"/>
      </a:spcBef>
      <a:spcAft>
        <a:spcPts val="300"/>
      </a:spcAft>
      <a:defRPr sz="1200" kern="1200">
        <a:solidFill>
          <a:schemeClr val="tx1"/>
        </a:solidFill>
        <a:latin typeface="Times" pitchFamily="18" charset="0"/>
        <a:ea typeface="+mn-ea"/>
        <a:cs typeface="+mn-cs"/>
      </a:defRPr>
    </a:lvl1pPr>
    <a:lvl2pPr marL="742950" indent="-285750" algn="l" defTabSz="949325"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8"/>
          <p:cNvGrpSpPr>
            <a:grpSpLocks noChangeAspect="1"/>
          </p:cNvGrpSpPr>
          <p:nvPr/>
        </p:nvGrpSpPr>
        <p:grpSpPr bwMode="auto">
          <a:xfrm>
            <a:off x="6005513" y="8945563"/>
            <a:ext cx="871537" cy="196850"/>
            <a:chOff x="3020" y="3469"/>
            <a:chExt cx="1440" cy="326"/>
          </a:xfrm>
        </p:grpSpPr>
        <p:sp>
          <p:nvSpPr>
            <p:cNvPr id="15370" name="Freeform 109"/>
            <p:cNvSpPr>
              <a:spLocks noChangeAspect="1"/>
            </p:cNvSpPr>
            <p:nvPr/>
          </p:nvSpPr>
          <p:spPr bwMode="auto">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endParaRPr lang="en-US" dirty="0"/>
            </a:p>
          </p:txBody>
        </p:sp>
        <p:sp>
          <p:nvSpPr>
            <p:cNvPr id="15371" name="Freeform 110"/>
            <p:cNvSpPr>
              <a:spLocks noChangeAspect="1"/>
            </p:cNvSpPr>
            <p:nvPr/>
          </p:nvSpPr>
          <p:spPr bwMode="auto">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endParaRPr lang="en-US" dirty="0"/>
            </a:p>
          </p:txBody>
        </p:sp>
        <p:sp>
          <p:nvSpPr>
            <p:cNvPr id="15372" name="Freeform 111"/>
            <p:cNvSpPr>
              <a:spLocks noChangeAspect="1"/>
            </p:cNvSpPr>
            <p:nvPr/>
          </p:nvSpPr>
          <p:spPr bwMode="auto">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rgbClr val="0065A4"/>
            </a:solidFill>
            <a:ln w="9525">
              <a:noFill/>
              <a:round/>
              <a:headEnd/>
              <a:tailEnd/>
            </a:ln>
          </p:spPr>
          <p:txBody>
            <a:bodyPr/>
            <a:lstStyle/>
            <a:p>
              <a:endParaRPr lang="en-US" dirty="0"/>
            </a:p>
          </p:txBody>
        </p:sp>
        <p:sp>
          <p:nvSpPr>
            <p:cNvPr id="15373" name="Freeform 112"/>
            <p:cNvSpPr>
              <a:spLocks noChangeAspect="1"/>
            </p:cNvSpPr>
            <p:nvPr/>
          </p:nvSpPr>
          <p:spPr bwMode="auto">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endParaRPr lang="en-US" dirty="0"/>
            </a:p>
          </p:txBody>
        </p:sp>
        <p:sp>
          <p:nvSpPr>
            <p:cNvPr id="15374" name="Freeform 113"/>
            <p:cNvSpPr>
              <a:spLocks noChangeAspect="1"/>
            </p:cNvSpPr>
            <p:nvPr/>
          </p:nvSpPr>
          <p:spPr bwMode="auto">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endParaRPr lang="en-US" dirty="0"/>
            </a:p>
          </p:txBody>
        </p:sp>
        <p:sp>
          <p:nvSpPr>
            <p:cNvPr id="15375" name="Freeform 114"/>
            <p:cNvSpPr>
              <a:spLocks noChangeAspect="1" noEditPoints="1"/>
            </p:cNvSpPr>
            <p:nvPr/>
          </p:nvSpPr>
          <p:spPr bwMode="auto">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endParaRPr lang="en-US" dirty="0"/>
            </a:p>
          </p:txBody>
        </p:sp>
        <p:sp>
          <p:nvSpPr>
            <p:cNvPr id="15376" name="Freeform 115"/>
            <p:cNvSpPr>
              <a:spLocks noChangeAspect="1" noEditPoints="1"/>
            </p:cNvSpPr>
            <p:nvPr/>
          </p:nvSpPr>
          <p:spPr bwMode="auto">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endParaRPr lang="en-US" dirty="0"/>
            </a:p>
          </p:txBody>
        </p:sp>
        <p:sp>
          <p:nvSpPr>
            <p:cNvPr id="15377" name="Freeform 116"/>
            <p:cNvSpPr>
              <a:spLocks noChangeAspect="1" noEditPoints="1"/>
            </p:cNvSpPr>
            <p:nvPr/>
          </p:nvSpPr>
          <p:spPr bwMode="auto">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endParaRPr lang="en-US" dirty="0"/>
            </a:p>
          </p:txBody>
        </p:sp>
      </p:grpSp>
      <p:sp>
        <p:nvSpPr>
          <p:cNvPr id="15363" name="Rectangle 77"/>
          <p:cNvSpPr>
            <a:spLocks noChangeArrowheads="1"/>
          </p:cNvSpPr>
          <p:nvPr/>
        </p:nvSpPr>
        <p:spPr bwMode="auto">
          <a:xfrm>
            <a:off x="225425" y="266700"/>
            <a:ext cx="6505575" cy="369332"/>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pPr>
            <a:r>
              <a:rPr lang="en-US" b="1" dirty="0"/>
              <a:t>Predictions: Your Network Security in 2018</a:t>
            </a:r>
          </a:p>
        </p:txBody>
      </p:sp>
      <p:sp>
        <p:nvSpPr>
          <p:cNvPr id="15364" name="Line 83"/>
          <p:cNvSpPr>
            <a:spLocks noChangeShapeType="1"/>
          </p:cNvSpPr>
          <p:nvPr/>
        </p:nvSpPr>
        <p:spPr bwMode="auto">
          <a:xfrm>
            <a:off x="225425" y="5730875"/>
            <a:ext cx="6602413" cy="0"/>
          </a:xfrm>
          <a:prstGeom prst="line">
            <a:avLst/>
          </a:prstGeom>
          <a:noFill/>
          <a:ln w="12700">
            <a:solidFill>
              <a:schemeClr val="tx2"/>
            </a:solidFill>
            <a:round/>
            <a:headEnd type="none" w="sm" len="sm"/>
            <a:tailEnd type="none" w="sm" len="sm"/>
          </a:ln>
        </p:spPr>
        <p:txBody>
          <a:bodyPr wrap="none" anchor="ctr"/>
          <a:lstStyle/>
          <a:p>
            <a:endParaRPr lang="en-US" dirty="0"/>
          </a:p>
        </p:txBody>
      </p:sp>
      <p:sp>
        <p:nvSpPr>
          <p:cNvPr id="15365" name="Rectangle 101"/>
          <p:cNvSpPr>
            <a:spLocks noChangeArrowheads="1"/>
          </p:cNvSpPr>
          <p:nvPr/>
        </p:nvSpPr>
        <p:spPr bwMode="gray">
          <a:xfrm>
            <a:off x="225425" y="5851525"/>
            <a:ext cx="3360738" cy="974579"/>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t>Security &amp; Risk Management Summit</a:t>
            </a:r>
          </a:p>
          <a:p>
            <a:pPr algn="l" defTabSz="947738">
              <a:lnSpc>
                <a:spcPct val="100000"/>
              </a:lnSpc>
              <a:spcBef>
                <a:spcPct val="0"/>
              </a:spcBef>
              <a:spcAft>
                <a:spcPct val="0"/>
              </a:spcAft>
            </a:pPr>
            <a:r>
              <a:rPr lang="en-US" sz="1200" dirty="0"/>
              <a:t>	</a:t>
            </a:r>
          </a:p>
          <a:p>
            <a:pPr algn="l" defTabSz="947738">
              <a:lnSpc>
                <a:spcPct val="100000"/>
              </a:lnSpc>
              <a:spcBef>
                <a:spcPct val="0"/>
              </a:spcBef>
              <a:spcAft>
                <a:spcPct val="0"/>
              </a:spcAft>
            </a:pPr>
            <a:r>
              <a:rPr lang="en-US" sz="1200" dirty="0" smtClean="0"/>
              <a:t>June 10-13, 2013 </a:t>
            </a:r>
            <a:endParaRPr lang="en-US" sz="1200" dirty="0"/>
          </a:p>
          <a:p>
            <a:pPr algn="l" defTabSz="947738">
              <a:lnSpc>
                <a:spcPct val="100000"/>
              </a:lnSpc>
              <a:spcBef>
                <a:spcPct val="0"/>
              </a:spcBef>
              <a:spcAft>
                <a:spcPct val="0"/>
              </a:spcAft>
            </a:pPr>
            <a:r>
              <a:rPr lang="en-US" sz="1200" dirty="0" smtClean="0"/>
              <a:t>Gaylord National</a:t>
            </a:r>
          </a:p>
          <a:p>
            <a:pPr algn="l" defTabSz="947738">
              <a:lnSpc>
                <a:spcPct val="100000"/>
              </a:lnSpc>
              <a:spcBef>
                <a:spcPct val="0"/>
              </a:spcBef>
              <a:spcAft>
                <a:spcPct val="0"/>
              </a:spcAft>
            </a:pPr>
            <a:r>
              <a:rPr lang="en-US" sz="1200" dirty="0" smtClean="0"/>
              <a:t>National Harbor, MD</a:t>
            </a:r>
            <a:endParaRPr lang="en-US" sz="1200" dirty="0"/>
          </a:p>
        </p:txBody>
      </p:sp>
      <p:sp>
        <p:nvSpPr>
          <p:cNvPr id="15366" name="Rectangle 103"/>
          <p:cNvSpPr>
            <a:spLocks noChangeArrowheads="1"/>
          </p:cNvSpPr>
          <p:nvPr/>
        </p:nvSpPr>
        <p:spPr bwMode="gray">
          <a:xfrm>
            <a:off x="3862388" y="5851525"/>
            <a:ext cx="2998787" cy="235916"/>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a:t>Greg Young</a:t>
            </a:r>
          </a:p>
        </p:txBody>
      </p:sp>
      <p:sp>
        <p:nvSpPr>
          <p:cNvPr id="15367" name="Line 107"/>
          <p:cNvSpPr>
            <a:spLocks noChangeShapeType="1"/>
          </p:cNvSpPr>
          <p:nvPr/>
        </p:nvSpPr>
        <p:spPr bwMode="auto">
          <a:xfrm>
            <a:off x="225425" y="152400"/>
            <a:ext cx="6602413" cy="0"/>
          </a:xfrm>
          <a:prstGeom prst="line">
            <a:avLst/>
          </a:prstGeom>
          <a:noFill/>
          <a:ln w="38100">
            <a:solidFill>
              <a:schemeClr val="tx1"/>
            </a:solidFill>
            <a:round/>
            <a:headEnd type="none" w="sm" len="sm"/>
            <a:tailEnd type="none" w="sm" len="sm"/>
          </a:ln>
        </p:spPr>
        <p:txBody>
          <a:bodyPr wrap="none" anchor="ctr"/>
          <a:lstStyle/>
          <a:p>
            <a:endParaRPr lang="en-US" dirty="0"/>
          </a:p>
        </p:txBody>
      </p:sp>
      <p:sp>
        <p:nvSpPr>
          <p:cNvPr id="15368" name="Rectangle 120"/>
          <p:cNvSpPr>
            <a:spLocks noChangeArrowheads="1"/>
          </p:cNvSpPr>
          <p:nvPr/>
        </p:nvSpPr>
        <p:spPr bwMode="gray">
          <a:xfrm>
            <a:off x="225425" y="8347075"/>
            <a:ext cx="3667125" cy="867930"/>
          </a:xfrm>
          <a:prstGeom prst="rect">
            <a:avLst/>
          </a:prstGeom>
          <a:noFill/>
          <a:ln w="12700">
            <a:noFill/>
            <a:miter lim="800000"/>
            <a:headEnd type="none" w="sm" len="sm"/>
            <a:tailEnd type="none" w="sm" len="sm"/>
          </a:ln>
        </p:spPr>
        <p:txBody>
          <a:bodyPr>
            <a:spAutoFit/>
          </a:bodyPr>
          <a:lstStyle/>
          <a:p>
            <a:pPr algn="l">
              <a:spcBef>
                <a:spcPct val="0"/>
              </a:spcBef>
              <a:spcAft>
                <a:spcPct val="0"/>
              </a:spcAft>
            </a:pPr>
            <a:r>
              <a:rPr lang="en-US" sz="800" dirty="0" smtClean="0">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ea typeface="Times New Roman" pitchFamily="18" charset="0"/>
                <a:cs typeface="Arial" charset="0"/>
              </a:rPr>
            </a:br>
            <a:r>
              <a:rPr lang="en-US" sz="800" dirty="0" smtClean="0">
                <a:ea typeface="Times New Roman" pitchFamily="18" charset="0"/>
                <a:cs typeface="Arial" charset="0"/>
              </a:rPr>
              <a:t>© 2013 Gartner, Inc. and/or its affiliates. All rights reserved.</a:t>
            </a:r>
          </a:p>
        </p:txBody>
      </p:sp>
      <p:sp>
        <p:nvSpPr>
          <p:cNvPr id="15369" name="Rectangle 121"/>
          <p:cNvSpPr>
            <a:spLocks noChangeArrowheads="1"/>
          </p:cNvSpPr>
          <p:nvPr/>
        </p:nvSpPr>
        <p:spPr bwMode="gray">
          <a:xfrm>
            <a:off x="225425" y="7775575"/>
            <a:ext cx="4037013" cy="535531"/>
          </a:xfrm>
          <a:prstGeom prst="rect">
            <a:avLst/>
          </a:prstGeom>
          <a:noFill/>
          <a:ln w="12700" algn="ctr">
            <a:noFill/>
            <a:miter lim="800000"/>
            <a:headEnd type="none" w="sm" len="sm"/>
            <a:tailEnd type="none" w="sm" len="sm"/>
          </a:ln>
        </p:spPr>
        <p:txBody>
          <a:bodyPr>
            <a:spAutoFit/>
          </a:bodyPr>
          <a:lstStyle/>
          <a:p>
            <a:pPr algn="l">
              <a:spcBef>
                <a:spcPct val="0"/>
              </a:spcBef>
              <a:spcAft>
                <a:spcPct val="0"/>
              </a:spcAft>
            </a:pPr>
            <a:r>
              <a:rPr lang="en-US" sz="800" dirty="0">
                <a:cs typeface="Arial" charset="0"/>
              </a:rPr>
              <a:t>Notes accompany this presentation. Please select Notes Page view. </a:t>
            </a:r>
            <a:br>
              <a:rPr lang="en-US" sz="800" dirty="0">
                <a:cs typeface="Arial" charset="0"/>
              </a:rPr>
            </a:br>
            <a:r>
              <a:rPr lang="en-US" sz="800" dirty="0">
                <a:cs typeface="Arial" charset="0"/>
              </a:rPr>
              <a:t>These materials can be reproduced only with written approval from Gartner. </a:t>
            </a:r>
            <a:br>
              <a:rPr lang="en-US" sz="800" dirty="0">
                <a:cs typeface="Arial" charset="0"/>
              </a:rPr>
            </a:br>
            <a:r>
              <a:rPr lang="en-US" sz="800" dirty="0">
                <a:cs typeface="Arial" charset="0"/>
              </a:rPr>
              <a:t>Such approvals must be requested via </a:t>
            </a:r>
            <a:r>
              <a:rPr lang="en-US" sz="800" dirty="0" smtClean="0">
                <a:cs typeface="Arial" charset="0"/>
              </a:rPr>
              <a:t>email: </a:t>
            </a:r>
            <a:r>
              <a:rPr lang="en-US" sz="800" dirty="0">
                <a:cs typeface="Arial" charset="0"/>
              </a:rPr>
              <a:t>vendor.relations@gartner.com. </a:t>
            </a:r>
            <a:br>
              <a:rPr lang="en-US" sz="800" dirty="0">
                <a:cs typeface="Arial" charset="0"/>
              </a:rPr>
            </a:br>
            <a:r>
              <a:rPr lang="en-US" sz="800" dirty="0">
                <a:cs typeface="Arial" charset="0"/>
              </a:rPr>
              <a:t>Gartner is a registered trademark of Gartner, Inc. or its affiliates.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pPr lvl="0"/>
            <a:r>
              <a:rPr lang="en-US" dirty="0">
                <a:solidFill>
                  <a:srgbClr val="000000"/>
                </a:solidFill>
                <a:cs typeface="Times" pitchFamily="18" charset="0"/>
              </a:rPr>
              <a:t>Enterprises spend about 5% of their IT budgets on security, which works out to </a:t>
            </a:r>
            <a:r>
              <a:rPr lang="en-US" dirty="0" smtClean="0">
                <a:solidFill>
                  <a:srgbClr val="000000"/>
                </a:solidFill>
                <a:cs typeface="Times" pitchFamily="18" charset="0"/>
              </a:rPr>
              <a:t>at </a:t>
            </a:r>
            <a:r>
              <a:rPr lang="en-US" dirty="0">
                <a:solidFill>
                  <a:srgbClr val="000000"/>
                </a:solidFill>
                <a:cs typeface="Times" pitchFamily="18" charset="0"/>
              </a:rPr>
              <a:t>about 0.3% to 0.4% of their overall revenue. This adds up to billions of dollars per year — yet attacks still succeed?</a:t>
            </a:r>
          </a:p>
          <a:p>
            <a:pPr lvl="0"/>
            <a:r>
              <a:rPr lang="en-US" dirty="0">
                <a:solidFill>
                  <a:srgbClr val="000000"/>
                </a:solidFill>
                <a:cs typeface="Times" pitchFamily="18" charset="0"/>
              </a:rPr>
              <a:t>Well, the oldest form of business is commerce. From the </a:t>
            </a:r>
            <a:r>
              <a:rPr lang="en-US" dirty="0" smtClean="0">
                <a:solidFill>
                  <a:srgbClr val="000000"/>
                </a:solidFill>
                <a:cs typeface="Times" pitchFamily="18" charset="0"/>
              </a:rPr>
              <a:t>earliest times </a:t>
            </a:r>
            <a:r>
              <a:rPr lang="en-US" dirty="0">
                <a:solidFill>
                  <a:srgbClr val="000000"/>
                </a:solidFill>
                <a:cs typeface="Times" pitchFamily="18" charset="0"/>
              </a:rPr>
              <a:t>to the days of e-commerce, shrinkage (employee theft + shoplifting) has averaged 1.5% of revenue, and retail has spent 1.5% of revenue to keep shrinkage at that level. This means that 3% of revenue (almost 10 times the spending </a:t>
            </a:r>
            <a:r>
              <a:rPr lang="en-US" dirty="0" smtClean="0">
                <a:solidFill>
                  <a:srgbClr val="000000"/>
                </a:solidFill>
                <a:cs typeface="Times" pitchFamily="18" charset="0"/>
              </a:rPr>
              <a:t>on </a:t>
            </a:r>
            <a:r>
              <a:rPr lang="en-US" dirty="0">
                <a:solidFill>
                  <a:srgbClr val="000000"/>
                </a:solidFill>
                <a:cs typeface="Times" pitchFamily="18" charset="0"/>
              </a:rPr>
              <a:t>information security) is spent on fighting shrinkage — and yet it still occurs.</a:t>
            </a:r>
          </a:p>
          <a:p>
            <a:pPr lvl="0"/>
            <a:r>
              <a:rPr lang="en-US" dirty="0">
                <a:solidFill>
                  <a:srgbClr val="000000"/>
                </a:solidFill>
                <a:cs typeface="Times" pitchFamily="18" charset="0"/>
              </a:rPr>
              <a:t>Crime and security incidents never go away — success means limiting them to an acceptable cost of doing business.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117600" y="1725613"/>
            <a:ext cx="4867275" cy="3651250"/>
          </a:xfrm>
        </p:spPr>
      </p:sp>
      <p:sp>
        <p:nvSpPr>
          <p:cNvPr id="5" name="Notes Placeholder 4"/>
          <p:cNvSpPr>
            <a:spLocks noGrp="1"/>
          </p:cNvSpPr>
          <p:nvPr>
            <p:ph type="body" idx="1"/>
          </p:nvPr>
        </p:nvSpPr>
        <p:spPr/>
        <p:txBody>
          <a:bodyPr/>
          <a:lstStyle/>
          <a:p>
            <a:pPr lvl="0"/>
            <a:r>
              <a:rPr lang="en-US" dirty="0">
                <a:solidFill>
                  <a:srgbClr val="000000"/>
                </a:solidFill>
              </a:rPr>
              <a:t>Does </a:t>
            </a:r>
            <a:r>
              <a:rPr lang="en-US" dirty="0" err="1">
                <a:solidFill>
                  <a:srgbClr val="000000"/>
                </a:solidFill>
              </a:rPr>
              <a:t>SDN</a:t>
            </a:r>
            <a:r>
              <a:rPr lang="en-US" dirty="0">
                <a:solidFill>
                  <a:srgbClr val="000000"/>
                </a:solidFill>
              </a:rPr>
              <a:t> </a:t>
            </a:r>
            <a:r>
              <a:rPr lang="en-US" dirty="0" smtClean="0">
                <a:solidFill>
                  <a:srgbClr val="000000"/>
                </a:solidFill>
              </a:rPr>
              <a:t>security </a:t>
            </a:r>
            <a:r>
              <a:rPr lang="en-US" dirty="0">
                <a:solidFill>
                  <a:srgbClr val="000000"/>
                </a:solidFill>
              </a:rPr>
              <a:t>m</a:t>
            </a:r>
            <a:r>
              <a:rPr lang="en-US" dirty="0" smtClean="0">
                <a:solidFill>
                  <a:srgbClr val="000000"/>
                </a:solidFill>
              </a:rPr>
              <a:t>ean </a:t>
            </a:r>
            <a:r>
              <a:rPr lang="en-US" dirty="0">
                <a:solidFill>
                  <a:srgbClr val="000000"/>
                </a:solidFill>
              </a:rPr>
              <a:t>d</a:t>
            </a:r>
            <a:r>
              <a:rPr lang="en-US" dirty="0" smtClean="0">
                <a:solidFill>
                  <a:srgbClr val="000000"/>
                </a:solidFill>
              </a:rPr>
              <a:t>ifferent things </a:t>
            </a:r>
            <a:r>
              <a:rPr lang="en-US" dirty="0">
                <a:solidFill>
                  <a:srgbClr val="000000"/>
                </a:solidFill>
              </a:rPr>
              <a:t>d</a:t>
            </a:r>
            <a:r>
              <a:rPr lang="en-US" dirty="0" smtClean="0">
                <a:solidFill>
                  <a:srgbClr val="000000"/>
                </a:solidFill>
              </a:rPr>
              <a:t>epending on whom </a:t>
            </a:r>
            <a:r>
              <a:rPr lang="en-US" dirty="0">
                <a:solidFill>
                  <a:srgbClr val="000000"/>
                </a:solidFill>
              </a:rPr>
              <a:t>y</a:t>
            </a:r>
            <a:r>
              <a:rPr lang="en-US" dirty="0" smtClean="0">
                <a:solidFill>
                  <a:srgbClr val="000000"/>
                </a:solidFill>
              </a:rPr>
              <a:t>ou </a:t>
            </a:r>
            <a:r>
              <a:rPr lang="en-US" dirty="0">
                <a:solidFill>
                  <a:srgbClr val="000000"/>
                </a:solidFill>
              </a:rPr>
              <a:t>a</a:t>
            </a:r>
            <a:r>
              <a:rPr lang="en-US" dirty="0" smtClean="0">
                <a:solidFill>
                  <a:srgbClr val="000000"/>
                </a:solidFill>
              </a:rPr>
              <a:t>sk?</a:t>
            </a:r>
            <a:endParaRPr lang="en-US"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661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123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91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014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123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117600" y="1725613"/>
            <a:ext cx="4867275" cy="3651250"/>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661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661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61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6615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117600" y="1725613"/>
            <a:ext cx="4867275" cy="3651250"/>
          </a:xfrm>
        </p:spPr>
      </p:sp>
      <p:sp>
        <p:nvSpPr>
          <p:cNvPr id="5" name="Notes Placeholder 4"/>
          <p:cNvSpPr>
            <a:spLocks noGrp="1"/>
          </p:cNvSpPr>
          <p:nvPr>
            <p:ph type="body" idx="1"/>
          </p:nvPr>
        </p:nvSpPr>
        <p:spPr/>
        <p:txBody>
          <a:bodyPr/>
          <a:lstStyle/>
          <a:p>
            <a:pPr lvl="0">
              <a:spcBef>
                <a:spcPts val="0"/>
              </a:spcBef>
              <a:spcAft>
                <a:spcPts val="600"/>
              </a:spcAft>
            </a:pPr>
            <a:r>
              <a:rPr lang="en-US" sz="1100" dirty="0" smtClean="0">
                <a:solidFill>
                  <a:srgbClr val="000000"/>
                </a:solidFill>
                <a:cs typeface="Times" pitchFamily="18" charset="0"/>
              </a:rPr>
              <a:t>Historically, demand </a:t>
            </a:r>
            <a:r>
              <a:rPr lang="en-US" sz="1100" dirty="0">
                <a:solidFill>
                  <a:srgbClr val="000000"/>
                </a:solidFill>
                <a:cs typeface="Times" pitchFamily="18" charset="0"/>
              </a:rPr>
              <a:t>for IPv4 addresses has been </a:t>
            </a:r>
            <a:r>
              <a:rPr lang="en-US" sz="1100" dirty="0" smtClean="0">
                <a:solidFill>
                  <a:srgbClr val="000000"/>
                </a:solidFill>
                <a:cs typeface="Times" pitchFamily="18" charset="0"/>
              </a:rPr>
              <a:t>for about 200 million </a:t>
            </a:r>
            <a:r>
              <a:rPr lang="en-US" sz="1100" dirty="0">
                <a:solidFill>
                  <a:srgbClr val="000000"/>
                </a:solidFill>
                <a:cs typeface="Times" pitchFamily="18" charset="0"/>
              </a:rPr>
              <a:t>per </a:t>
            </a:r>
            <a:r>
              <a:rPr lang="en-US" sz="1100" dirty="0" smtClean="0">
                <a:solidFill>
                  <a:srgbClr val="000000"/>
                </a:solidFill>
                <a:cs typeface="Times" pitchFamily="18" charset="0"/>
              </a:rPr>
              <a:t>year.</a:t>
            </a:r>
            <a:r>
              <a:rPr lang="en-US" sz="1100" dirty="0">
                <a:solidFill>
                  <a:srgbClr val="000000"/>
                </a:solidFill>
                <a:cs typeface="Times" pitchFamily="18" charset="0"/>
              </a:rPr>
              <a:t> </a:t>
            </a:r>
            <a:r>
              <a:rPr lang="en-US" sz="1100" dirty="0" smtClean="0">
                <a:solidFill>
                  <a:srgbClr val="000000"/>
                </a:solidFill>
                <a:latin typeface="Times" pitchFamily="18" charset="0"/>
                <a:cs typeface="Times" pitchFamily="18" charset="0"/>
              </a:rPr>
              <a:t>By </a:t>
            </a:r>
            <a:r>
              <a:rPr lang="en-US" sz="1100" dirty="0">
                <a:solidFill>
                  <a:srgbClr val="000000"/>
                </a:solidFill>
                <a:latin typeface="Times" pitchFamily="18" charset="0"/>
                <a:cs typeface="Times" pitchFamily="18" charset="0"/>
              </a:rPr>
              <a:t>the end of </a:t>
            </a:r>
            <a:r>
              <a:rPr lang="en-US" sz="1100" dirty="0" smtClean="0">
                <a:solidFill>
                  <a:srgbClr val="000000"/>
                </a:solidFill>
                <a:latin typeface="Times" pitchFamily="18" charset="0"/>
                <a:cs typeface="Times" pitchFamily="18" charset="0"/>
              </a:rPr>
              <a:t>2014, </a:t>
            </a:r>
            <a:r>
              <a:rPr lang="en-US" sz="1100" dirty="0">
                <a:solidFill>
                  <a:srgbClr val="000000"/>
                </a:solidFill>
                <a:latin typeface="Times" pitchFamily="18" charset="0"/>
                <a:cs typeface="Times" pitchFamily="18" charset="0"/>
              </a:rPr>
              <a:t>reduced supply and increasing demand for IPv4 will result in a shortfall of nearly </a:t>
            </a:r>
            <a:r>
              <a:rPr lang="en-US" sz="1100" dirty="0" smtClean="0">
                <a:solidFill>
                  <a:srgbClr val="000000"/>
                </a:solidFill>
                <a:latin typeface="Times" pitchFamily="18" charset="0"/>
                <a:cs typeface="Times" pitchFamily="18" charset="0"/>
              </a:rPr>
              <a:t>1 billion addresses.</a:t>
            </a:r>
            <a:endParaRPr lang="en-US" sz="1100" dirty="0">
              <a:solidFill>
                <a:srgbClr val="000000"/>
              </a:solidFill>
              <a:cs typeface="Times" pitchFamily="18" charset="0"/>
            </a:endParaRPr>
          </a:p>
          <a:p>
            <a:pPr lvl="0">
              <a:spcBef>
                <a:spcPts val="0"/>
              </a:spcBef>
              <a:spcAft>
                <a:spcPts val="600"/>
              </a:spcAft>
            </a:pPr>
            <a:r>
              <a:rPr lang="en-US" sz="1100" dirty="0" smtClean="0">
                <a:solidFill>
                  <a:srgbClr val="000000"/>
                </a:solidFill>
                <a:cs typeface="Times" pitchFamily="18" charset="0"/>
              </a:rPr>
              <a:t>It's </a:t>
            </a:r>
            <a:r>
              <a:rPr lang="en-US" sz="1100" dirty="0">
                <a:solidFill>
                  <a:srgbClr val="000000"/>
                </a:solidFill>
                <a:cs typeface="Times" pitchFamily="18" charset="0"/>
              </a:rPr>
              <a:t>taken the </a:t>
            </a:r>
            <a:r>
              <a:rPr lang="en-US" sz="1100" dirty="0" smtClean="0">
                <a:solidFill>
                  <a:srgbClr val="000000"/>
                </a:solidFill>
                <a:cs typeface="Times" pitchFamily="18" charset="0"/>
              </a:rPr>
              <a:t>U.S. two </a:t>
            </a:r>
            <a:r>
              <a:rPr lang="en-US" sz="1100" dirty="0">
                <a:solidFill>
                  <a:srgbClr val="000000"/>
                </a:solidFill>
                <a:cs typeface="Times" pitchFamily="18" charset="0"/>
              </a:rPr>
              <a:t>years of geometric growth </a:t>
            </a:r>
            <a:r>
              <a:rPr lang="en-US" sz="1100" dirty="0" smtClean="0">
                <a:solidFill>
                  <a:srgbClr val="000000"/>
                </a:solidFill>
                <a:cs typeface="Times" pitchFamily="18" charset="0"/>
              </a:rPr>
              <a:t>for </a:t>
            </a:r>
            <a:r>
              <a:rPr lang="en-US" sz="1100" dirty="0">
                <a:solidFill>
                  <a:srgbClr val="000000"/>
                </a:solidFill>
                <a:cs typeface="Times" pitchFamily="18" charset="0"/>
              </a:rPr>
              <a:t>IPv6 to </a:t>
            </a:r>
            <a:r>
              <a:rPr lang="en-US" sz="1100" dirty="0" smtClean="0">
                <a:solidFill>
                  <a:srgbClr val="000000"/>
                </a:solidFill>
                <a:cs typeface="Times" pitchFamily="18" charset="0"/>
              </a:rPr>
              <a:t>represent 2.5</a:t>
            </a:r>
            <a:r>
              <a:rPr lang="en-US" sz="1100" dirty="0">
                <a:solidFill>
                  <a:srgbClr val="000000"/>
                </a:solidFill>
                <a:cs typeface="Times" pitchFamily="18" charset="0"/>
              </a:rPr>
              <a:t>% </a:t>
            </a:r>
            <a:r>
              <a:rPr lang="en-US" sz="1100" dirty="0" smtClean="0">
                <a:solidFill>
                  <a:srgbClr val="000000"/>
                </a:solidFill>
                <a:cs typeface="Times" pitchFamily="18" charset="0"/>
              </a:rPr>
              <a:t>of </a:t>
            </a:r>
            <a:r>
              <a:rPr lang="en-US" sz="1100" dirty="0">
                <a:solidFill>
                  <a:srgbClr val="000000"/>
                </a:solidFill>
                <a:cs typeface="Times" pitchFamily="18" charset="0"/>
              </a:rPr>
              <a:t>overall Internet </a:t>
            </a:r>
            <a:r>
              <a:rPr lang="en-US" sz="1100" dirty="0" smtClean="0">
                <a:solidFill>
                  <a:srgbClr val="000000"/>
                </a:solidFill>
                <a:cs typeface="Times" pitchFamily="18" charset="0"/>
              </a:rPr>
              <a:t>traffic.</a:t>
            </a:r>
            <a:r>
              <a:rPr lang="en-US" sz="1100" dirty="0">
                <a:solidFill>
                  <a:srgbClr val="000000"/>
                </a:solidFill>
                <a:cs typeface="Times" pitchFamily="18" charset="0"/>
              </a:rPr>
              <a:t> </a:t>
            </a:r>
            <a:r>
              <a:rPr lang="en-US" sz="1100" dirty="0" smtClean="0">
                <a:solidFill>
                  <a:srgbClr val="000000"/>
                </a:solidFill>
                <a:latin typeface="Times" pitchFamily="18" charset="0"/>
                <a:cs typeface="Times" pitchFamily="18" charset="0"/>
              </a:rPr>
              <a:t>At </a:t>
            </a:r>
            <a:r>
              <a:rPr lang="en-US" sz="1100" dirty="0">
                <a:solidFill>
                  <a:srgbClr val="000000"/>
                </a:solidFill>
                <a:latin typeface="Times" pitchFamily="18" charset="0"/>
                <a:cs typeface="Times" pitchFamily="18" charset="0"/>
              </a:rPr>
              <a:t>that </a:t>
            </a:r>
            <a:r>
              <a:rPr lang="en-US" sz="1100" dirty="0" smtClean="0">
                <a:solidFill>
                  <a:srgbClr val="000000"/>
                </a:solidFill>
                <a:latin typeface="Times" pitchFamily="18" charset="0"/>
                <a:cs typeface="Times" pitchFamily="18" charset="0"/>
              </a:rPr>
              <a:t>rate, </a:t>
            </a:r>
            <a:r>
              <a:rPr lang="en-US" sz="1100" dirty="0">
                <a:solidFill>
                  <a:srgbClr val="000000"/>
                </a:solidFill>
                <a:latin typeface="Times" pitchFamily="18" charset="0"/>
                <a:cs typeface="Times" pitchFamily="18" charset="0"/>
              </a:rPr>
              <a:t>it will take 80 years for IPv6 traffic levels to reach 100</a:t>
            </a:r>
            <a:r>
              <a:rPr lang="en-US" sz="1100" dirty="0" smtClean="0">
                <a:solidFill>
                  <a:srgbClr val="000000"/>
                </a:solidFill>
                <a:latin typeface="Times" pitchFamily="18" charset="0"/>
                <a:cs typeface="Times" pitchFamily="18" charset="0"/>
              </a:rPr>
              <a:t>%.</a:t>
            </a:r>
            <a:endParaRPr lang="en-US" sz="1100" dirty="0">
              <a:solidFill>
                <a:srgbClr val="000000"/>
              </a:solidFill>
              <a:cs typeface="Times" pitchFamily="18" charset="0"/>
            </a:endParaRPr>
          </a:p>
          <a:p>
            <a:pPr lvl="0">
              <a:spcBef>
                <a:spcPts val="0"/>
              </a:spcBef>
              <a:spcAft>
                <a:spcPts val="600"/>
              </a:spcAft>
            </a:pPr>
            <a:r>
              <a:rPr lang="en-US" sz="1100" dirty="0" smtClean="0">
                <a:solidFill>
                  <a:srgbClr val="000000"/>
                </a:solidFill>
                <a:cs typeface="Times" pitchFamily="18" charset="0"/>
              </a:rPr>
              <a:t>Just over 1% </a:t>
            </a:r>
            <a:r>
              <a:rPr lang="en-US" sz="1100" dirty="0">
                <a:solidFill>
                  <a:srgbClr val="000000"/>
                </a:solidFill>
                <a:cs typeface="Times" pitchFamily="18" charset="0"/>
              </a:rPr>
              <a:t>of users </a:t>
            </a:r>
            <a:r>
              <a:rPr lang="en-US" sz="1100" dirty="0" smtClean="0">
                <a:solidFill>
                  <a:srgbClr val="000000"/>
                </a:solidFill>
                <a:cs typeface="Times" pitchFamily="18" charset="0"/>
              </a:rPr>
              <a:t>have accessed </a:t>
            </a:r>
            <a:r>
              <a:rPr lang="en-US" sz="1100" dirty="0">
                <a:solidFill>
                  <a:srgbClr val="000000"/>
                </a:solidFill>
                <a:cs typeface="Times" pitchFamily="18" charset="0"/>
              </a:rPr>
              <a:t>Google over </a:t>
            </a:r>
            <a:r>
              <a:rPr lang="en-US" sz="1100" dirty="0" smtClean="0">
                <a:solidFill>
                  <a:srgbClr val="000000"/>
                </a:solidFill>
                <a:cs typeface="Times" pitchFamily="18" charset="0"/>
              </a:rPr>
              <a:t>IPv6.</a:t>
            </a:r>
            <a:r>
              <a:rPr lang="en-US" sz="1100" dirty="0">
                <a:solidFill>
                  <a:srgbClr val="000000"/>
                </a:solidFill>
                <a:cs typeface="Times" pitchFamily="18" charset="0"/>
              </a:rPr>
              <a:t> </a:t>
            </a:r>
            <a:r>
              <a:rPr lang="en-US" sz="1100" dirty="0" smtClean="0">
                <a:solidFill>
                  <a:srgbClr val="000000"/>
                </a:solidFill>
                <a:cs typeface="Times" pitchFamily="18" charset="0"/>
              </a:rPr>
              <a:t>Romania </a:t>
            </a:r>
            <a:r>
              <a:rPr lang="en-US" sz="1100" dirty="0">
                <a:solidFill>
                  <a:srgbClr val="000000"/>
                </a:solidFill>
                <a:cs typeface="Times" pitchFamily="18" charset="0"/>
              </a:rPr>
              <a:t>has nearly 10% of its population using </a:t>
            </a:r>
            <a:r>
              <a:rPr lang="en-US" sz="1100" dirty="0" smtClean="0">
                <a:solidFill>
                  <a:srgbClr val="000000"/>
                </a:solidFill>
                <a:cs typeface="Times" pitchFamily="18" charset="0"/>
              </a:rPr>
              <a:t>IPv6.</a:t>
            </a:r>
            <a:r>
              <a:rPr lang="en-US" sz="1100" dirty="0">
                <a:solidFill>
                  <a:srgbClr val="000000"/>
                </a:solidFill>
                <a:cs typeface="Times" pitchFamily="18" charset="0"/>
              </a:rPr>
              <a:t> </a:t>
            </a:r>
            <a:r>
              <a:rPr lang="en-US" sz="1100" dirty="0" smtClean="0">
                <a:solidFill>
                  <a:srgbClr val="000000"/>
                </a:solidFill>
                <a:cs typeface="Times" pitchFamily="18" charset="0"/>
              </a:rPr>
              <a:t>Average </a:t>
            </a:r>
            <a:r>
              <a:rPr lang="en-US" sz="1100" dirty="0">
                <a:solidFill>
                  <a:srgbClr val="000000"/>
                </a:solidFill>
                <a:cs typeface="Times" pitchFamily="18" charset="0"/>
              </a:rPr>
              <a:t>usage of IPv6 across the Internet is at 1.2</a:t>
            </a:r>
            <a:r>
              <a:rPr lang="en-US" sz="1100" dirty="0" smtClean="0">
                <a:solidFill>
                  <a:srgbClr val="000000"/>
                </a:solidFill>
                <a:cs typeface="Times" pitchFamily="18" charset="0"/>
              </a:rPr>
              <a:t>%.</a:t>
            </a:r>
            <a:r>
              <a:rPr lang="en-US" sz="1100" dirty="0">
                <a:solidFill>
                  <a:srgbClr val="000000"/>
                </a:solidFill>
                <a:cs typeface="Times" pitchFamily="18" charset="0"/>
              </a:rPr>
              <a:t> </a:t>
            </a:r>
            <a:r>
              <a:rPr lang="en-US" sz="1100" dirty="0" smtClean="0">
                <a:solidFill>
                  <a:srgbClr val="000000"/>
                </a:solidFill>
                <a:latin typeface="Times" pitchFamily="18" charset="0"/>
                <a:cs typeface="Times" pitchFamily="18" charset="0"/>
              </a:rPr>
              <a:t>Only </a:t>
            </a:r>
            <a:r>
              <a:rPr lang="en-US" sz="1100" dirty="0">
                <a:solidFill>
                  <a:srgbClr val="000000"/>
                </a:solidFill>
                <a:latin typeface="Times" pitchFamily="18" charset="0"/>
                <a:cs typeface="Times" pitchFamily="18" charset="0"/>
              </a:rPr>
              <a:t>10 of the </a:t>
            </a:r>
            <a:r>
              <a:rPr lang="en-US" sz="1100" dirty="0" smtClean="0">
                <a:solidFill>
                  <a:srgbClr val="000000"/>
                </a:solidFill>
                <a:latin typeface="Times" pitchFamily="18" charset="0"/>
                <a:cs typeface="Times" pitchFamily="18" charset="0"/>
              </a:rPr>
              <a:t>world's 200 </a:t>
            </a:r>
            <a:r>
              <a:rPr lang="en-US" sz="1100" dirty="0">
                <a:solidFill>
                  <a:srgbClr val="000000"/>
                </a:solidFill>
                <a:latin typeface="Times" pitchFamily="18" charset="0"/>
                <a:cs typeface="Times" pitchFamily="18" charset="0"/>
              </a:rPr>
              <a:t>or so countries </a:t>
            </a:r>
            <a:r>
              <a:rPr lang="en-US" sz="1100" dirty="0" smtClean="0">
                <a:solidFill>
                  <a:srgbClr val="000000"/>
                </a:solidFill>
                <a:latin typeface="Times" pitchFamily="18" charset="0"/>
                <a:cs typeface="Times" pitchFamily="18" charset="0"/>
              </a:rPr>
              <a:t>contribute to </a:t>
            </a:r>
            <a:r>
              <a:rPr lang="en-US" sz="1100" dirty="0">
                <a:solidFill>
                  <a:srgbClr val="000000"/>
                </a:solidFill>
                <a:latin typeface="Times" pitchFamily="18" charset="0"/>
                <a:cs typeface="Times" pitchFamily="18" charset="0"/>
              </a:rPr>
              <a:t>that </a:t>
            </a:r>
            <a:r>
              <a:rPr lang="en-US" sz="1100" dirty="0" smtClean="0">
                <a:solidFill>
                  <a:srgbClr val="000000"/>
                </a:solidFill>
                <a:latin typeface="Times" pitchFamily="18" charset="0"/>
                <a:cs typeface="Times" pitchFamily="18" charset="0"/>
              </a:rPr>
              <a:t>average.</a:t>
            </a:r>
            <a:r>
              <a:rPr lang="en-US" sz="1100" dirty="0">
                <a:solidFill>
                  <a:srgbClr val="000000"/>
                </a:solidFill>
                <a:cs typeface="Times" pitchFamily="18" charset="0"/>
              </a:rPr>
              <a:t> </a:t>
            </a:r>
            <a:r>
              <a:rPr lang="en-US" sz="1100" dirty="0" smtClean="0">
                <a:solidFill>
                  <a:srgbClr val="000000"/>
                </a:solidFill>
                <a:cs typeface="Times" pitchFamily="18" charset="0"/>
              </a:rPr>
              <a:t>Half the world's </a:t>
            </a:r>
            <a:r>
              <a:rPr lang="en-US" sz="1100" dirty="0">
                <a:solidFill>
                  <a:srgbClr val="000000"/>
                </a:solidFill>
                <a:cs typeface="Times" pitchFamily="18" charset="0"/>
              </a:rPr>
              <a:t>transit ISPs support </a:t>
            </a:r>
            <a:r>
              <a:rPr lang="en-US" sz="1100" dirty="0" smtClean="0">
                <a:solidFill>
                  <a:srgbClr val="000000"/>
                </a:solidFill>
                <a:cs typeface="Times" pitchFamily="18" charset="0"/>
              </a:rPr>
              <a:t>IPv6.</a:t>
            </a:r>
            <a:r>
              <a:rPr lang="en-US" sz="1100" dirty="0">
                <a:solidFill>
                  <a:srgbClr val="000000"/>
                </a:solidFill>
                <a:cs typeface="Times" pitchFamily="18" charset="0"/>
              </a:rPr>
              <a:t> </a:t>
            </a:r>
            <a:r>
              <a:rPr lang="en-US" sz="1100" dirty="0" smtClean="0">
                <a:solidFill>
                  <a:srgbClr val="000000"/>
                </a:solidFill>
                <a:cs typeface="Times" pitchFamily="18" charset="0"/>
              </a:rPr>
              <a:t>Half the </a:t>
            </a:r>
            <a:r>
              <a:rPr lang="en-US" sz="1100" dirty="0">
                <a:solidFill>
                  <a:srgbClr val="000000"/>
                </a:solidFill>
                <a:cs typeface="Times" pitchFamily="18" charset="0"/>
              </a:rPr>
              <a:t>hosts connected to the Internet have support for </a:t>
            </a:r>
            <a:r>
              <a:rPr lang="en-US" sz="1100" dirty="0" smtClean="0">
                <a:solidFill>
                  <a:srgbClr val="000000"/>
                </a:solidFill>
                <a:cs typeface="Times" pitchFamily="18" charset="0"/>
              </a:rPr>
              <a:t>IPv6.</a:t>
            </a:r>
            <a:endParaRPr lang="en-US" sz="1100" dirty="0">
              <a:solidFill>
                <a:srgbClr val="000000"/>
              </a:solidFill>
              <a:cs typeface="Times" pitchFamily="18" charset="0"/>
            </a:endParaRPr>
          </a:p>
          <a:p>
            <a:pPr lvl="0">
              <a:spcBef>
                <a:spcPts val="0"/>
              </a:spcBef>
              <a:spcAft>
                <a:spcPts val="600"/>
              </a:spcAft>
            </a:pPr>
            <a:r>
              <a:rPr lang="en-US" sz="1100" dirty="0" smtClean="0">
                <a:solidFill>
                  <a:srgbClr val="000000"/>
                </a:solidFill>
                <a:cs typeface="Times" pitchFamily="18" charset="0"/>
              </a:rPr>
              <a:t>On the other hand, over </a:t>
            </a:r>
            <a:r>
              <a:rPr lang="en-US" sz="1100" dirty="0">
                <a:solidFill>
                  <a:srgbClr val="000000"/>
                </a:solidFill>
                <a:cs typeface="Times" pitchFamily="18" charset="0"/>
              </a:rPr>
              <a:t>half (56%) of </a:t>
            </a:r>
            <a:r>
              <a:rPr lang="en-US" sz="1100" dirty="0" smtClean="0">
                <a:solidFill>
                  <a:srgbClr val="000000"/>
                </a:solidFill>
                <a:cs typeface="Times" pitchFamily="18" charset="0"/>
              </a:rPr>
              <a:t>the ISPs </a:t>
            </a:r>
            <a:r>
              <a:rPr lang="en-US" sz="1100" dirty="0">
                <a:solidFill>
                  <a:srgbClr val="000000"/>
                </a:solidFill>
                <a:cs typeface="Times" pitchFamily="18" charset="0"/>
              </a:rPr>
              <a:t>in North America do not support </a:t>
            </a:r>
            <a:r>
              <a:rPr lang="en-US" sz="1100" dirty="0" smtClean="0">
                <a:solidFill>
                  <a:srgbClr val="000000"/>
                </a:solidFill>
                <a:cs typeface="Times" pitchFamily="18" charset="0"/>
              </a:rPr>
              <a:t>IPv6.</a:t>
            </a:r>
            <a:endParaRPr lang="en-US" sz="1100" dirty="0">
              <a:solidFill>
                <a:srgbClr val="000000"/>
              </a:solidFill>
              <a:cs typeface="Times" pitchFamily="18" charset="0"/>
            </a:endParaRPr>
          </a:p>
          <a:p>
            <a:pPr>
              <a:spcBef>
                <a:spcPts val="0"/>
              </a:spcBef>
              <a:spcAft>
                <a:spcPts val="0"/>
              </a:spcAft>
            </a:pPr>
            <a:r>
              <a:rPr lang="en-US" sz="1100" dirty="0" smtClean="0">
                <a:solidFill>
                  <a:srgbClr val="000000"/>
                </a:solidFill>
                <a:cs typeface="Times" pitchFamily="18" charset="0"/>
              </a:rPr>
              <a:t>Source</a:t>
            </a:r>
            <a:r>
              <a:rPr lang="en-US" sz="1100" dirty="0">
                <a:solidFill>
                  <a:srgbClr val="000000"/>
                </a:solidFill>
                <a:cs typeface="Times" pitchFamily="18" charset="0"/>
              </a:rPr>
              <a:t>: </a:t>
            </a:r>
            <a:r>
              <a:rPr lang="en-US" sz="1100" dirty="0" err="1">
                <a:solidFill>
                  <a:srgbClr val="000000"/>
                </a:solidFill>
                <a:cs typeface="Times" pitchFamily="18" charset="0"/>
              </a:rPr>
              <a:t>Infoblox</a:t>
            </a:r>
            <a:endParaRPr lang="en-US" sz="1000" dirty="0">
              <a:solidFill>
                <a:srgbClr val="000000"/>
              </a:solidFill>
              <a:cs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85862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9330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5177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828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655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6597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8750" y="420688"/>
            <a:ext cx="6811963" cy="1179513"/>
          </a:xfrm>
          <a:prstGeom prst="rect">
            <a:avLst/>
          </a:prstGeom>
          <a:noFill/>
          <a:ln w="12700" algn="ctr">
            <a:noFill/>
            <a:miter lim="800000"/>
            <a:headEnd/>
            <a:tailEnd/>
          </a:ln>
        </p:spPr>
        <p:txBody>
          <a:bodyPr lIns="94734" tIns="47367" rIns="94734" bIns="47367"/>
          <a:lstStyle/>
          <a:p>
            <a:pPr algn="l" defTabSz="912813">
              <a:lnSpc>
                <a:spcPct val="100000"/>
              </a:lnSpc>
              <a:spcBef>
                <a:spcPct val="0"/>
              </a:spcBef>
              <a:spcAft>
                <a:spcPct val="0"/>
              </a:spcAft>
            </a:pPr>
            <a:r>
              <a:rPr lang="en-US" sz="1200" b="1" dirty="0"/>
              <a:t>Placeholder for text (substitute your own text; delete when not used)</a:t>
            </a:r>
          </a:p>
        </p:txBody>
      </p:sp>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725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93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020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
        <p:nvSpPr>
          <p:cNvPr id="5" name="Rectangle 288"/>
          <p:cNvSpPr>
            <a:spLocks noChangeArrowheads="1"/>
          </p:cNvSpPr>
          <p:nvPr userDrawn="1"/>
        </p:nvSpPr>
        <p:spPr bwMode="gray">
          <a:xfrm>
            <a:off x="381000" y="6278563"/>
            <a:ext cx="6577940" cy="414337"/>
          </a:xfrm>
          <a:prstGeom prst="rect">
            <a:avLst/>
          </a:prstGeom>
          <a:noFill/>
          <a:ln w="12700">
            <a:noFill/>
            <a:miter lim="800000"/>
            <a:headEnd type="none" w="sm" len="sm"/>
            <a:tailEnd type="none" w="sm" len="sm"/>
          </a:ln>
          <a:effectLst/>
        </p:spPr>
        <p:txBody>
          <a:bodyPr lIns="0" tIns="0" rIns="0" bIns="0"/>
          <a:lstStyle/>
          <a:p>
            <a:pPr algn="l" rtl="0" fontAlgn="base"/>
            <a:r>
              <a:rPr lang="en-US" sz="700" b="0" kern="1200" dirty="0" smtClean="0">
                <a:solidFill>
                  <a:srgbClr val="969696"/>
                </a:solidFill>
                <a:latin typeface="Arial" charset="0"/>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b="0" kern="1200" dirty="0" smtClean="0">
                <a:solidFill>
                  <a:srgbClr val="969696"/>
                </a:solidFill>
                <a:latin typeface="Arial" charset="0"/>
                <a:ea typeface="Arial Unicode MS" pitchFamily="34" charset="-128"/>
                <a:cs typeface="Arial Unicode MS" pitchFamily="34" charset="-128"/>
              </a:rPr>
            </a:br>
            <a:r>
              <a:rPr lang="en-US" sz="700" b="0" kern="1200" dirty="0" smtClean="0">
                <a:solidFill>
                  <a:srgbClr val="969696"/>
                </a:solidFill>
                <a:latin typeface="Arial" charset="0"/>
                <a:ea typeface="Arial Unicode MS" pitchFamily="34" charset="-128"/>
                <a:cs typeface="Arial Unicode MS" pitchFamily="34" charset="-128"/>
              </a:rPr>
              <a:t>© 2013 Gartner, Inc. and/or its affiliates. All rights reserved.</a:t>
            </a:r>
          </a:p>
        </p:txBody>
      </p:sp>
      <p:grpSp>
        <p:nvGrpSpPr>
          <p:cNvPr id="6" name="Group 292"/>
          <p:cNvGrpSpPr>
            <a:grpSpLocks noChangeAspect="1"/>
          </p:cNvGrpSpPr>
          <p:nvPr userDrawn="1"/>
        </p:nvGrpSpPr>
        <p:grpSpPr bwMode="auto">
          <a:xfrm>
            <a:off x="7493000" y="6369050"/>
            <a:ext cx="1143000" cy="257175"/>
            <a:chOff x="3020" y="3469"/>
            <a:chExt cx="1440" cy="326"/>
          </a:xfrm>
        </p:grpSpPr>
        <p:sp>
          <p:nvSpPr>
            <p:cNvPr id="7" name="Freeform 293"/>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8" name="Freeform 294"/>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9" name="Freeform 295"/>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0" name="Freeform 296"/>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1" name="Freeform 297"/>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2" name="Freeform 298"/>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3" name="Freeform 299"/>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4" name="Freeform 300"/>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dirty="0">
                <a:ea typeface="+mn-ea"/>
                <a:cs typeface="+mn-cs"/>
              </a:endParaRPr>
            </a:p>
          </p:txBody>
        </p:sp>
      </p:grpSp>
      <p:sp>
        <p:nvSpPr>
          <p:cNvPr id="280799" name="Rectangle 223"/>
          <p:cNvSpPr>
            <a:spLocks noGrp="1" noChangeArrowheads="1"/>
          </p:cNvSpPr>
          <p:nvPr>
            <p:ph type="subTitle" idx="1"/>
          </p:nvPr>
        </p:nvSpPr>
        <p:spPr>
          <a:xfrm>
            <a:off x="381000" y="3468688"/>
            <a:ext cx="8291513" cy="2203450"/>
          </a:xfrm>
          <a:ln/>
        </p:spPr>
        <p:txBody>
          <a:bodyPr rIns="0"/>
          <a:lstStyle>
            <a:lvl1pPr marL="0" indent="0" algn="r">
              <a:buFont typeface="Times" pitchFamily="18" charset="0"/>
              <a:buNone/>
              <a:defRPr sz="2600"/>
            </a:lvl1pPr>
          </a:lstStyle>
          <a:p>
            <a:r>
              <a:rPr lang="en-US" smtClean="0"/>
              <a:t>Click to edit Master subtitle style</a:t>
            </a:r>
            <a:endParaRPr lang="en-US"/>
          </a:p>
        </p:txBody>
      </p:sp>
      <p:sp>
        <p:nvSpPr>
          <p:cNvPr id="280698" name="Rectangle 122"/>
          <p:cNvSpPr>
            <a:spLocks noGrp="1" noChangeArrowheads="1"/>
          </p:cNvSpPr>
          <p:nvPr>
            <p:ph type="ctrTitle"/>
          </p:nvPr>
        </p:nvSpPr>
        <p:spPr bwMode="white">
          <a:xfrm>
            <a:off x="381000" y="420688"/>
            <a:ext cx="8305800" cy="2352675"/>
          </a:xfrm>
          <a:ln/>
        </p:spPr>
        <p:txBody>
          <a:bodyPr tIns="45720" bIns="45720" anchor="b"/>
          <a:lstStyle>
            <a:lvl1pPr>
              <a:defRPr sz="3800">
                <a:solidFill>
                  <a:schemeClr val="bg1"/>
                </a:solidFill>
              </a:defRPr>
            </a:lvl1p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6B94FA92-FD85-4028-8A65-25E5DEB3133D}" type="slidenum">
              <a:rPr lang="en-US"/>
              <a:pPr>
                <a:defRPr/>
              </a:pPr>
              <a:t>‹#›</a:t>
            </a:fld>
            <a:endParaRPr lang="en-US" dirty="0"/>
          </a:p>
        </p:txBody>
      </p:sp>
      <p:cxnSp>
        <p:nvCxnSpPr>
          <p:cNvPr id="5"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D5E3B240-5227-4A99-994B-07F74ECCACB0}" type="slidenum">
              <a:rPr lang="en-US"/>
              <a:pPr>
                <a:defRPr/>
              </a:pPr>
              <a:t>‹#›</a:t>
            </a:fld>
            <a:endParaRPr lang="en-US" dirty="0"/>
          </a:p>
        </p:txBody>
      </p:sp>
      <p:cxnSp>
        <p:nvCxnSpPr>
          <p:cNvPr id="6"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r>
              <a:rPr lang="en-US" dirty="0"/>
              <a:t> </a:t>
            </a:r>
            <a:fld id="{1AC61E8B-D7D6-4EC1-BA02-1B652BB20EBC}" type="slidenum">
              <a:rPr lang="en-US"/>
              <a:pPr>
                <a:defRPr/>
              </a:pPr>
              <a:t>‹#›</a:t>
            </a:fld>
            <a:endParaRPr lang="en-US" dirty="0"/>
          </a:p>
        </p:txBody>
      </p:sp>
      <p:cxnSp>
        <p:nvCxnSpPr>
          <p:cNvPr id="4"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fld id="{283718F9-5F50-4E65-A3A8-480894E809E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9" name="Group 11"/>
          <p:cNvGrpSpPr>
            <a:grpSpLocks noChangeAspect="1"/>
          </p:cNvGrpSpPr>
          <p:nvPr userDrawn="1"/>
        </p:nvGrpSpPr>
        <p:grpSpPr bwMode="white">
          <a:xfrm>
            <a:off x="7493000" y="6369050"/>
            <a:ext cx="1143000" cy="257175"/>
            <a:chOff x="3020" y="3469"/>
            <a:chExt cx="1440" cy="326"/>
          </a:xfrm>
        </p:grpSpPr>
        <p:sp>
          <p:nvSpPr>
            <p:cNvPr id="20" name="Freeform 12"/>
            <p:cNvSpPr>
              <a:spLocks noChangeAspect="1"/>
            </p:cNvSpPr>
            <p:nvPr/>
          </p:nvSpPr>
          <p:spPr bwMode="white">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dirty="0"/>
            </a:p>
          </p:txBody>
        </p:sp>
        <p:sp>
          <p:nvSpPr>
            <p:cNvPr id="21" name="Freeform 13"/>
            <p:cNvSpPr>
              <a:spLocks noChangeAspect="1"/>
            </p:cNvSpPr>
            <p:nvPr/>
          </p:nvSpPr>
          <p:spPr bwMode="white">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dirty="0"/>
            </a:p>
          </p:txBody>
        </p:sp>
        <p:sp>
          <p:nvSpPr>
            <p:cNvPr id="23" name="Freeform 14"/>
            <p:cNvSpPr>
              <a:spLocks noChangeAspect="1"/>
            </p:cNvSpPr>
            <p:nvPr/>
          </p:nvSpPr>
          <p:spPr bwMode="white">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dirty="0"/>
            </a:p>
          </p:txBody>
        </p:sp>
        <p:sp>
          <p:nvSpPr>
            <p:cNvPr id="24" name="Freeform 15"/>
            <p:cNvSpPr>
              <a:spLocks noChangeAspect="1"/>
            </p:cNvSpPr>
            <p:nvPr/>
          </p:nvSpPr>
          <p:spPr bwMode="white">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dirty="0"/>
            </a:p>
          </p:txBody>
        </p:sp>
        <p:sp>
          <p:nvSpPr>
            <p:cNvPr id="25" name="Freeform 16"/>
            <p:cNvSpPr>
              <a:spLocks noChangeAspect="1"/>
            </p:cNvSpPr>
            <p:nvPr/>
          </p:nvSpPr>
          <p:spPr bwMode="white">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dirty="0"/>
            </a:p>
          </p:txBody>
        </p:sp>
        <p:sp>
          <p:nvSpPr>
            <p:cNvPr id="26" name="Freeform 17"/>
            <p:cNvSpPr>
              <a:spLocks noChangeAspect="1" noEditPoints="1"/>
            </p:cNvSpPr>
            <p:nvPr/>
          </p:nvSpPr>
          <p:spPr bwMode="white">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dirty="0"/>
            </a:p>
          </p:txBody>
        </p:sp>
        <p:sp>
          <p:nvSpPr>
            <p:cNvPr id="27" name="Freeform 18"/>
            <p:cNvSpPr>
              <a:spLocks noChangeAspect="1" noEditPoints="1"/>
            </p:cNvSpPr>
            <p:nvPr/>
          </p:nvSpPr>
          <p:spPr bwMode="white">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dirty="0"/>
            </a:p>
          </p:txBody>
        </p:sp>
        <p:sp>
          <p:nvSpPr>
            <p:cNvPr id="28" name="Freeform 19"/>
            <p:cNvSpPr>
              <a:spLocks noChangeAspect="1" noEditPoints="1"/>
            </p:cNvSpPr>
            <p:nvPr/>
          </p:nvSpPr>
          <p:spPr bwMode="white">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dirty="0"/>
            </a:p>
          </p:txBody>
        </p:sp>
      </p:grpSp>
      <p:sp>
        <p:nvSpPr>
          <p:cNvPr id="17" name="Rectangle 223"/>
          <p:cNvSpPr>
            <a:spLocks noGrp="1" noChangeArrowheads="1"/>
          </p:cNvSpPr>
          <p:nvPr>
            <p:ph type="subTitle" idx="1" hasCustomPrompt="1"/>
          </p:nvPr>
        </p:nvSpPr>
        <p:spPr bwMode="white">
          <a:xfrm>
            <a:off x="381000" y="3468688"/>
            <a:ext cx="8291513"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18" name="Rectangle 122"/>
          <p:cNvSpPr>
            <a:spLocks noGrp="1" noChangeArrowheads="1"/>
          </p:cNvSpPr>
          <p:nvPr>
            <p:ph type="ctrTitle" hasCustomPrompt="1"/>
          </p:nvPr>
        </p:nvSpPr>
        <p:spPr bwMode="white">
          <a:xfrm>
            <a:off x="381000" y="420688"/>
            <a:ext cx="8305800" cy="2352675"/>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22" name="Rectangle 5"/>
          <p:cNvSpPr>
            <a:spLocks noGrp="1" noChangeArrowheads="1"/>
          </p:cNvSpPr>
          <p:nvPr>
            <p:ph type="ftr" sz="quarter" idx="10"/>
          </p:nvPr>
        </p:nvSpPr>
        <p:spPr bwMode="white">
          <a:xfrm>
            <a:off x="4343400" y="6489641"/>
            <a:ext cx="457200" cy="228600"/>
          </a:xfrm>
          <a:ln/>
        </p:spPr>
        <p:txBody>
          <a:bodyPr/>
          <a:lstStyle>
            <a:lvl1pPr>
              <a:defRPr>
                <a:solidFill>
                  <a:schemeClr val="bg1"/>
                </a:solidFill>
              </a:defRPr>
            </a:lvl1pPr>
          </a:lstStyle>
          <a:p>
            <a:pPr>
              <a:defRPr/>
            </a:pPr>
            <a:r>
              <a:rPr lang="en-US" dirty="0" smtClean="0"/>
              <a:t> </a:t>
            </a:r>
            <a:fld id="{6B94FA92-FD85-4028-8A65-25E5DEB3133D}" type="slidenum">
              <a:rPr lang="en-US" smtClean="0"/>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2"/>
          <p:cNvSpPr>
            <a:spLocks noGrp="1" noChangeArrowheads="1"/>
          </p:cNvSpPr>
          <p:nvPr>
            <p:ph type="body" idx="1"/>
          </p:nvPr>
        </p:nvSpPr>
        <p:spPr bwMode="gray">
          <a:xfrm>
            <a:off x="285750" y="1362075"/>
            <a:ext cx="8356600" cy="441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53"/>
          <p:cNvSpPr>
            <a:spLocks noGrp="1" noChangeArrowheads="1"/>
          </p:cNvSpPr>
          <p:nvPr>
            <p:ph type="title"/>
          </p:nvPr>
        </p:nvSpPr>
        <p:spPr bwMode="auto">
          <a:xfrm>
            <a:off x="277813" y="190500"/>
            <a:ext cx="8362950" cy="885825"/>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p>
            <a:pPr lvl="0"/>
            <a:r>
              <a:rPr lang="en-US" smtClean="0"/>
              <a:t>Click to edit Master title style</a:t>
            </a:r>
          </a:p>
        </p:txBody>
      </p:sp>
      <p:grpSp>
        <p:nvGrpSpPr>
          <p:cNvPr id="1028" name="Group 95"/>
          <p:cNvGrpSpPr>
            <a:grpSpLocks noChangeAspect="1"/>
          </p:cNvGrpSpPr>
          <p:nvPr/>
        </p:nvGrpSpPr>
        <p:grpSpPr bwMode="auto">
          <a:xfrm>
            <a:off x="7493000" y="6369050"/>
            <a:ext cx="1143000" cy="257175"/>
            <a:chOff x="3020" y="3469"/>
            <a:chExt cx="1440" cy="326"/>
          </a:xfrm>
        </p:grpSpPr>
        <p:sp>
          <p:nvSpPr>
            <p:cNvPr id="27964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4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dirty="0">
                <a:ea typeface="+mn-ea"/>
                <a:cs typeface="+mn-cs"/>
              </a:endParaRPr>
            </a:p>
          </p:txBody>
        </p:sp>
      </p:grpSp>
      <p:sp>
        <p:nvSpPr>
          <p:cNvPr id="1029" name="Rectangle 5"/>
          <p:cNvSpPr>
            <a:spLocks noGrp="1" noChangeArrowheads="1"/>
          </p:cNvSpPr>
          <p:nvPr>
            <p:ph type="ftr" sz="quarter" idx="3"/>
          </p:nvPr>
        </p:nvSpPr>
        <p:spPr bwMode="gray">
          <a:xfrm>
            <a:off x="4343400" y="6490389"/>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7" r:id="rId2"/>
    <p:sldLayoutId id="2147483679" r:id="rId3"/>
    <p:sldLayoutId id="2147483681" r:id="rId4"/>
    <p:sldLayoutId id="2147483682" r:id="rId5"/>
    <p:sldLayoutId id="2147483689" r:id="rId6"/>
  </p:sldLayoutIdLst>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2"/>
          <p:cNvSpPr>
            <a:spLocks noGrp="1" noChangeArrowheads="1"/>
          </p:cNvSpPr>
          <p:nvPr>
            <p:ph type="subTitle" idx="1"/>
          </p:nvPr>
        </p:nvSpPr>
        <p:spPr/>
        <p:txBody>
          <a:bodyPr/>
          <a:lstStyle/>
          <a:p>
            <a:r>
              <a:rPr lang="en-US" dirty="0"/>
              <a:t>Greg </a:t>
            </a:r>
            <a:r>
              <a:rPr lang="en-US" dirty="0" smtClean="0"/>
              <a:t>Young</a:t>
            </a:r>
          </a:p>
          <a:p>
            <a:r>
              <a:rPr lang="en-US" sz="2400" dirty="0"/>
              <a:t>Twitter: @</a:t>
            </a:r>
            <a:r>
              <a:rPr lang="en-US" sz="2400" dirty="0" err="1" smtClean="0"/>
              <a:t>orangeklaxon</a:t>
            </a:r>
            <a:endParaRPr lang="en-US" sz="2400" dirty="0" smtClean="0"/>
          </a:p>
          <a:p>
            <a:endParaRPr lang="en-US" sz="2400" dirty="0"/>
          </a:p>
          <a:p>
            <a:r>
              <a:rPr lang="en-US" sz="2400" dirty="0" smtClean="0"/>
              <a:t>Research Vice President and </a:t>
            </a:r>
            <a:br>
              <a:rPr lang="en-US" sz="2400" dirty="0" smtClean="0"/>
            </a:br>
            <a:r>
              <a:rPr lang="en-US" sz="2400" dirty="0" smtClean="0"/>
              <a:t>Global Lead Analyst, Network Security</a:t>
            </a:r>
            <a:endParaRPr lang="en-US" sz="2400" dirty="0"/>
          </a:p>
        </p:txBody>
      </p:sp>
      <p:sp>
        <p:nvSpPr>
          <p:cNvPr id="3075" name="Rectangle 91"/>
          <p:cNvSpPr>
            <a:spLocks noGrp="1" noChangeArrowheads="1"/>
          </p:cNvSpPr>
          <p:nvPr>
            <p:ph type="ctrTitle"/>
          </p:nvPr>
        </p:nvSpPr>
        <p:spPr/>
        <p:txBody>
          <a:bodyPr/>
          <a:lstStyle/>
          <a:p>
            <a:r>
              <a:rPr lang="en-US" dirty="0"/>
              <a:t>Predictions: Your Network Security in 2018</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a:xfrm>
            <a:off x="277813" y="190500"/>
            <a:ext cx="8650840" cy="885825"/>
          </a:xfrm>
        </p:spPr>
        <p:txBody>
          <a:bodyPr/>
          <a:lstStyle/>
          <a:p>
            <a:r>
              <a:rPr lang="en-US" dirty="0" smtClean="0"/>
              <a:t>No, Sorry </a:t>
            </a:r>
            <a:r>
              <a:rPr lang="en-US" dirty="0" smtClean="0">
                <a:latin typeface="Arial"/>
                <a:cs typeface="Arial"/>
              </a:rPr>
              <a:t>—</a:t>
            </a:r>
            <a:r>
              <a:rPr lang="en-US" dirty="0" smtClean="0"/>
              <a:t> Still </a:t>
            </a:r>
            <a:r>
              <a:rPr lang="en-US" dirty="0"/>
              <a:t>No </a:t>
            </a:r>
            <a:r>
              <a:rPr lang="en-US" dirty="0" smtClean="0"/>
              <a:t>Massive Netsec Convergence in </a:t>
            </a:r>
            <a:r>
              <a:rPr lang="en-US" dirty="0"/>
              <a:t>2018</a:t>
            </a:r>
            <a:endParaRPr lang="en-US" dirty="0" smtClean="0"/>
          </a:p>
        </p:txBody>
      </p:sp>
      <p:grpSp>
        <p:nvGrpSpPr>
          <p:cNvPr id="2" name="Group 138"/>
          <p:cNvGrpSpPr/>
          <p:nvPr/>
        </p:nvGrpSpPr>
        <p:grpSpPr>
          <a:xfrm>
            <a:off x="5272104" y="3561840"/>
            <a:ext cx="829340" cy="1556765"/>
            <a:chOff x="5272104" y="2218815"/>
            <a:chExt cx="829340" cy="1556765"/>
          </a:xfrm>
        </p:grpSpPr>
        <p:sp>
          <p:nvSpPr>
            <p:cNvPr id="10" name="TextBox 9"/>
            <p:cNvSpPr txBox="1"/>
            <p:nvPr/>
          </p:nvSpPr>
          <p:spPr>
            <a:xfrm>
              <a:off x="5286665" y="2218815"/>
              <a:ext cx="800219" cy="424732"/>
            </a:xfrm>
            <a:prstGeom prst="rect">
              <a:avLst/>
            </a:prstGeom>
            <a:noFill/>
          </p:spPr>
          <p:txBody>
            <a:bodyPr wrap="none" rtlCol="0">
              <a:spAutoFit/>
            </a:bodyPr>
            <a:lstStyle/>
            <a:p>
              <a:r>
                <a:rPr lang="en-US" b="1" dirty="0" smtClean="0"/>
                <a:t>EPP</a:t>
              </a:r>
              <a:endParaRPr lang="en-US" b="1" dirty="0"/>
            </a:p>
          </p:txBody>
        </p:sp>
        <p:grpSp>
          <p:nvGrpSpPr>
            <p:cNvPr id="3" name="Group 3"/>
            <p:cNvGrpSpPr>
              <a:grpSpLocks/>
            </p:cNvGrpSpPr>
            <p:nvPr/>
          </p:nvGrpSpPr>
          <p:grpSpPr bwMode="auto">
            <a:xfrm>
              <a:off x="5272104" y="2820808"/>
              <a:ext cx="829340" cy="954772"/>
              <a:chOff x="1520" y="2197"/>
              <a:chExt cx="356" cy="410"/>
            </a:xfrm>
          </p:grpSpPr>
          <p:sp>
            <p:nvSpPr>
              <p:cNvPr id="19" name="Freeform 4"/>
              <p:cNvSpPr>
                <a:spLocks/>
              </p:cNvSpPr>
              <p:nvPr/>
            </p:nvSpPr>
            <p:spPr bwMode="gray">
              <a:xfrm>
                <a:off x="1520" y="2200"/>
                <a:ext cx="356" cy="407"/>
              </a:xfrm>
              <a:custGeom>
                <a:avLst/>
                <a:gdLst>
                  <a:gd name="T0" fmla="*/ 17 w 356"/>
                  <a:gd name="T1" fmla="*/ 2 h 407"/>
                  <a:gd name="T2" fmla="*/ 16 w 356"/>
                  <a:gd name="T3" fmla="*/ 85 h 407"/>
                  <a:gd name="T4" fmla="*/ 14 w 356"/>
                  <a:gd name="T5" fmla="*/ 200 h 407"/>
                  <a:gd name="T6" fmla="*/ 16 w 356"/>
                  <a:gd name="T7" fmla="*/ 253 h 407"/>
                  <a:gd name="T8" fmla="*/ 24 w 356"/>
                  <a:gd name="T9" fmla="*/ 254 h 407"/>
                  <a:gd name="T10" fmla="*/ 16 w 356"/>
                  <a:gd name="T11" fmla="*/ 261 h 407"/>
                  <a:gd name="T12" fmla="*/ 0 w 356"/>
                  <a:gd name="T13" fmla="*/ 381 h 407"/>
                  <a:gd name="T14" fmla="*/ 0 w 356"/>
                  <a:gd name="T15" fmla="*/ 385 h 407"/>
                  <a:gd name="T16" fmla="*/ 0 w 356"/>
                  <a:gd name="T17" fmla="*/ 389 h 407"/>
                  <a:gd name="T18" fmla="*/ 0 w 356"/>
                  <a:gd name="T19" fmla="*/ 392 h 407"/>
                  <a:gd name="T20" fmla="*/ 1 w 356"/>
                  <a:gd name="T21" fmla="*/ 395 h 407"/>
                  <a:gd name="T22" fmla="*/ 3 w 356"/>
                  <a:gd name="T23" fmla="*/ 397 h 407"/>
                  <a:gd name="T24" fmla="*/ 5 w 356"/>
                  <a:gd name="T25" fmla="*/ 400 h 407"/>
                  <a:gd name="T26" fmla="*/ 8 w 356"/>
                  <a:gd name="T27" fmla="*/ 402 h 407"/>
                  <a:gd name="T28" fmla="*/ 11 w 356"/>
                  <a:gd name="T29" fmla="*/ 403 h 407"/>
                  <a:gd name="T30" fmla="*/ 28 w 356"/>
                  <a:gd name="T31" fmla="*/ 403 h 407"/>
                  <a:gd name="T32" fmla="*/ 159 w 356"/>
                  <a:gd name="T33" fmla="*/ 407 h 407"/>
                  <a:gd name="T34" fmla="*/ 336 w 356"/>
                  <a:gd name="T35" fmla="*/ 407 h 407"/>
                  <a:gd name="T36" fmla="*/ 342 w 356"/>
                  <a:gd name="T37" fmla="*/ 407 h 407"/>
                  <a:gd name="T38" fmla="*/ 347 w 356"/>
                  <a:gd name="T39" fmla="*/ 406 h 407"/>
                  <a:gd name="T40" fmla="*/ 351 w 356"/>
                  <a:gd name="T41" fmla="*/ 404 h 407"/>
                  <a:gd name="T42" fmla="*/ 353 w 356"/>
                  <a:gd name="T43" fmla="*/ 402 h 407"/>
                  <a:gd name="T44" fmla="*/ 355 w 356"/>
                  <a:gd name="T45" fmla="*/ 398 h 407"/>
                  <a:gd name="T46" fmla="*/ 356 w 356"/>
                  <a:gd name="T47" fmla="*/ 394 h 407"/>
                  <a:gd name="T48" fmla="*/ 356 w 356"/>
                  <a:gd name="T49" fmla="*/ 388 h 407"/>
                  <a:gd name="T50" fmla="*/ 356 w 356"/>
                  <a:gd name="T51" fmla="*/ 381 h 407"/>
                  <a:gd name="T52" fmla="*/ 328 w 356"/>
                  <a:gd name="T53" fmla="*/ 262 h 407"/>
                  <a:gd name="T54" fmla="*/ 321 w 356"/>
                  <a:gd name="T55" fmla="*/ 253 h 407"/>
                  <a:gd name="T56" fmla="*/ 326 w 356"/>
                  <a:gd name="T57" fmla="*/ 249 h 407"/>
                  <a:gd name="T58" fmla="*/ 326 w 356"/>
                  <a:gd name="T59" fmla="*/ 2 h 407"/>
                  <a:gd name="T60" fmla="*/ 316 w 356"/>
                  <a:gd name="T61" fmla="*/ 2 h 407"/>
                  <a:gd name="T62" fmla="*/ 307 w 356"/>
                  <a:gd name="T63" fmla="*/ 2 h 407"/>
                  <a:gd name="T64" fmla="*/ 297 w 356"/>
                  <a:gd name="T65" fmla="*/ 2 h 407"/>
                  <a:gd name="T66" fmla="*/ 287 w 356"/>
                  <a:gd name="T67" fmla="*/ 2 h 407"/>
                  <a:gd name="T68" fmla="*/ 278 w 356"/>
                  <a:gd name="T69" fmla="*/ 2 h 407"/>
                  <a:gd name="T70" fmla="*/ 268 w 356"/>
                  <a:gd name="T71" fmla="*/ 1 h 407"/>
                  <a:gd name="T72" fmla="*/ 259 w 356"/>
                  <a:gd name="T73" fmla="*/ 1 h 407"/>
                  <a:gd name="T74" fmla="*/ 249 w 356"/>
                  <a:gd name="T75" fmla="*/ 1 h 407"/>
                  <a:gd name="T76" fmla="*/ 239 w 356"/>
                  <a:gd name="T77" fmla="*/ 1 h 407"/>
                  <a:gd name="T78" fmla="*/ 230 w 356"/>
                  <a:gd name="T79" fmla="*/ 1 h 407"/>
                  <a:gd name="T80" fmla="*/ 220 w 356"/>
                  <a:gd name="T81" fmla="*/ 0 h 407"/>
                  <a:gd name="T82" fmla="*/ 210 w 356"/>
                  <a:gd name="T83" fmla="*/ 0 h 407"/>
                  <a:gd name="T84" fmla="*/ 201 w 356"/>
                  <a:gd name="T85" fmla="*/ 0 h 407"/>
                  <a:gd name="T86" fmla="*/ 191 w 356"/>
                  <a:gd name="T87" fmla="*/ 0 h 407"/>
                  <a:gd name="T88" fmla="*/ 181 w 356"/>
                  <a:gd name="T89" fmla="*/ 0 h 407"/>
                  <a:gd name="T90" fmla="*/ 172 w 356"/>
                  <a:gd name="T91" fmla="*/ 0 h 407"/>
                  <a:gd name="T92" fmla="*/ 162 w 356"/>
                  <a:gd name="T93" fmla="*/ 0 h 407"/>
                  <a:gd name="T94" fmla="*/ 153 w 356"/>
                  <a:gd name="T95" fmla="*/ 0 h 407"/>
                  <a:gd name="T96" fmla="*/ 143 w 356"/>
                  <a:gd name="T97" fmla="*/ 0 h 407"/>
                  <a:gd name="T98" fmla="*/ 133 w 356"/>
                  <a:gd name="T99" fmla="*/ 0 h 407"/>
                  <a:gd name="T100" fmla="*/ 124 w 356"/>
                  <a:gd name="T101" fmla="*/ 0 h 407"/>
                  <a:gd name="T102" fmla="*/ 114 w 356"/>
                  <a:gd name="T103" fmla="*/ 0 h 407"/>
                  <a:gd name="T104" fmla="*/ 104 w 356"/>
                  <a:gd name="T105" fmla="*/ 0 h 407"/>
                  <a:gd name="T106" fmla="*/ 95 w 356"/>
                  <a:gd name="T107" fmla="*/ 0 h 407"/>
                  <a:gd name="T108" fmla="*/ 85 w 356"/>
                  <a:gd name="T109" fmla="*/ 0 h 407"/>
                  <a:gd name="T110" fmla="*/ 75 w 356"/>
                  <a:gd name="T111" fmla="*/ 1 h 407"/>
                  <a:gd name="T112" fmla="*/ 66 w 356"/>
                  <a:gd name="T113" fmla="*/ 1 h 407"/>
                  <a:gd name="T114" fmla="*/ 56 w 356"/>
                  <a:gd name="T115" fmla="*/ 1 h 407"/>
                  <a:gd name="T116" fmla="*/ 46 w 356"/>
                  <a:gd name="T117" fmla="*/ 1 h 407"/>
                  <a:gd name="T118" fmla="*/ 37 w 356"/>
                  <a:gd name="T119" fmla="*/ 2 h 407"/>
                  <a:gd name="T120" fmla="*/ 27 w 356"/>
                  <a:gd name="T121" fmla="*/ 2 h 407"/>
                  <a:gd name="T122" fmla="*/ 17 w 356"/>
                  <a:gd name="T123" fmla="*/ 2 h 4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07"/>
                  <a:gd name="T188" fmla="*/ 356 w 356"/>
                  <a:gd name="T189" fmla="*/ 407 h 4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07">
                    <a:moveTo>
                      <a:pt x="17" y="2"/>
                    </a:moveTo>
                    <a:lnTo>
                      <a:pt x="16" y="85"/>
                    </a:lnTo>
                    <a:lnTo>
                      <a:pt x="14" y="200"/>
                    </a:lnTo>
                    <a:lnTo>
                      <a:pt x="16" y="253"/>
                    </a:lnTo>
                    <a:lnTo>
                      <a:pt x="24" y="254"/>
                    </a:lnTo>
                    <a:lnTo>
                      <a:pt x="16" y="261"/>
                    </a:lnTo>
                    <a:lnTo>
                      <a:pt x="0" y="381"/>
                    </a:lnTo>
                    <a:lnTo>
                      <a:pt x="0" y="385"/>
                    </a:lnTo>
                    <a:lnTo>
                      <a:pt x="0" y="389"/>
                    </a:lnTo>
                    <a:lnTo>
                      <a:pt x="0" y="392"/>
                    </a:lnTo>
                    <a:lnTo>
                      <a:pt x="1" y="395"/>
                    </a:lnTo>
                    <a:lnTo>
                      <a:pt x="3" y="397"/>
                    </a:lnTo>
                    <a:lnTo>
                      <a:pt x="5" y="400"/>
                    </a:lnTo>
                    <a:lnTo>
                      <a:pt x="8" y="402"/>
                    </a:lnTo>
                    <a:lnTo>
                      <a:pt x="11" y="403"/>
                    </a:lnTo>
                    <a:lnTo>
                      <a:pt x="28" y="403"/>
                    </a:lnTo>
                    <a:lnTo>
                      <a:pt x="159" y="407"/>
                    </a:lnTo>
                    <a:lnTo>
                      <a:pt x="336" y="407"/>
                    </a:lnTo>
                    <a:lnTo>
                      <a:pt x="342" y="407"/>
                    </a:lnTo>
                    <a:lnTo>
                      <a:pt x="347" y="406"/>
                    </a:lnTo>
                    <a:lnTo>
                      <a:pt x="351" y="404"/>
                    </a:lnTo>
                    <a:lnTo>
                      <a:pt x="353" y="402"/>
                    </a:lnTo>
                    <a:lnTo>
                      <a:pt x="355" y="398"/>
                    </a:lnTo>
                    <a:lnTo>
                      <a:pt x="356" y="394"/>
                    </a:lnTo>
                    <a:lnTo>
                      <a:pt x="356" y="388"/>
                    </a:lnTo>
                    <a:lnTo>
                      <a:pt x="356" y="381"/>
                    </a:lnTo>
                    <a:lnTo>
                      <a:pt x="328" y="262"/>
                    </a:lnTo>
                    <a:lnTo>
                      <a:pt x="321" y="253"/>
                    </a:lnTo>
                    <a:lnTo>
                      <a:pt x="326" y="249"/>
                    </a:lnTo>
                    <a:lnTo>
                      <a:pt x="326" y="2"/>
                    </a:lnTo>
                    <a:lnTo>
                      <a:pt x="316" y="2"/>
                    </a:lnTo>
                    <a:lnTo>
                      <a:pt x="307" y="2"/>
                    </a:lnTo>
                    <a:lnTo>
                      <a:pt x="297" y="2"/>
                    </a:lnTo>
                    <a:lnTo>
                      <a:pt x="287" y="2"/>
                    </a:lnTo>
                    <a:lnTo>
                      <a:pt x="278" y="2"/>
                    </a:lnTo>
                    <a:lnTo>
                      <a:pt x="268" y="1"/>
                    </a:lnTo>
                    <a:lnTo>
                      <a:pt x="259" y="1"/>
                    </a:lnTo>
                    <a:lnTo>
                      <a:pt x="249" y="1"/>
                    </a:lnTo>
                    <a:lnTo>
                      <a:pt x="239" y="1"/>
                    </a:lnTo>
                    <a:lnTo>
                      <a:pt x="230" y="1"/>
                    </a:lnTo>
                    <a:lnTo>
                      <a:pt x="220" y="0"/>
                    </a:lnTo>
                    <a:lnTo>
                      <a:pt x="210" y="0"/>
                    </a:lnTo>
                    <a:lnTo>
                      <a:pt x="201" y="0"/>
                    </a:lnTo>
                    <a:lnTo>
                      <a:pt x="191" y="0"/>
                    </a:lnTo>
                    <a:lnTo>
                      <a:pt x="181" y="0"/>
                    </a:lnTo>
                    <a:lnTo>
                      <a:pt x="172" y="0"/>
                    </a:lnTo>
                    <a:lnTo>
                      <a:pt x="162" y="0"/>
                    </a:lnTo>
                    <a:lnTo>
                      <a:pt x="153" y="0"/>
                    </a:lnTo>
                    <a:lnTo>
                      <a:pt x="143" y="0"/>
                    </a:lnTo>
                    <a:lnTo>
                      <a:pt x="133" y="0"/>
                    </a:lnTo>
                    <a:lnTo>
                      <a:pt x="124" y="0"/>
                    </a:lnTo>
                    <a:lnTo>
                      <a:pt x="114" y="0"/>
                    </a:lnTo>
                    <a:lnTo>
                      <a:pt x="104" y="0"/>
                    </a:lnTo>
                    <a:lnTo>
                      <a:pt x="95" y="0"/>
                    </a:lnTo>
                    <a:lnTo>
                      <a:pt x="85" y="0"/>
                    </a:lnTo>
                    <a:lnTo>
                      <a:pt x="75" y="1"/>
                    </a:lnTo>
                    <a:lnTo>
                      <a:pt x="66" y="1"/>
                    </a:lnTo>
                    <a:lnTo>
                      <a:pt x="56" y="1"/>
                    </a:lnTo>
                    <a:lnTo>
                      <a:pt x="46" y="1"/>
                    </a:lnTo>
                    <a:lnTo>
                      <a:pt x="37" y="2"/>
                    </a:lnTo>
                    <a:lnTo>
                      <a:pt x="27" y="2"/>
                    </a:lnTo>
                    <a:lnTo>
                      <a:pt x="17" y="2"/>
                    </a:lnTo>
                    <a:close/>
                  </a:path>
                </a:pathLst>
              </a:custGeom>
              <a:solidFill>
                <a:srgbClr val="00000F"/>
              </a:solidFill>
              <a:ln w="9525">
                <a:noFill/>
                <a:round/>
                <a:headEnd/>
                <a:tailEnd/>
              </a:ln>
            </p:spPr>
            <p:txBody>
              <a:bodyPr/>
              <a:lstStyle/>
              <a:p>
                <a:endParaRPr lang="en-US" dirty="0"/>
              </a:p>
            </p:txBody>
          </p:sp>
          <p:sp>
            <p:nvSpPr>
              <p:cNvPr id="20" name="Freeform 5"/>
              <p:cNvSpPr>
                <a:spLocks/>
              </p:cNvSpPr>
              <p:nvPr/>
            </p:nvSpPr>
            <p:spPr bwMode="gray">
              <a:xfrm>
                <a:off x="1520" y="2459"/>
                <a:ext cx="355" cy="131"/>
              </a:xfrm>
              <a:custGeom>
                <a:avLst/>
                <a:gdLst>
                  <a:gd name="T0" fmla="*/ 12 w 1774"/>
                  <a:gd name="T1" fmla="*/ 30 h 653"/>
                  <a:gd name="T2" fmla="*/ 15 w 1774"/>
                  <a:gd name="T3" fmla="*/ 1 h 653"/>
                  <a:gd name="T4" fmla="*/ 31 w 1774"/>
                  <a:gd name="T5" fmla="*/ 1 h 653"/>
                  <a:gd name="T6" fmla="*/ 326 w 1774"/>
                  <a:gd name="T7" fmla="*/ 0 h 653"/>
                  <a:gd name="T8" fmla="*/ 355 w 1774"/>
                  <a:gd name="T9" fmla="*/ 119 h 653"/>
                  <a:gd name="T10" fmla="*/ 348 w 1774"/>
                  <a:gd name="T11" fmla="*/ 131 h 653"/>
                  <a:gd name="T12" fmla="*/ 14 w 1774"/>
                  <a:gd name="T13" fmla="*/ 131 h 653"/>
                  <a:gd name="T14" fmla="*/ 0 w 1774"/>
                  <a:gd name="T15" fmla="*/ 122 h 653"/>
                  <a:gd name="T16" fmla="*/ 12 w 1774"/>
                  <a:gd name="T17" fmla="*/ 30 h 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4"/>
                  <a:gd name="T28" fmla="*/ 0 h 653"/>
                  <a:gd name="T29" fmla="*/ 1774 w 1774"/>
                  <a:gd name="T30" fmla="*/ 653 h 6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4" h="653">
                    <a:moveTo>
                      <a:pt x="59" y="149"/>
                    </a:moveTo>
                    <a:lnTo>
                      <a:pt x="76" y="3"/>
                    </a:lnTo>
                    <a:lnTo>
                      <a:pt x="153" y="3"/>
                    </a:lnTo>
                    <a:lnTo>
                      <a:pt x="1629" y="0"/>
                    </a:lnTo>
                    <a:lnTo>
                      <a:pt x="1774" y="593"/>
                    </a:lnTo>
                    <a:lnTo>
                      <a:pt x="1739" y="653"/>
                    </a:lnTo>
                    <a:lnTo>
                      <a:pt x="68" y="653"/>
                    </a:lnTo>
                    <a:lnTo>
                      <a:pt x="0" y="610"/>
                    </a:lnTo>
                    <a:lnTo>
                      <a:pt x="59" y="149"/>
                    </a:lnTo>
                    <a:close/>
                  </a:path>
                </a:pathLst>
              </a:custGeom>
              <a:solidFill>
                <a:srgbClr val="3D3A38"/>
              </a:solidFill>
              <a:ln w="9525">
                <a:noFill/>
                <a:round/>
                <a:headEnd/>
                <a:tailEnd/>
              </a:ln>
            </p:spPr>
            <p:txBody>
              <a:bodyPr/>
              <a:lstStyle/>
              <a:p>
                <a:endParaRPr lang="en-US" dirty="0"/>
              </a:p>
            </p:txBody>
          </p:sp>
          <p:sp>
            <p:nvSpPr>
              <p:cNvPr id="21" name="Freeform 6"/>
              <p:cNvSpPr>
                <a:spLocks/>
              </p:cNvSpPr>
              <p:nvPr/>
            </p:nvSpPr>
            <p:spPr bwMode="gray">
              <a:xfrm>
                <a:off x="1520" y="2468"/>
                <a:ext cx="355" cy="122"/>
              </a:xfrm>
              <a:custGeom>
                <a:avLst/>
                <a:gdLst>
                  <a:gd name="T0" fmla="*/ 13 w 1774"/>
                  <a:gd name="T1" fmla="*/ 21 h 608"/>
                  <a:gd name="T2" fmla="*/ 15 w 1774"/>
                  <a:gd name="T3" fmla="*/ 7 h 608"/>
                  <a:gd name="T4" fmla="*/ 18 w 1774"/>
                  <a:gd name="T5" fmla="*/ 1 h 608"/>
                  <a:gd name="T6" fmla="*/ 22 w 1774"/>
                  <a:gd name="T7" fmla="*/ 1 h 608"/>
                  <a:gd name="T8" fmla="*/ 25 w 1774"/>
                  <a:gd name="T9" fmla="*/ 1 h 608"/>
                  <a:gd name="T10" fmla="*/ 29 w 1774"/>
                  <a:gd name="T11" fmla="*/ 1 h 608"/>
                  <a:gd name="T12" fmla="*/ 40 w 1774"/>
                  <a:gd name="T13" fmla="*/ 1 h 608"/>
                  <a:gd name="T14" fmla="*/ 59 w 1774"/>
                  <a:gd name="T15" fmla="*/ 1 h 608"/>
                  <a:gd name="T16" fmla="*/ 77 w 1774"/>
                  <a:gd name="T17" fmla="*/ 1 h 608"/>
                  <a:gd name="T18" fmla="*/ 96 w 1774"/>
                  <a:gd name="T19" fmla="*/ 1 h 608"/>
                  <a:gd name="T20" fmla="*/ 114 w 1774"/>
                  <a:gd name="T21" fmla="*/ 1 h 608"/>
                  <a:gd name="T22" fmla="*/ 133 w 1774"/>
                  <a:gd name="T23" fmla="*/ 0 h 608"/>
                  <a:gd name="T24" fmla="*/ 152 w 1774"/>
                  <a:gd name="T25" fmla="*/ 0 h 608"/>
                  <a:gd name="T26" fmla="*/ 170 w 1774"/>
                  <a:gd name="T27" fmla="*/ 0 h 608"/>
                  <a:gd name="T28" fmla="*/ 189 w 1774"/>
                  <a:gd name="T29" fmla="*/ 0 h 608"/>
                  <a:gd name="T30" fmla="*/ 207 w 1774"/>
                  <a:gd name="T31" fmla="*/ 0 h 608"/>
                  <a:gd name="T32" fmla="*/ 226 w 1774"/>
                  <a:gd name="T33" fmla="*/ 0 h 608"/>
                  <a:gd name="T34" fmla="*/ 244 w 1774"/>
                  <a:gd name="T35" fmla="*/ 0 h 608"/>
                  <a:gd name="T36" fmla="*/ 263 w 1774"/>
                  <a:gd name="T37" fmla="*/ 0 h 608"/>
                  <a:gd name="T38" fmla="*/ 281 w 1774"/>
                  <a:gd name="T39" fmla="*/ 0 h 608"/>
                  <a:gd name="T40" fmla="*/ 300 w 1774"/>
                  <a:gd name="T41" fmla="*/ 0 h 608"/>
                  <a:gd name="T42" fmla="*/ 318 w 1774"/>
                  <a:gd name="T43" fmla="*/ 0 h 608"/>
                  <a:gd name="T44" fmla="*/ 331 w 1774"/>
                  <a:gd name="T45" fmla="*/ 14 h 608"/>
                  <a:gd name="T46" fmla="*/ 338 w 1774"/>
                  <a:gd name="T47" fmla="*/ 41 h 608"/>
                  <a:gd name="T48" fmla="*/ 345 w 1774"/>
                  <a:gd name="T49" fmla="*/ 69 h 608"/>
                  <a:gd name="T50" fmla="*/ 351 w 1774"/>
                  <a:gd name="T51" fmla="*/ 96 h 608"/>
                  <a:gd name="T52" fmla="*/ 354 w 1774"/>
                  <a:gd name="T53" fmla="*/ 111 h 608"/>
                  <a:gd name="T54" fmla="*/ 353 w 1774"/>
                  <a:gd name="T55" fmla="*/ 115 h 608"/>
                  <a:gd name="T56" fmla="*/ 351 w 1774"/>
                  <a:gd name="T57" fmla="*/ 118 h 608"/>
                  <a:gd name="T58" fmla="*/ 349 w 1774"/>
                  <a:gd name="T59" fmla="*/ 121 h 608"/>
                  <a:gd name="T60" fmla="*/ 338 w 1774"/>
                  <a:gd name="T61" fmla="*/ 122 h 608"/>
                  <a:gd name="T62" fmla="*/ 317 w 1774"/>
                  <a:gd name="T63" fmla="*/ 122 h 608"/>
                  <a:gd name="T64" fmla="*/ 296 w 1774"/>
                  <a:gd name="T65" fmla="*/ 122 h 608"/>
                  <a:gd name="T66" fmla="*/ 275 w 1774"/>
                  <a:gd name="T67" fmla="*/ 122 h 608"/>
                  <a:gd name="T68" fmla="*/ 254 w 1774"/>
                  <a:gd name="T69" fmla="*/ 122 h 608"/>
                  <a:gd name="T70" fmla="*/ 233 w 1774"/>
                  <a:gd name="T71" fmla="*/ 122 h 608"/>
                  <a:gd name="T72" fmla="*/ 212 w 1774"/>
                  <a:gd name="T73" fmla="*/ 122 h 608"/>
                  <a:gd name="T74" fmla="*/ 191 w 1774"/>
                  <a:gd name="T75" fmla="*/ 122 h 608"/>
                  <a:gd name="T76" fmla="*/ 170 w 1774"/>
                  <a:gd name="T77" fmla="*/ 122 h 608"/>
                  <a:gd name="T78" fmla="*/ 150 w 1774"/>
                  <a:gd name="T79" fmla="*/ 122 h 608"/>
                  <a:gd name="T80" fmla="*/ 129 w 1774"/>
                  <a:gd name="T81" fmla="*/ 122 h 608"/>
                  <a:gd name="T82" fmla="*/ 108 w 1774"/>
                  <a:gd name="T83" fmla="*/ 122 h 608"/>
                  <a:gd name="T84" fmla="*/ 87 w 1774"/>
                  <a:gd name="T85" fmla="*/ 122 h 608"/>
                  <a:gd name="T86" fmla="*/ 66 w 1774"/>
                  <a:gd name="T87" fmla="*/ 122 h 608"/>
                  <a:gd name="T88" fmla="*/ 45 w 1774"/>
                  <a:gd name="T89" fmla="*/ 122 h 608"/>
                  <a:gd name="T90" fmla="*/ 24 w 1774"/>
                  <a:gd name="T91" fmla="*/ 122 h 608"/>
                  <a:gd name="T92" fmla="*/ 12 w 1774"/>
                  <a:gd name="T93" fmla="*/ 121 h 608"/>
                  <a:gd name="T94" fmla="*/ 8 w 1774"/>
                  <a:gd name="T95" fmla="*/ 119 h 608"/>
                  <a:gd name="T96" fmla="*/ 5 w 1774"/>
                  <a:gd name="T97" fmla="*/ 117 h 608"/>
                  <a:gd name="T98" fmla="*/ 2 w 1774"/>
                  <a:gd name="T99" fmla="*/ 115 h 608"/>
                  <a:gd name="T100" fmla="*/ 1 w 1774"/>
                  <a:gd name="T101" fmla="*/ 103 h 608"/>
                  <a:gd name="T102" fmla="*/ 4 w 1774"/>
                  <a:gd name="T103" fmla="*/ 81 h 608"/>
                  <a:gd name="T104" fmla="*/ 7 w 1774"/>
                  <a:gd name="T105" fmla="*/ 60 h 608"/>
                  <a:gd name="T106" fmla="*/ 10 w 1774"/>
                  <a:gd name="T107" fmla="*/ 38 h 6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4"/>
                  <a:gd name="T163" fmla="*/ 0 h 608"/>
                  <a:gd name="T164" fmla="*/ 1774 w 1774"/>
                  <a:gd name="T165" fmla="*/ 608 h 6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4" h="608">
                    <a:moveTo>
                      <a:pt x="58" y="136"/>
                    </a:moveTo>
                    <a:lnTo>
                      <a:pt x="64" y="103"/>
                    </a:lnTo>
                    <a:lnTo>
                      <a:pt x="69" y="69"/>
                    </a:lnTo>
                    <a:lnTo>
                      <a:pt x="74" y="37"/>
                    </a:lnTo>
                    <a:lnTo>
                      <a:pt x="80" y="3"/>
                    </a:lnTo>
                    <a:lnTo>
                      <a:pt x="89" y="3"/>
                    </a:lnTo>
                    <a:lnTo>
                      <a:pt x="98" y="3"/>
                    </a:lnTo>
                    <a:lnTo>
                      <a:pt x="108" y="3"/>
                    </a:lnTo>
                    <a:lnTo>
                      <a:pt x="116" y="3"/>
                    </a:lnTo>
                    <a:lnTo>
                      <a:pt x="126" y="3"/>
                    </a:lnTo>
                    <a:lnTo>
                      <a:pt x="135" y="3"/>
                    </a:lnTo>
                    <a:lnTo>
                      <a:pt x="145" y="4"/>
                    </a:lnTo>
                    <a:lnTo>
                      <a:pt x="153" y="4"/>
                    </a:lnTo>
                    <a:lnTo>
                      <a:pt x="200" y="4"/>
                    </a:lnTo>
                    <a:lnTo>
                      <a:pt x="246" y="4"/>
                    </a:lnTo>
                    <a:lnTo>
                      <a:pt x="293" y="3"/>
                    </a:lnTo>
                    <a:lnTo>
                      <a:pt x="339" y="3"/>
                    </a:lnTo>
                    <a:lnTo>
                      <a:pt x="386" y="3"/>
                    </a:lnTo>
                    <a:lnTo>
                      <a:pt x="432" y="3"/>
                    </a:lnTo>
                    <a:lnTo>
                      <a:pt x="479" y="3"/>
                    </a:lnTo>
                    <a:lnTo>
                      <a:pt x="525" y="3"/>
                    </a:lnTo>
                    <a:lnTo>
                      <a:pt x="572" y="3"/>
                    </a:lnTo>
                    <a:lnTo>
                      <a:pt x="618" y="2"/>
                    </a:lnTo>
                    <a:lnTo>
                      <a:pt x="665" y="2"/>
                    </a:lnTo>
                    <a:lnTo>
                      <a:pt x="711" y="2"/>
                    </a:lnTo>
                    <a:lnTo>
                      <a:pt x="758" y="2"/>
                    </a:lnTo>
                    <a:lnTo>
                      <a:pt x="804" y="2"/>
                    </a:lnTo>
                    <a:lnTo>
                      <a:pt x="850" y="2"/>
                    </a:lnTo>
                    <a:lnTo>
                      <a:pt x="897" y="2"/>
                    </a:lnTo>
                    <a:lnTo>
                      <a:pt x="943" y="2"/>
                    </a:lnTo>
                    <a:lnTo>
                      <a:pt x="989" y="1"/>
                    </a:lnTo>
                    <a:lnTo>
                      <a:pt x="1035" y="1"/>
                    </a:lnTo>
                    <a:lnTo>
                      <a:pt x="1082" y="1"/>
                    </a:lnTo>
                    <a:lnTo>
                      <a:pt x="1128" y="1"/>
                    </a:lnTo>
                    <a:lnTo>
                      <a:pt x="1175" y="1"/>
                    </a:lnTo>
                    <a:lnTo>
                      <a:pt x="1221" y="1"/>
                    </a:lnTo>
                    <a:lnTo>
                      <a:pt x="1268" y="1"/>
                    </a:lnTo>
                    <a:lnTo>
                      <a:pt x="1313" y="1"/>
                    </a:lnTo>
                    <a:lnTo>
                      <a:pt x="1360" y="1"/>
                    </a:lnTo>
                    <a:lnTo>
                      <a:pt x="1406" y="0"/>
                    </a:lnTo>
                    <a:lnTo>
                      <a:pt x="1453" y="0"/>
                    </a:lnTo>
                    <a:lnTo>
                      <a:pt x="1499" y="0"/>
                    </a:lnTo>
                    <a:lnTo>
                      <a:pt x="1544" y="0"/>
                    </a:lnTo>
                    <a:lnTo>
                      <a:pt x="1591" y="0"/>
                    </a:lnTo>
                    <a:lnTo>
                      <a:pt x="1637" y="0"/>
                    </a:lnTo>
                    <a:lnTo>
                      <a:pt x="1655" y="69"/>
                    </a:lnTo>
                    <a:lnTo>
                      <a:pt x="1672" y="137"/>
                    </a:lnTo>
                    <a:lnTo>
                      <a:pt x="1688" y="206"/>
                    </a:lnTo>
                    <a:lnTo>
                      <a:pt x="1706" y="274"/>
                    </a:lnTo>
                    <a:lnTo>
                      <a:pt x="1723" y="344"/>
                    </a:lnTo>
                    <a:lnTo>
                      <a:pt x="1740" y="412"/>
                    </a:lnTo>
                    <a:lnTo>
                      <a:pt x="1756" y="480"/>
                    </a:lnTo>
                    <a:lnTo>
                      <a:pt x="1774" y="548"/>
                    </a:lnTo>
                    <a:lnTo>
                      <a:pt x="1769" y="555"/>
                    </a:lnTo>
                    <a:lnTo>
                      <a:pt x="1766" y="564"/>
                    </a:lnTo>
                    <a:lnTo>
                      <a:pt x="1762" y="572"/>
                    </a:lnTo>
                    <a:lnTo>
                      <a:pt x="1757" y="579"/>
                    </a:lnTo>
                    <a:lnTo>
                      <a:pt x="1753" y="587"/>
                    </a:lnTo>
                    <a:lnTo>
                      <a:pt x="1748" y="593"/>
                    </a:lnTo>
                    <a:lnTo>
                      <a:pt x="1743" y="601"/>
                    </a:lnTo>
                    <a:lnTo>
                      <a:pt x="1739" y="608"/>
                    </a:lnTo>
                    <a:lnTo>
                      <a:pt x="1687" y="608"/>
                    </a:lnTo>
                    <a:lnTo>
                      <a:pt x="1635" y="608"/>
                    </a:lnTo>
                    <a:lnTo>
                      <a:pt x="1582" y="608"/>
                    </a:lnTo>
                    <a:lnTo>
                      <a:pt x="1530" y="608"/>
                    </a:lnTo>
                    <a:lnTo>
                      <a:pt x="1479" y="608"/>
                    </a:lnTo>
                    <a:lnTo>
                      <a:pt x="1427" y="608"/>
                    </a:lnTo>
                    <a:lnTo>
                      <a:pt x="1374" y="608"/>
                    </a:lnTo>
                    <a:lnTo>
                      <a:pt x="1322" y="608"/>
                    </a:lnTo>
                    <a:lnTo>
                      <a:pt x="1270" y="608"/>
                    </a:lnTo>
                    <a:lnTo>
                      <a:pt x="1218" y="608"/>
                    </a:lnTo>
                    <a:lnTo>
                      <a:pt x="1165" y="608"/>
                    </a:lnTo>
                    <a:lnTo>
                      <a:pt x="1113" y="608"/>
                    </a:lnTo>
                    <a:lnTo>
                      <a:pt x="1061" y="608"/>
                    </a:lnTo>
                    <a:lnTo>
                      <a:pt x="1008" y="608"/>
                    </a:lnTo>
                    <a:lnTo>
                      <a:pt x="956" y="608"/>
                    </a:lnTo>
                    <a:lnTo>
                      <a:pt x="905" y="608"/>
                    </a:lnTo>
                    <a:lnTo>
                      <a:pt x="852" y="608"/>
                    </a:lnTo>
                    <a:lnTo>
                      <a:pt x="800" y="608"/>
                    </a:lnTo>
                    <a:lnTo>
                      <a:pt x="748" y="608"/>
                    </a:lnTo>
                    <a:lnTo>
                      <a:pt x="695" y="608"/>
                    </a:lnTo>
                    <a:lnTo>
                      <a:pt x="643" y="608"/>
                    </a:lnTo>
                    <a:lnTo>
                      <a:pt x="591" y="608"/>
                    </a:lnTo>
                    <a:lnTo>
                      <a:pt x="538" y="608"/>
                    </a:lnTo>
                    <a:lnTo>
                      <a:pt x="486" y="608"/>
                    </a:lnTo>
                    <a:lnTo>
                      <a:pt x="434" y="608"/>
                    </a:lnTo>
                    <a:lnTo>
                      <a:pt x="381" y="608"/>
                    </a:lnTo>
                    <a:lnTo>
                      <a:pt x="329" y="608"/>
                    </a:lnTo>
                    <a:lnTo>
                      <a:pt x="276" y="608"/>
                    </a:lnTo>
                    <a:lnTo>
                      <a:pt x="225" y="608"/>
                    </a:lnTo>
                    <a:lnTo>
                      <a:pt x="173" y="608"/>
                    </a:lnTo>
                    <a:lnTo>
                      <a:pt x="120" y="608"/>
                    </a:lnTo>
                    <a:lnTo>
                      <a:pt x="68" y="608"/>
                    </a:lnTo>
                    <a:lnTo>
                      <a:pt x="59" y="603"/>
                    </a:lnTo>
                    <a:lnTo>
                      <a:pt x="51" y="598"/>
                    </a:lnTo>
                    <a:lnTo>
                      <a:pt x="42" y="593"/>
                    </a:lnTo>
                    <a:lnTo>
                      <a:pt x="33" y="588"/>
                    </a:lnTo>
                    <a:lnTo>
                      <a:pt x="25" y="582"/>
                    </a:lnTo>
                    <a:lnTo>
                      <a:pt x="16" y="577"/>
                    </a:lnTo>
                    <a:lnTo>
                      <a:pt x="8" y="571"/>
                    </a:lnTo>
                    <a:lnTo>
                      <a:pt x="0" y="565"/>
                    </a:lnTo>
                    <a:lnTo>
                      <a:pt x="7" y="512"/>
                    </a:lnTo>
                    <a:lnTo>
                      <a:pt x="15" y="458"/>
                    </a:lnTo>
                    <a:lnTo>
                      <a:pt x="21" y="405"/>
                    </a:lnTo>
                    <a:lnTo>
                      <a:pt x="29" y="351"/>
                    </a:lnTo>
                    <a:lnTo>
                      <a:pt x="36" y="298"/>
                    </a:lnTo>
                    <a:lnTo>
                      <a:pt x="44" y="244"/>
                    </a:lnTo>
                    <a:lnTo>
                      <a:pt x="51" y="190"/>
                    </a:lnTo>
                    <a:lnTo>
                      <a:pt x="58" y="136"/>
                    </a:lnTo>
                    <a:close/>
                  </a:path>
                </a:pathLst>
              </a:custGeom>
              <a:solidFill>
                <a:srgbClr val="3F3D3D"/>
              </a:solidFill>
              <a:ln w="9525">
                <a:noFill/>
                <a:round/>
                <a:headEnd/>
                <a:tailEnd/>
              </a:ln>
            </p:spPr>
            <p:txBody>
              <a:bodyPr/>
              <a:lstStyle/>
              <a:p>
                <a:endParaRPr lang="en-US" dirty="0"/>
              </a:p>
            </p:txBody>
          </p:sp>
          <p:sp>
            <p:nvSpPr>
              <p:cNvPr id="22" name="Freeform 7"/>
              <p:cNvSpPr>
                <a:spLocks/>
              </p:cNvSpPr>
              <p:nvPr/>
            </p:nvSpPr>
            <p:spPr bwMode="gray">
              <a:xfrm>
                <a:off x="1520" y="2477"/>
                <a:ext cx="355" cy="113"/>
              </a:xfrm>
              <a:custGeom>
                <a:avLst/>
                <a:gdLst>
                  <a:gd name="T0" fmla="*/ 13 w 1774"/>
                  <a:gd name="T1" fmla="*/ 19 h 563"/>
                  <a:gd name="T2" fmla="*/ 15 w 1774"/>
                  <a:gd name="T3" fmla="*/ 7 h 563"/>
                  <a:gd name="T4" fmla="*/ 18 w 1774"/>
                  <a:gd name="T5" fmla="*/ 1 h 563"/>
                  <a:gd name="T6" fmla="*/ 22 w 1774"/>
                  <a:gd name="T7" fmla="*/ 1 h 563"/>
                  <a:gd name="T8" fmla="*/ 25 w 1774"/>
                  <a:gd name="T9" fmla="*/ 1 h 563"/>
                  <a:gd name="T10" fmla="*/ 29 w 1774"/>
                  <a:gd name="T11" fmla="*/ 1 h 563"/>
                  <a:gd name="T12" fmla="*/ 40 w 1774"/>
                  <a:gd name="T13" fmla="*/ 1 h 563"/>
                  <a:gd name="T14" fmla="*/ 59 w 1774"/>
                  <a:gd name="T15" fmla="*/ 1 h 563"/>
                  <a:gd name="T16" fmla="*/ 77 w 1774"/>
                  <a:gd name="T17" fmla="*/ 1 h 563"/>
                  <a:gd name="T18" fmla="*/ 96 w 1774"/>
                  <a:gd name="T19" fmla="*/ 1 h 563"/>
                  <a:gd name="T20" fmla="*/ 115 w 1774"/>
                  <a:gd name="T21" fmla="*/ 1 h 563"/>
                  <a:gd name="T22" fmla="*/ 134 w 1774"/>
                  <a:gd name="T23" fmla="*/ 1 h 563"/>
                  <a:gd name="T24" fmla="*/ 152 w 1774"/>
                  <a:gd name="T25" fmla="*/ 1 h 563"/>
                  <a:gd name="T26" fmla="*/ 171 w 1774"/>
                  <a:gd name="T27" fmla="*/ 1 h 563"/>
                  <a:gd name="T28" fmla="*/ 190 w 1774"/>
                  <a:gd name="T29" fmla="*/ 1 h 563"/>
                  <a:gd name="T30" fmla="*/ 209 w 1774"/>
                  <a:gd name="T31" fmla="*/ 1 h 563"/>
                  <a:gd name="T32" fmla="*/ 227 w 1774"/>
                  <a:gd name="T33" fmla="*/ 1 h 563"/>
                  <a:gd name="T34" fmla="*/ 246 w 1774"/>
                  <a:gd name="T35" fmla="*/ 0 h 563"/>
                  <a:gd name="T36" fmla="*/ 265 w 1774"/>
                  <a:gd name="T37" fmla="*/ 0 h 563"/>
                  <a:gd name="T38" fmla="*/ 283 w 1774"/>
                  <a:gd name="T39" fmla="*/ 0 h 563"/>
                  <a:gd name="T40" fmla="*/ 302 w 1774"/>
                  <a:gd name="T41" fmla="*/ 0 h 563"/>
                  <a:gd name="T42" fmla="*/ 320 w 1774"/>
                  <a:gd name="T43" fmla="*/ 0 h 563"/>
                  <a:gd name="T44" fmla="*/ 333 w 1774"/>
                  <a:gd name="T45" fmla="*/ 13 h 563"/>
                  <a:gd name="T46" fmla="*/ 339 w 1774"/>
                  <a:gd name="T47" fmla="*/ 38 h 563"/>
                  <a:gd name="T48" fmla="*/ 345 w 1774"/>
                  <a:gd name="T49" fmla="*/ 63 h 563"/>
                  <a:gd name="T50" fmla="*/ 352 w 1774"/>
                  <a:gd name="T51" fmla="*/ 88 h 563"/>
                  <a:gd name="T52" fmla="*/ 354 w 1774"/>
                  <a:gd name="T53" fmla="*/ 103 h 563"/>
                  <a:gd name="T54" fmla="*/ 353 w 1774"/>
                  <a:gd name="T55" fmla="*/ 106 h 563"/>
                  <a:gd name="T56" fmla="*/ 351 w 1774"/>
                  <a:gd name="T57" fmla="*/ 109 h 563"/>
                  <a:gd name="T58" fmla="*/ 349 w 1774"/>
                  <a:gd name="T59" fmla="*/ 112 h 563"/>
                  <a:gd name="T60" fmla="*/ 338 w 1774"/>
                  <a:gd name="T61" fmla="*/ 113 h 563"/>
                  <a:gd name="T62" fmla="*/ 317 w 1774"/>
                  <a:gd name="T63" fmla="*/ 113 h 563"/>
                  <a:gd name="T64" fmla="*/ 296 w 1774"/>
                  <a:gd name="T65" fmla="*/ 113 h 563"/>
                  <a:gd name="T66" fmla="*/ 275 w 1774"/>
                  <a:gd name="T67" fmla="*/ 113 h 563"/>
                  <a:gd name="T68" fmla="*/ 254 w 1774"/>
                  <a:gd name="T69" fmla="*/ 113 h 563"/>
                  <a:gd name="T70" fmla="*/ 233 w 1774"/>
                  <a:gd name="T71" fmla="*/ 113 h 563"/>
                  <a:gd name="T72" fmla="*/ 212 w 1774"/>
                  <a:gd name="T73" fmla="*/ 113 h 563"/>
                  <a:gd name="T74" fmla="*/ 191 w 1774"/>
                  <a:gd name="T75" fmla="*/ 113 h 563"/>
                  <a:gd name="T76" fmla="*/ 170 w 1774"/>
                  <a:gd name="T77" fmla="*/ 113 h 563"/>
                  <a:gd name="T78" fmla="*/ 150 w 1774"/>
                  <a:gd name="T79" fmla="*/ 113 h 563"/>
                  <a:gd name="T80" fmla="*/ 129 w 1774"/>
                  <a:gd name="T81" fmla="*/ 113 h 563"/>
                  <a:gd name="T82" fmla="*/ 108 w 1774"/>
                  <a:gd name="T83" fmla="*/ 113 h 563"/>
                  <a:gd name="T84" fmla="*/ 87 w 1774"/>
                  <a:gd name="T85" fmla="*/ 113 h 563"/>
                  <a:gd name="T86" fmla="*/ 66 w 1774"/>
                  <a:gd name="T87" fmla="*/ 113 h 563"/>
                  <a:gd name="T88" fmla="*/ 45 w 1774"/>
                  <a:gd name="T89" fmla="*/ 113 h 563"/>
                  <a:gd name="T90" fmla="*/ 24 w 1774"/>
                  <a:gd name="T91" fmla="*/ 113 h 563"/>
                  <a:gd name="T92" fmla="*/ 12 w 1774"/>
                  <a:gd name="T93" fmla="*/ 112 h 563"/>
                  <a:gd name="T94" fmla="*/ 8 w 1774"/>
                  <a:gd name="T95" fmla="*/ 110 h 563"/>
                  <a:gd name="T96" fmla="*/ 5 w 1774"/>
                  <a:gd name="T97" fmla="*/ 108 h 563"/>
                  <a:gd name="T98" fmla="*/ 1 w 1774"/>
                  <a:gd name="T99" fmla="*/ 106 h 563"/>
                  <a:gd name="T100" fmla="*/ 1 w 1774"/>
                  <a:gd name="T101" fmla="*/ 95 h 563"/>
                  <a:gd name="T102" fmla="*/ 4 w 1774"/>
                  <a:gd name="T103" fmla="*/ 75 h 563"/>
                  <a:gd name="T104" fmla="*/ 7 w 1774"/>
                  <a:gd name="T105" fmla="*/ 55 h 563"/>
                  <a:gd name="T106" fmla="*/ 10 w 1774"/>
                  <a:gd name="T107" fmla="*/ 35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4"/>
                  <a:gd name="T163" fmla="*/ 0 h 563"/>
                  <a:gd name="T164" fmla="*/ 1774 w 1774"/>
                  <a:gd name="T165" fmla="*/ 563 h 5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4" h="563">
                    <a:moveTo>
                      <a:pt x="57" y="124"/>
                    </a:moveTo>
                    <a:lnTo>
                      <a:pt x="64" y="93"/>
                    </a:lnTo>
                    <a:lnTo>
                      <a:pt x="70" y="63"/>
                    </a:lnTo>
                    <a:lnTo>
                      <a:pt x="76" y="34"/>
                    </a:lnTo>
                    <a:lnTo>
                      <a:pt x="83" y="4"/>
                    </a:lnTo>
                    <a:lnTo>
                      <a:pt x="92" y="4"/>
                    </a:lnTo>
                    <a:lnTo>
                      <a:pt x="100" y="4"/>
                    </a:lnTo>
                    <a:lnTo>
                      <a:pt x="109" y="4"/>
                    </a:lnTo>
                    <a:lnTo>
                      <a:pt x="119" y="4"/>
                    </a:lnTo>
                    <a:lnTo>
                      <a:pt x="127" y="5"/>
                    </a:lnTo>
                    <a:lnTo>
                      <a:pt x="136" y="5"/>
                    </a:lnTo>
                    <a:lnTo>
                      <a:pt x="145" y="5"/>
                    </a:lnTo>
                    <a:lnTo>
                      <a:pt x="153" y="5"/>
                    </a:lnTo>
                    <a:lnTo>
                      <a:pt x="200" y="5"/>
                    </a:lnTo>
                    <a:lnTo>
                      <a:pt x="247" y="5"/>
                    </a:lnTo>
                    <a:lnTo>
                      <a:pt x="294" y="5"/>
                    </a:lnTo>
                    <a:lnTo>
                      <a:pt x="340" y="5"/>
                    </a:lnTo>
                    <a:lnTo>
                      <a:pt x="387" y="5"/>
                    </a:lnTo>
                    <a:lnTo>
                      <a:pt x="434" y="4"/>
                    </a:lnTo>
                    <a:lnTo>
                      <a:pt x="481" y="4"/>
                    </a:lnTo>
                    <a:lnTo>
                      <a:pt x="527" y="4"/>
                    </a:lnTo>
                    <a:lnTo>
                      <a:pt x="575" y="4"/>
                    </a:lnTo>
                    <a:lnTo>
                      <a:pt x="621" y="4"/>
                    </a:lnTo>
                    <a:lnTo>
                      <a:pt x="668" y="4"/>
                    </a:lnTo>
                    <a:lnTo>
                      <a:pt x="714" y="4"/>
                    </a:lnTo>
                    <a:lnTo>
                      <a:pt x="762" y="4"/>
                    </a:lnTo>
                    <a:lnTo>
                      <a:pt x="808" y="4"/>
                    </a:lnTo>
                    <a:lnTo>
                      <a:pt x="855" y="3"/>
                    </a:lnTo>
                    <a:lnTo>
                      <a:pt x="901" y="3"/>
                    </a:lnTo>
                    <a:lnTo>
                      <a:pt x="948" y="3"/>
                    </a:lnTo>
                    <a:lnTo>
                      <a:pt x="994" y="3"/>
                    </a:lnTo>
                    <a:lnTo>
                      <a:pt x="1042" y="3"/>
                    </a:lnTo>
                    <a:lnTo>
                      <a:pt x="1088" y="3"/>
                    </a:lnTo>
                    <a:lnTo>
                      <a:pt x="1135" y="3"/>
                    </a:lnTo>
                    <a:lnTo>
                      <a:pt x="1181" y="3"/>
                    </a:lnTo>
                    <a:lnTo>
                      <a:pt x="1228" y="1"/>
                    </a:lnTo>
                    <a:lnTo>
                      <a:pt x="1274" y="1"/>
                    </a:lnTo>
                    <a:lnTo>
                      <a:pt x="1322" y="1"/>
                    </a:lnTo>
                    <a:lnTo>
                      <a:pt x="1368" y="1"/>
                    </a:lnTo>
                    <a:lnTo>
                      <a:pt x="1415" y="1"/>
                    </a:lnTo>
                    <a:lnTo>
                      <a:pt x="1461" y="1"/>
                    </a:lnTo>
                    <a:lnTo>
                      <a:pt x="1508" y="1"/>
                    </a:lnTo>
                    <a:lnTo>
                      <a:pt x="1554" y="0"/>
                    </a:lnTo>
                    <a:lnTo>
                      <a:pt x="1601" y="0"/>
                    </a:lnTo>
                    <a:lnTo>
                      <a:pt x="1647" y="0"/>
                    </a:lnTo>
                    <a:lnTo>
                      <a:pt x="1663" y="63"/>
                    </a:lnTo>
                    <a:lnTo>
                      <a:pt x="1679" y="127"/>
                    </a:lnTo>
                    <a:lnTo>
                      <a:pt x="1695" y="189"/>
                    </a:lnTo>
                    <a:lnTo>
                      <a:pt x="1711" y="252"/>
                    </a:lnTo>
                    <a:lnTo>
                      <a:pt x="1726" y="315"/>
                    </a:lnTo>
                    <a:lnTo>
                      <a:pt x="1742" y="377"/>
                    </a:lnTo>
                    <a:lnTo>
                      <a:pt x="1757" y="440"/>
                    </a:lnTo>
                    <a:lnTo>
                      <a:pt x="1774" y="503"/>
                    </a:lnTo>
                    <a:lnTo>
                      <a:pt x="1770" y="511"/>
                    </a:lnTo>
                    <a:lnTo>
                      <a:pt x="1767" y="520"/>
                    </a:lnTo>
                    <a:lnTo>
                      <a:pt x="1763" y="528"/>
                    </a:lnTo>
                    <a:lnTo>
                      <a:pt x="1759" y="535"/>
                    </a:lnTo>
                    <a:lnTo>
                      <a:pt x="1754" y="543"/>
                    </a:lnTo>
                    <a:lnTo>
                      <a:pt x="1749" y="549"/>
                    </a:lnTo>
                    <a:lnTo>
                      <a:pt x="1744" y="557"/>
                    </a:lnTo>
                    <a:lnTo>
                      <a:pt x="1739" y="563"/>
                    </a:lnTo>
                    <a:lnTo>
                      <a:pt x="1687" y="563"/>
                    </a:lnTo>
                    <a:lnTo>
                      <a:pt x="1635" y="563"/>
                    </a:lnTo>
                    <a:lnTo>
                      <a:pt x="1582" y="563"/>
                    </a:lnTo>
                    <a:lnTo>
                      <a:pt x="1530" y="563"/>
                    </a:lnTo>
                    <a:lnTo>
                      <a:pt x="1479" y="563"/>
                    </a:lnTo>
                    <a:lnTo>
                      <a:pt x="1427" y="563"/>
                    </a:lnTo>
                    <a:lnTo>
                      <a:pt x="1374" y="563"/>
                    </a:lnTo>
                    <a:lnTo>
                      <a:pt x="1322" y="563"/>
                    </a:lnTo>
                    <a:lnTo>
                      <a:pt x="1270" y="563"/>
                    </a:lnTo>
                    <a:lnTo>
                      <a:pt x="1218" y="563"/>
                    </a:lnTo>
                    <a:lnTo>
                      <a:pt x="1165" y="563"/>
                    </a:lnTo>
                    <a:lnTo>
                      <a:pt x="1113" y="563"/>
                    </a:lnTo>
                    <a:lnTo>
                      <a:pt x="1061" y="563"/>
                    </a:lnTo>
                    <a:lnTo>
                      <a:pt x="1008" y="563"/>
                    </a:lnTo>
                    <a:lnTo>
                      <a:pt x="956" y="563"/>
                    </a:lnTo>
                    <a:lnTo>
                      <a:pt x="905" y="563"/>
                    </a:lnTo>
                    <a:lnTo>
                      <a:pt x="852" y="563"/>
                    </a:lnTo>
                    <a:lnTo>
                      <a:pt x="800" y="563"/>
                    </a:lnTo>
                    <a:lnTo>
                      <a:pt x="748" y="563"/>
                    </a:lnTo>
                    <a:lnTo>
                      <a:pt x="695" y="563"/>
                    </a:lnTo>
                    <a:lnTo>
                      <a:pt x="643" y="563"/>
                    </a:lnTo>
                    <a:lnTo>
                      <a:pt x="591" y="563"/>
                    </a:lnTo>
                    <a:lnTo>
                      <a:pt x="538" y="563"/>
                    </a:lnTo>
                    <a:lnTo>
                      <a:pt x="486" y="563"/>
                    </a:lnTo>
                    <a:lnTo>
                      <a:pt x="434" y="563"/>
                    </a:lnTo>
                    <a:lnTo>
                      <a:pt x="381" y="563"/>
                    </a:lnTo>
                    <a:lnTo>
                      <a:pt x="329" y="563"/>
                    </a:lnTo>
                    <a:lnTo>
                      <a:pt x="276" y="563"/>
                    </a:lnTo>
                    <a:lnTo>
                      <a:pt x="225" y="563"/>
                    </a:lnTo>
                    <a:lnTo>
                      <a:pt x="173" y="563"/>
                    </a:lnTo>
                    <a:lnTo>
                      <a:pt x="120" y="563"/>
                    </a:lnTo>
                    <a:lnTo>
                      <a:pt x="68" y="563"/>
                    </a:lnTo>
                    <a:lnTo>
                      <a:pt x="59" y="559"/>
                    </a:lnTo>
                    <a:lnTo>
                      <a:pt x="51" y="554"/>
                    </a:lnTo>
                    <a:lnTo>
                      <a:pt x="42" y="549"/>
                    </a:lnTo>
                    <a:lnTo>
                      <a:pt x="33" y="544"/>
                    </a:lnTo>
                    <a:lnTo>
                      <a:pt x="25" y="538"/>
                    </a:lnTo>
                    <a:lnTo>
                      <a:pt x="16" y="533"/>
                    </a:lnTo>
                    <a:lnTo>
                      <a:pt x="7" y="527"/>
                    </a:lnTo>
                    <a:lnTo>
                      <a:pt x="0" y="520"/>
                    </a:lnTo>
                    <a:lnTo>
                      <a:pt x="7" y="471"/>
                    </a:lnTo>
                    <a:lnTo>
                      <a:pt x="14" y="422"/>
                    </a:lnTo>
                    <a:lnTo>
                      <a:pt x="21" y="372"/>
                    </a:lnTo>
                    <a:lnTo>
                      <a:pt x="29" y="322"/>
                    </a:lnTo>
                    <a:lnTo>
                      <a:pt x="35" y="273"/>
                    </a:lnTo>
                    <a:lnTo>
                      <a:pt x="43" y="223"/>
                    </a:lnTo>
                    <a:lnTo>
                      <a:pt x="49" y="173"/>
                    </a:lnTo>
                    <a:lnTo>
                      <a:pt x="57" y="124"/>
                    </a:lnTo>
                    <a:close/>
                  </a:path>
                </a:pathLst>
              </a:custGeom>
              <a:solidFill>
                <a:srgbClr val="3F3F3F"/>
              </a:solidFill>
              <a:ln w="9525">
                <a:noFill/>
                <a:round/>
                <a:headEnd/>
                <a:tailEnd/>
              </a:ln>
            </p:spPr>
            <p:txBody>
              <a:bodyPr/>
              <a:lstStyle/>
              <a:p>
                <a:endParaRPr lang="en-US" dirty="0"/>
              </a:p>
            </p:txBody>
          </p:sp>
          <p:sp>
            <p:nvSpPr>
              <p:cNvPr id="23" name="Freeform 8"/>
              <p:cNvSpPr>
                <a:spLocks/>
              </p:cNvSpPr>
              <p:nvPr/>
            </p:nvSpPr>
            <p:spPr bwMode="gray">
              <a:xfrm>
                <a:off x="1520" y="2486"/>
                <a:ext cx="355" cy="104"/>
              </a:xfrm>
              <a:custGeom>
                <a:avLst/>
                <a:gdLst>
                  <a:gd name="T0" fmla="*/ 12 w 1774"/>
                  <a:gd name="T1" fmla="*/ 17 h 517"/>
                  <a:gd name="T2" fmla="*/ 16 w 1774"/>
                  <a:gd name="T3" fmla="*/ 6 h 517"/>
                  <a:gd name="T4" fmla="*/ 19 w 1774"/>
                  <a:gd name="T5" fmla="*/ 1 h 517"/>
                  <a:gd name="T6" fmla="*/ 22 w 1774"/>
                  <a:gd name="T7" fmla="*/ 1 h 517"/>
                  <a:gd name="T8" fmla="*/ 26 w 1774"/>
                  <a:gd name="T9" fmla="*/ 1 h 517"/>
                  <a:gd name="T10" fmla="*/ 29 w 1774"/>
                  <a:gd name="T11" fmla="*/ 1 h 517"/>
                  <a:gd name="T12" fmla="*/ 40 w 1774"/>
                  <a:gd name="T13" fmla="*/ 1 h 517"/>
                  <a:gd name="T14" fmla="*/ 59 w 1774"/>
                  <a:gd name="T15" fmla="*/ 1 h 517"/>
                  <a:gd name="T16" fmla="*/ 78 w 1774"/>
                  <a:gd name="T17" fmla="*/ 1 h 517"/>
                  <a:gd name="T18" fmla="*/ 96 w 1774"/>
                  <a:gd name="T19" fmla="*/ 1 h 517"/>
                  <a:gd name="T20" fmla="*/ 115 w 1774"/>
                  <a:gd name="T21" fmla="*/ 1 h 517"/>
                  <a:gd name="T22" fmla="*/ 134 w 1774"/>
                  <a:gd name="T23" fmla="*/ 1 h 517"/>
                  <a:gd name="T24" fmla="*/ 153 w 1774"/>
                  <a:gd name="T25" fmla="*/ 1 h 517"/>
                  <a:gd name="T26" fmla="*/ 172 w 1774"/>
                  <a:gd name="T27" fmla="*/ 1 h 517"/>
                  <a:gd name="T28" fmla="*/ 191 w 1774"/>
                  <a:gd name="T29" fmla="*/ 0 h 517"/>
                  <a:gd name="T30" fmla="*/ 209 w 1774"/>
                  <a:gd name="T31" fmla="*/ 0 h 517"/>
                  <a:gd name="T32" fmla="*/ 228 w 1774"/>
                  <a:gd name="T33" fmla="*/ 0 h 517"/>
                  <a:gd name="T34" fmla="*/ 247 w 1774"/>
                  <a:gd name="T35" fmla="*/ 0 h 517"/>
                  <a:gd name="T36" fmla="*/ 266 w 1774"/>
                  <a:gd name="T37" fmla="*/ 0 h 517"/>
                  <a:gd name="T38" fmla="*/ 285 w 1774"/>
                  <a:gd name="T39" fmla="*/ 0 h 517"/>
                  <a:gd name="T40" fmla="*/ 303 w 1774"/>
                  <a:gd name="T41" fmla="*/ 0 h 517"/>
                  <a:gd name="T42" fmla="*/ 322 w 1774"/>
                  <a:gd name="T43" fmla="*/ 0 h 517"/>
                  <a:gd name="T44" fmla="*/ 335 w 1774"/>
                  <a:gd name="T45" fmla="*/ 11 h 517"/>
                  <a:gd name="T46" fmla="*/ 340 w 1774"/>
                  <a:gd name="T47" fmla="*/ 35 h 517"/>
                  <a:gd name="T48" fmla="*/ 346 w 1774"/>
                  <a:gd name="T49" fmla="*/ 58 h 517"/>
                  <a:gd name="T50" fmla="*/ 352 w 1774"/>
                  <a:gd name="T51" fmla="*/ 80 h 517"/>
                  <a:gd name="T52" fmla="*/ 354 w 1774"/>
                  <a:gd name="T53" fmla="*/ 94 h 517"/>
                  <a:gd name="T54" fmla="*/ 353 w 1774"/>
                  <a:gd name="T55" fmla="*/ 97 h 517"/>
                  <a:gd name="T56" fmla="*/ 351 w 1774"/>
                  <a:gd name="T57" fmla="*/ 100 h 517"/>
                  <a:gd name="T58" fmla="*/ 349 w 1774"/>
                  <a:gd name="T59" fmla="*/ 103 h 517"/>
                  <a:gd name="T60" fmla="*/ 338 w 1774"/>
                  <a:gd name="T61" fmla="*/ 104 h 517"/>
                  <a:gd name="T62" fmla="*/ 317 w 1774"/>
                  <a:gd name="T63" fmla="*/ 104 h 517"/>
                  <a:gd name="T64" fmla="*/ 296 w 1774"/>
                  <a:gd name="T65" fmla="*/ 104 h 517"/>
                  <a:gd name="T66" fmla="*/ 275 w 1774"/>
                  <a:gd name="T67" fmla="*/ 104 h 517"/>
                  <a:gd name="T68" fmla="*/ 254 w 1774"/>
                  <a:gd name="T69" fmla="*/ 104 h 517"/>
                  <a:gd name="T70" fmla="*/ 233 w 1774"/>
                  <a:gd name="T71" fmla="*/ 104 h 517"/>
                  <a:gd name="T72" fmla="*/ 212 w 1774"/>
                  <a:gd name="T73" fmla="*/ 104 h 517"/>
                  <a:gd name="T74" fmla="*/ 191 w 1774"/>
                  <a:gd name="T75" fmla="*/ 104 h 517"/>
                  <a:gd name="T76" fmla="*/ 170 w 1774"/>
                  <a:gd name="T77" fmla="*/ 104 h 517"/>
                  <a:gd name="T78" fmla="*/ 150 w 1774"/>
                  <a:gd name="T79" fmla="*/ 104 h 517"/>
                  <a:gd name="T80" fmla="*/ 129 w 1774"/>
                  <a:gd name="T81" fmla="*/ 104 h 517"/>
                  <a:gd name="T82" fmla="*/ 108 w 1774"/>
                  <a:gd name="T83" fmla="*/ 104 h 517"/>
                  <a:gd name="T84" fmla="*/ 87 w 1774"/>
                  <a:gd name="T85" fmla="*/ 104 h 517"/>
                  <a:gd name="T86" fmla="*/ 66 w 1774"/>
                  <a:gd name="T87" fmla="*/ 104 h 517"/>
                  <a:gd name="T88" fmla="*/ 45 w 1774"/>
                  <a:gd name="T89" fmla="*/ 104 h 517"/>
                  <a:gd name="T90" fmla="*/ 24 w 1774"/>
                  <a:gd name="T91" fmla="*/ 104 h 517"/>
                  <a:gd name="T92" fmla="*/ 12 w 1774"/>
                  <a:gd name="T93" fmla="*/ 103 h 517"/>
                  <a:gd name="T94" fmla="*/ 8 w 1774"/>
                  <a:gd name="T95" fmla="*/ 101 h 517"/>
                  <a:gd name="T96" fmla="*/ 5 w 1774"/>
                  <a:gd name="T97" fmla="*/ 99 h 517"/>
                  <a:gd name="T98" fmla="*/ 1 w 1774"/>
                  <a:gd name="T99" fmla="*/ 97 h 517"/>
                  <a:gd name="T100" fmla="*/ 1 w 1774"/>
                  <a:gd name="T101" fmla="*/ 86 h 517"/>
                  <a:gd name="T102" fmla="*/ 4 w 1774"/>
                  <a:gd name="T103" fmla="*/ 68 h 517"/>
                  <a:gd name="T104" fmla="*/ 7 w 1774"/>
                  <a:gd name="T105" fmla="*/ 49 h 517"/>
                  <a:gd name="T106" fmla="*/ 10 w 1774"/>
                  <a:gd name="T107" fmla="*/ 31 h 5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4"/>
                  <a:gd name="T163" fmla="*/ 0 h 517"/>
                  <a:gd name="T164" fmla="*/ 1774 w 1774"/>
                  <a:gd name="T165" fmla="*/ 517 h 5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4" h="517">
                    <a:moveTo>
                      <a:pt x="55" y="110"/>
                    </a:moveTo>
                    <a:lnTo>
                      <a:pt x="62" y="83"/>
                    </a:lnTo>
                    <a:lnTo>
                      <a:pt x="71" y="56"/>
                    </a:lnTo>
                    <a:lnTo>
                      <a:pt x="79" y="30"/>
                    </a:lnTo>
                    <a:lnTo>
                      <a:pt x="86" y="3"/>
                    </a:lnTo>
                    <a:lnTo>
                      <a:pt x="95" y="3"/>
                    </a:lnTo>
                    <a:lnTo>
                      <a:pt x="104" y="4"/>
                    </a:lnTo>
                    <a:lnTo>
                      <a:pt x="111" y="4"/>
                    </a:lnTo>
                    <a:lnTo>
                      <a:pt x="120" y="4"/>
                    </a:lnTo>
                    <a:lnTo>
                      <a:pt x="128" y="4"/>
                    </a:lnTo>
                    <a:lnTo>
                      <a:pt x="136" y="4"/>
                    </a:lnTo>
                    <a:lnTo>
                      <a:pt x="145" y="5"/>
                    </a:lnTo>
                    <a:lnTo>
                      <a:pt x="153" y="5"/>
                    </a:lnTo>
                    <a:lnTo>
                      <a:pt x="200" y="5"/>
                    </a:lnTo>
                    <a:lnTo>
                      <a:pt x="247" y="5"/>
                    </a:lnTo>
                    <a:lnTo>
                      <a:pt x="294" y="4"/>
                    </a:lnTo>
                    <a:lnTo>
                      <a:pt x="341" y="4"/>
                    </a:lnTo>
                    <a:lnTo>
                      <a:pt x="388" y="4"/>
                    </a:lnTo>
                    <a:lnTo>
                      <a:pt x="435" y="4"/>
                    </a:lnTo>
                    <a:lnTo>
                      <a:pt x="482" y="4"/>
                    </a:lnTo>
                    <a:lnTo>
                      <a:pt x="529" y="4"/>
                    </a:lnTo>
                    <a:lnTo>
                      <a:pt x="576" y="4"/>
                    </a:lnTo>
                    <a:lnTo>
                      <a:pt x="623" y="3"/>
                    </a:lnTo>
                    <a:lnTo>
                      <a:pt x="670" y="3"/>
                    </a:lnTo>
                    <a:lnTo>
                      <a:pt x="718" y="3"/>
                    </a:lnTo>
                    <a:lnTo>
                      <a:pt x="764" y="3"/>
                    </a:lnTo>
                    <a:lnTo>
                      <a:pt x="812" y="3"/>
                    </a:lnTo>
                    <a:lnTo>
                      <a:pt x="858" y="3"/>
                    </a:lnTo>
                    <a:lnTo>
                      <a:pt x="906" y="2"/>
                    </a:lnTo>
                    <a:lnTo>
                      <a:pt x="952" y="2"/>
                    </a:lnTo>
                    <a:lnTo>
                      <a:pt x="1000" y="2"/>
                    </a:lnTo>
                    <a:lnTo>
                      <a:pt x="1046" y="2"/>
                    </a:lnTo>
                    <a:lnTo>
                      <a:pt x="1094" y="2"/>
                    </a:lnTo>
                    <a:lnTo>
                      <a:pt x="1140" y="2"/>
                    </a:lnTo>
                    <a:lnTo>
                      <a:pt x="1188" y="2"/>
                    </a:lnTo>
                    <a:lnTo>
                      <a:pt x="1234" y="1"/>
                    </a:lnTo>
                    <a:lnTo>
                      <a:pt x="1282" y="1"/>
                    </a:lnTo>
                    <a:lnTo>
                      <a:pt x="1328" y="1"/>
                    </a:lnTo>
                    <a:lnTo>
                      <a:pt x="1375" y="1"/>
                    </a:lnTo>
                    <a:lnTo>
                      <a:pt x="1422" y="1"/>
                    </a:lnTo>
                    <a:lnTo>
                      <a:pt x="1469" y="1"/>
                    </a:lnTo>
                    <a:lnTo>
                      <a:pt x="1516" y="1"/>
                    </a:lnTo>
                    <a:lnTo>
                      <a:pt x="1563" y="0"/>
                    </a:lnTo>
                    <a:lnTo>
                      <a:pt x="1610" y="0"/>
                    </a:lnTo>
                    <a:lnTo>
                      <a:pt x="1657" y="0"/>
                    </a:lnTo>
                    <a:lnTo>
                      <a:pt x="1672" y="57"/>
                    </a:lnTo>
                    <a:lnTo>
                      <a:pt x="1686" y="114"/>
                    </a:lnTo>
                    <a:lnTo>
                      <a:pt x="1701" y="172"/>
                    </a:lnTo>
                    <a:lnTo>
                      <a:pt x="1715" y="229"/>
                    </a:lnTo>
                    <a:lnTo>
                      <a:pt x="1730" y="286"/>
                    </a:lnTo>
                    <a:lnTo>
                      <a:pt x="1744" y="343"/>
                    </a:lnTo>
                    <a:lnTo>
                      <a:pt x="1760" y="400"/>
                    </a:lnTo>
                    <a:lnTo>
                      <a:pt x="1774" y="457"/>
                    </a:lnTo>
                    <a:lnTo>
                      <a:pt x="1770" y="467"/>
                    </a:lnTo>
                    <a:lnTo>
                      <a:pt x="1767" y="475"/>
                    </a:lnTo>
                    <a:lnTo>
                      <a:pt x="1763" y="483"/>
                    </a:lnTo>
                    <a:lnTo>
                      <a:pt x="1759" y="490"/>
                    </a:lnTo>
                    <a:lnTo>
                      <a:pt x="1754" y="498"/>
                    </a:lnTo>
                    <a:lnTo>
                      <a:pt x="1749" y="504"/>
                    </a:lnTo>
                    <a:lnTo>
                      <a:pt x="1744" y="511"/>
                    </a:lnTo>
                    <a:lnTo>
                      <a:pt x="1739" y="517"/>
                    </a:lnTo>
                    <a:lnTo>
                      <a:pt x="1687" y="517"/>
                    </a:lnTo>
                    <a:lnTo>
                      <a:pt x="1635" y="517"/>
                    </a:lnTo>
                    <a:lnTo>
                      <a:pt x="1582" y="517"/>
                    </a:lnTo>
                    <a:lnTo>
                      <a:pt x="1530" y="517"/>
                    </a:lnTo>
                    <a:lnTo>
                      <a:pt x="1479" y="517"/>
                    </a:lnTo>
                    <a:lnTo>
                      <a:pt x="1427" y="517"/>
                    </a:lnTo>
                    <a:lnTo>
                      <a:pt x="1374" y="517"/>
                    </a:lnTo>
                    <a:lnTo>
                      <a:pt x="1322" y="517"/>
                    </a:lnTo>
                    <a:lnTo>
                      <a:pt x="1270" y="517"/>
                    </a:lnTo>
                    <a:lnTo>
                      <a:pt x="1218" y="517"/>
                    </a:lnTo>
                    <a:lnTo>
                      <a:pt x="1165" y="517"/>
                    </a:lnTo>
                    <a:lnTo>
                      <a:pt x="1113" y="517"/>
                    </a:lnTo>
                    <a:lnTo>
                      <a:pt x="1061" y="517"/>
                    </a:lnTo>
                    <a:lnTo>
                      <a:pt x="1008" y="517"/>
                    </a:lnTo>
                    <a:lnTo>
                      <a:pt x="956" y="517"/>
                    </a:lnTo>
                    <a:lnTo>
                      <a:pt x="905" y="517"/>
                    </a:lnTo>
                    <a:lnTo>
                      <a:pt x="852" y="517"/>
                    </a:lnTo>
                    <a:lnTo>
                      <a:pt x="800" y="517"/>
                    </a:lnTo>
                    <a:lnTo>
                      <a:pt x="748" y="517"/>
                    </a:lnTo>
                    <a:lnTo>
                      <a:pt x="695" y="517"/>
                    </a:lnTo>
                    <a:lnTo>
                      <a:pt x="643" y="517"/>
                    </a:lnTo>
                    <a:lnTo>
                      <a:pt x="591" y="517"/>
                    </a:lnTo>
                    <a:lnTo>
                      <a:pt x="538" y="517"/>
                    </a:lnTo>
                    <a:lnTo>
                      <a:pt x="486" y="517"/>
                    </a:lnTo>
                    <a:lnTo>
                      <a:pt x="434" y="517"/>
                    </a:lnTo>
                    <a:lnTo>
                      <a:pt x="381" y="517"/>
                    </a:lnTo>
                    <a:lnTo>
                      <a:pt x="329" y="517"/>
                    </a:lnTo>
                    <a:lnTo>
                      <a:pt x="276" y="517"/>
                    </a:lnTo>
                    <a:lnTo>
                      <a:pt x="225" y="517"/>
                    </a:lnTo>
                    <a:lnTo>
                      <a:pt x="173" y="517"/>
                    </a:lnTo>
                    <a:lnTo>
                      <a:pt x="120" y="517"/>
                    </a:lnTo>
                    <a:lnTo>
                      <a:pt x="68" y="517"/>
                    </a:lnTo>
                    <a:lnTo>
                      <a:pt x="59" y="513"/>
                    </a:lnTo>
                    <a:lnTo>
                      <a:pt x="51" y="509"/>
                    </a:lnTo>
                    <a:lnTo>
                      <a:pt x="42" y="503"/>
                    </a:lnTo>
                    <a:lnTo>
                      <a:pt x="32" y="499"/>
                    </a:lnTo>
                    <a:lnTo>
                      <a:pt x="24" y="494"/>
                    </a:lnTo>
                    <a:lnTo>
                      <a:pt x="15" y="487"/>
                    </a:lnTo>
                    <a:lnTo>
                      <a:pt x="7" y="481"/>
                    </a:lnTo>
                    <a:lnTo>
                      <a:pt x="0" y="474"/>
                    </a:lnTo>
                    <a:lnTo>
                      <a:pt x="6" y="429"/>
                    </a:lnTo>
                    <a:lnTo>
                      <a:pt x="14" y="383"/>
                    </a:lnTo>
                    <a:lnTo>
                      <a:pt x="20" y="338"/>
                    </a:lnTo>
                    <a:lnTo>
                      <a:pt x="28" y="292"/>
                    </a:lnTo>
                    <a:lnTo>
                      <a:pt x="34" y="246"/>
                    </a:lnTo>
                    <a:lnTo>
                      <a:pt x="41" y="201"/>
                    </a:lnTo>
                    <a:lnTo>
                      <a:pt x="48" y="155"/>
                    </a:lnTo>
                    <a:lnTo>
                      <a:pt x="55" y="110"/>
                    </a:lnTo>
                    <a:close/>
                  </a:path>
                </a:pathLst>
              </a:custGeom>
              <a:solidFill>
                <a:srgbClr val="424444"/>
              </a:solidFill>
              <a:ln w="9525">
                <a:noFill/>
                <a:round/>
                <a:headEnd/>
                <a:tailEnd/>
              </a:ln>
            </p:spPr>
            <p:txBody>
              <a:bodyPr/>
              <a:lstStyle/>
              <a:p>
                <a:endParaRPr lang="en-US" dirty="0"/>
              </a:p>
            </p:txBody>
          </p:sp>
          <p:sp>
            <p:nvSpPr>
              <p:cNvPr id="24" name="Freeform 9"/>
              <p:cNvSpPr>
                <a:spLocks/>
              </p:cNvSpPr>
              <p:nvPr/>
            </p:nvSpPr>
            <p:spPr bwMode="gray">
              <a:xfrm>
                <a:off x="1520" y="2495"/>
                <a:ext cx="355" cy="95"/>
              </a:xfrm>
              <a:custGeom>
                <a:avLst/>
                <a:gdLst>
                  <a:gd name="T0" fmla="*/ 12 w 1774"/>
                  <a:gd name="T1" fmla="*/ 17 h 471"/>
                  <a:gd name="T2" fmla="*/ 13 w 1774"/>
                  <a:gd name="T3" fmla="*/ 12 h 471"/>
                  <a:gd name="T4" fmla="*/ 15 w 1774"/>
                  <a:gd name="T5" fmla="*/ 8 h 471"/>
                  <a:gd name="T6" fmla="*/ 17 w 1774"/>
                  <a:gd name="T7" fmla="*/ 3 h 471"/>
                  <a:gd name="T8" fmla="*/ 19 w 1774"/>
                  <a:gd name="T9" fmla="*/ 0 h 471"/>
                  <a:gd name="T10" fmla="*/ 23 w 1774"/>
                  <a:gd name="T11" fmla="*/ 1 h 471"/>
                  <a:gd name="T12" fmla="*/ 26 w 1774"/>
                  <a:gd name="T13" fmla="*/ 1 h 471"/>
                  <a:gd name="T14" fmla="*/ 29 w 1774"/>
                  <a:gd name="T15" fmla="*/ 1 h 471"/>
                  <a:gd name="T16" fmla="*/ 40 w 1774"/>
                  <a:gd name="T17" fmla="*/ 1 h 471"/>
                  <a:gd name="T18" fmla="*/ 59 w 1774"/>
                  <a:gd name="T19" fmla="*/ 1 h 471"/>
                  <a:gd name="T20" fmla="*/ 78 w 1774"/>
                  <a:gd name="T21" fmla="*/ 1 h 471"/>
                  <a:gd name="T22" fmla="*/ 97 w 1774"/>
                  <a:gd name="T23" fmla="*/ 1 h 471"/>
                  <a:gd name="T24" fmla="*/ 116 w 1774"/>
                  <a:gd name="T25" fmla="*/ 1 h 471"/>
                  <a:gd name="T26" fmla="*/ 135 w 1774"/>
                  <a:gd name="T27" fmla="*/ 1 h 471"/>
                  <a:gd name="T28" fmla="*/ 154 w 1774"/>
                  <a:gd name="T29" fmla="*/ 0 h 471"/>
                  <a:gd name="T30" fmla="*/ 173 w 1774"/>
                  <a:gd name="T31" fmla="*/ 0 h 471"/>
                  <a:gd name="T32" fmla="*/ 192 w 1774"/>
                  <a:gd name="T33" fmla="*/ 0 h 471"/>
                  <a:gd name="T34" fmla="*/ 211 w 1774"/>
                  <a:gd name="T35" fmla="*/ 0 h 471"/>
                  <a:gd name="T36" fmla="*/ 230 w 1774"/>
                  <a:gd name="T37" fmla="*/ 0 h 471"/>
                  <a:gd name="T38" fmla="*/ 248 w 1774"/>
                  <a:gd name="T39" fmla="*/ 0 h 471"/>
                  <a:gd name="T40" fmla="*/ 267 w 1774"/>
                  <a:gd name="T41" fmla="*/ 0 h 471"/>
                  <a:gd name="T42" fmla="*/ 286 w 1774"/>
                  <a:gd name="T43" fmla="*/ 0 h 471"/>
                  <a:gd name="T44" fmla="*/ 305 w 1774"/>
                  <a:gd name="T45" fmla="*/ 0 h 471"/>
                  <a:gd name="T46" fmla="*/ 324 w 1774"/>
                  <a:gd name="T47" fmla="*/ 0 h 471"/>
                  <a:gd name="T48" fmla="*/ 336 w 1774"/>
                  <a:gd name="T49" fmla="*/ 10 h 471"/>
                  <a:gd name="T50" fmla="*/ 342 w 1774"/>
                  <a:gd name="T51" fmla="*/ 31 h 471"/>
                  <a:gd name="T52" fmla="*/ 347 w 1774"/>
                  <a:gd name="T53" fmla="*/ 52 h 471"/>
                  <a:gd name="T54" fmla="*/ 352 w 1774"/>
                  <a:gd name="T55" fmla="*/ 73 h 471"/>
                  <a:gd name="T56" fmla="*/ 354 w 1774"/>
                  <a:gd name="T57" fmla="*/ 85 h 471"/>
                  <a:gd name="T58" fmla="*/ 353 w 1774"/>
                  <a:gd name="T59" fmla="*/ 88 h 471"/>
                  <a:gd name="T60" fmla="*/ 351 w 1774"/>
                  <a:gd name="T61" fmla="*/ 91 h 471"/>
                  <a:gd name="T62" fmla="*/ 349 w 1774"/>
                  <a:gd name="T63" fmla="*/ 94 h 471"/>
                  <a:gd name="T64" fmla="*/ 338 w 1774"/>
                  <a:gd name="T65" fmla="*/ 95 h 471"/>
                  <a:gd name="T66" fmla="*/ 317 w 1774"/>
                  <a:gd name="T67" fmla="*/ 95 h 471"/>
                  <a:gd name="T68" fmla="*/ 296 w 1774"/>
                  <a:gd name="T69" fmla="*/ 95 h 471"/>
                  <a:gd name="T70" fmla="*/ 275 w 1774"/>
                  <a:gd name="T71" fmla="*/ 95 h 471"/>
                  <a:gd name="T72" fmla="*/ 254 w 1774"/>
                  <a:gd name="T73" fmla="*/ 95 h 471"/>
                  <a:gd name="T74" fmla="*/ 233 w 1774"/>
                  <a:gd name="T75" fmla="*/ 95 h 471"/>
                  <a:gd name="T76" fmla="*/ 212 w 1774"/>
                  <a:gd name="T77" fmla="*/ 95 h 471"/>
                  <a:gd name="T78" fmla="*/ 191 w 1774"/>
                  <a:gd name="T79" fmla="*/ 95 h 471"/>
                  <a:gd name="T80" fmla="*/ 170 w 1774"/>
                  <a:gd name="T81" fmla="*/ 95 h 471"/>
                  <a:gd name="T82" fmla="*/ 150 w 1774"/>
                  <a:gd name="T83" fmla="*/ 95 h 471"/>
                  <a:gd name="T84" fmla="*/ 129 w 1774"/>
                  <a:gd name="T85" fmla="*/ 95 h 471"/>
                  <a:gd name="T86" fmla="*/ 108 w 1774"/>
                  <a:gd name="T87" fmla="*/ 95 h 471"/>
                  <a:gd name="T88" fmla="*/ 87 w 1774"/>
                  <a:gd name="T89" fmla="*/ 95 h 471"/>
                  <a:gd name="T90" fmla="*/ 66 w 1774"/>
                  <a:gd name="T91" fmla="*/ 95 h 471"/>
                  <a:gd name="T92" fmla="*/ 45 w 1774"/>
                  <a:gd name="T93" fmla="*/ 95 h 471"/>
                  <a:gd name="T94" fmla="*/ 24 w 1774"/>
                  <a:gd name="T95" fmla="*/ 95 h 471"/>
                  <a:gd name="T96" fmla="*/ 12 w 1774"/>
                  <a:gd name="T97" fmla="*/ 94 h 471"/>
                  <a:gd name="T98" fmla="*/ 8 w 1774"/>
                  <a:gd name="T99" fmla="*/ 92 h 471"/>
                  <a:gd name="T100" fmla="*/ 4 w 1774"/>
                  <a:gd name="T101" fmla="*/ 91 h 471"/>
                  <a:gd name="T102" fmla="*/ 1 w 1774"/>
                  <a:gd name="T103" fmla="*/ 88 h 471"/>
                  <a:gd name="T104" fmla="*/ 1 w 1774"/>
                  <a:gd name="T105" fmla="*/ 78 h 471"/>
                  <a:gd name="T106" fmla="*/ 4 w 1774"/>
                  <a:gd name="T107" fmla="*/ 61 h 471"/>
                  <a:gd name="T108" fmla="*/ 7 w 1774"/>
                  <a:gd name="T109" fmla="*/ 45 h 471"/>
                  <a:gd name="T110" fmla="*/ 9 w 1774"/>
                  <a:gd name="T111" fmla="*/ 28 h 4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4"/>
                  <a:gd name="T169" fmla="*/ 0 h 471"/>
                  <a:gd name="T170" fmla="*/ 1774 w 1774"/>
                  <a:gd name="T171" fmla="*/ 471 h 4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4" h="471">
                    <a:moveTo>
                      <a:pt x="54" y="96"/>
                    </a:moveTo>
                    <a:lnTo>
                      <a:pt x="58" y="85"/>
                    </a:lnTo>
                    <a:lnTo>
                      <a:pt x="62" y="73"/>
                    </a:lnTo>
                    <a:lnTo>
                      <a:pt x="67" y="61"/>
                    </a:lnTo>
                    <a:lnTo>
                      <a:pt x="72" y="49"/>
                    </a:lnTo>
                    <a:lnTo>
                      <a:pt x="76" y="38"/>
                    </a:lnTo>
                    <a:lnTo>
                      <a:pt x="81" y="26"/>
                    </a:lnTo>
                    <a:lnTo>
                      <a:pt x="85" y="14"/>
                    </a:lnTo>
                    <a:lnTo>
                      <a:pt x="89" y="2"/>
                    </a:lnTo>
                    <a:lnTo>
                      <a:pt x="97" y="2"/>
                    </a:lnTo>
                    <a:lnTo>
                      <a:pt x="106" y="3"/>
                    </a:lnTo>
                    <a:lnTo>
                      <a:pt x="113" y="3"/>
                    </a:lnTo>
                    <a:lnTo>
                      <a:pt x="122" y="3"/>
                    </a:lnTo>
                    <a:lnTo>
                      <a:pt x="129" y="5"/>
                    </a:lnTo>
                    <a:lnTo>
                      <a:pt x="137" y="5"/>
                    </a:lnTo>
                    <a:lnTo>
                      <a:pt x="146" y="5"/>
                    </a:lnTo>
                    <a:lnTo>
                      <a:pt x="153" y="5"/>
                    </a:lnTo>
                    <a:lnTo>
                      <a:pt x="201" y="5"/>
                    </a:lnTo>
                    <a:lnTo>
                      <a:pt x="248" y="5"/>
                    </a:lnTo>
                    <a:lnTo>
                      <a:pt x="295" y="5"/>
                    </a:lnTo>
                    <a:lnTo>
                      <a:pt x="342" y="5"/>
                    </a:lnTo>
                    <a:lnTo>
                      <a:pt x="390" y="3"/>
                    </a:lnTo>
                    <a:lnTo>
                      <a:pt x="438" y="3"/>
                    </a:lnTo>
                    <a:lnTo>
                      <a:pt x="484" y="3"/>
                    </a:lnTo>
                    <a:lnTo>
                      <a:pt x="532" y="3"/>
                    </a:lnTo>
                    <a:lnTo>
                      <a:pt x="579" y="3"/>
                    </a:lnTo>
                    <a:lnTo>
                      <a:pt x="627" y="3"/>
                    </a:lnTo>
                    <a:lnTo>
                      <a:pt x="674" y="3"/>
                    </a:lnTo>
                    <a:lnTo>
                      <a:pt x="721" y="3"/>
                    </a:lnTo>
                    <a:lnTo>
                      <a:pt x="768" y="2"/>
                    </a:lnTo>
                    <a:lnTo>
                      <a:pt x="816" y="2"/>
                    </a:lnTo>
                    <a:lnTo>
                      <a:pt x="863" y="2"/>
                    </a:lnTo>
                    <a:lnTo>
                      <a:pt x="910" y="2"/>
                    </a:lnTo>
                    <a:lnTo>
                      <a:pt x="957" y="2"/>
                    </a:lnTo>
                    <a:lnTo>
                      <a:pt x="1005" y="2"/>
                    </a:lnTo>
                    <a:lnTo>
                      <a:pt x="1052" y="2"/>
                    </a:lnTo>
                    <a:lnTo>
                      <a:pt x="1099" y="1"/>
                    </a:lnTo>
                    <a:lnTo>
                      <a:pt x="1147" y="1"/>
                    </a:lnTo>
                    <a:lnTo>
                      <a:pt x="1194" y="1"/>
                    </a:lnTo>
                    <a:lnTo>
                      <a:pt x="1241" y="1"/>
                    </a:lnTo>
                    <a:lnTo>
                      <a:pt x="1288" y="1"/>
                    </a:lnTo>
                    <a:lnTo>
                      <a:pt x="1336" y="1"/>
                    </a:lnTo>
                    <a:lnTo>
                      <a:pt x="1382" y="1"/>
                    </a:lnTo>
                    <a:lnTo>
                      <a:pt x="1430" y="1"/>
                    </a:lnTo>
                    <a:lnTo>
                      <a:pt x="1477" y="0"/>
                    </a:lnTo>
                    <a:lnTo>
                      <a:pt x="1524" y="0"/>
                    </a:lnTo>
                    <a:lnTo>
                      <a:pt x="1572" y="0"/>
                    </a:lnTo>
                    <a:lnTo>
                      <a:pt x="1618" y="0"/>
                    </a:lnTo>
                    <a:lnTo>
                      <a:pt x="1666" y="0"/>
                    </a:lnTo>
                    <a:lnTo>
                      <a:pt x="1680" y="52"/>
                    </a:lnTo>
                    <a:lnTo>
                      <a:pt x="1693" y="103"/>
                    </a:lnTo>
                    <a:lnTo>
                      <a:pt x="1707" y="155"/>
                    </a:lnTo>
                    <a:lnTo>
                      <a:pt x="1720" y="206"/>
                    </a:lnTo>
                    <a:lnTo>
                      <a:pt x="1734" y="257"/>
                    </a:lnTo>
                    <a:lnTo>
                      <a:pt x="1747" y="308"/>
                    </a:lnTo>
                    <a:lnTo>
                      <a:pt x="1761" y="360"/>
                    </a:lnTo>
                    <a:lnTo>
                      <a:pt x="1774" y="411"/>
                    </a:lnTo>
                    <a:lnTo>
                      <a:pt x="1771" y="421"/>
                    </a:lnTo>
                    <a:lnTo>
                      <a:pt x="1768" y="430"/>
                    </a:lnTo>
                    <a:lnTo>
                      <a:pt x="1764" y="438"/>
                    </a:lnTo>
                    <a:lnTo>
                      <a:pt x="1760" y="445"/>
                    </a:lnTo>
                    <a:lnTo>
                      <a:pt x="1754" y="453"/>
                    </a:lnTo>
                    <a:lnTo>
                      <a:pt x="1750" y="459"/>
                    </a:lnTo>
                    <a:lnTo>
                      <a:pt x="1744" y="465"/>
                    </a:lnTo>
                    <a:lnTo>
                      <a:pt x="1739" y="471"/>
                    </a:lnTo>
                    <a:lnTo>
                      <a:pt x="1687" y="471"/>
                    </a:lnTo>
                    <a:lnTo>
                      <a:pt x="1635" y="471"/>
                    </a:lnTo>
                    <a:lnTo>
                      <a:pt x="1582" y="471"/>
                    </a:lnTo>
                    <a:lnTo>
                      <a:pt x="1530" y="471"/>
                    </a:lnTo>
                    <a:lnTo>
                      <a:pt x="1479" y="471"/>
                    </a:lnTo>
                    <a:lnTo>
                      <a:pt x="1427" y="471"/>
                    </a:lnTo>
                    <a:lnTo>
                      <a:pt x="1374" y="471"/>
                    </a:lnTo>
                    <a:lnTo>
                      <a:pt x="1322" y="471"/>
                    </a:lnTo>
                    <a:lnTo>
                      <a:pt x="1270" y="471"/>
                    </a:lnTo>
                    <a:lnTo>
                      <a:pt x="1218" y="471"/>
                    </a:lnTo>
                    <a:lnTo>
                      <a:pt x="1165" y="471"/>
                    </a:lnTo>
                    <a:lnTo>
                      <a:pt x="1113" y="471"/>
                    </a:lnTo>
                    <a:lnTo>
                      <a:pt x="1061" y="471"/>
                    </a:lnTo>
                    <a:lnTo>
                      <a:pt x="1008" y="471"/>
                    </a:lnTo>
                    <a:lnTo>
                      <a:pt x="956" y="471"/>
                    </a:lnTo>
                    <a:lnTo>
                      <a:pt x="905" y="471"/>
                    </a:lnTo>
                    <a:lnTo>
                      <a:pt x="852" y="471"/>
                    </a:lnTo>
                    <a:lnTo>
                      <a:pt x="800" y="471"/>
                    </a:lnTo>
                    <a:lnTo>
                      <a:pt x="748" y="471"/>
                    </a:lnTo>
                    <a:lnTo>
                      <a:pt x="695" y="471"/>
                    </a:lnTo>
                    <a:lnTo>
                      <a:pt x="643" y="471"/>
                    </a:lnTo>
                    <a:lnTo>
                      <a:pt x="591" y="471"/>
                    </a:lnTo>
                    <a:lnTo>
                      <a:pt x="538" y="471"/>
                    </a:lnTo>
                    <a:lnTo>
                      <a:pt x="486" y="471"/>
                    </a:lnTo>
                    <a:lnTo>
                      <a:pt x="434" y="471"/>
                    </a:lnTo>
                    <a:lnTo>
                      <a:pt x="381" y="471"/>
                    </a:lnTo>
                    <a:lnTo>
                      <a:pt x="329" y="471"/>
                    </a:lnTo>
                    <a:lnTo>
                      <a:pt x="276" y="471"/>
                    </a:lnTo>
                    <a:lnTo>
                      <a:pt x="225" y="471"/>
                    </a:lnTo>
                    <a:lnTo>
                      <a:pt x="173" y="471"/>
                    </a:lnTo>
                    <a:lnTo>
                      <a:pt x="120" y="471"/>
                    </a:lnTo>
                    <a:lnTo>
                      <a:pt x="68" y="471"/>
                    </a:lnTo>
                    <a:lnTo>
                      <a:pt x="59" y="467"/>
                    </a:lnTo>
                    <a:lnTo>
                      <a:pt x="51" y="463"/>
                    </a:lnTo>
                    <a:lnTo>
                      <a:pt x="41" y="458"/>
                    </a:lnTo>
                    <a:lnTo>
                      <a:pt x="32" y="453"/>
                    </a:lnTo>
                    <a:lnTo>
                      <a:pt x="22" y="449"/>
                    </a:lnTo>
                    <a:lnTo>
                      <a:pt x="15" y="442"/>
                    </a:lnTo>
                    <a:lnTo>
                      <a:pt x="6" y="436"/>
                    </a:lnTo>
                    <a:lnTo>
                      <a:pt x="0" y="428"/>
                    </a:lnTo>
                    <a:lnTo>
                      <a:pt x="6" y="386"/>
                    </a:lnTo>
                    <a:lnTo>
                      <a:pt x="14" y="345"/>
                    </a:lnTo>
                    <a:lnTo>
                      <a:pt x="20" y="304"/>
                    </a:lnTo>
                    <a:lnTo>
                      <a:pt x="27" y="262"/>
                    </a:lnTo>
                    <a:lnTo>
                      <a:pt x="33" y="221"/>
                    </a:lnTo>
                    <a:lnTo>
                      <a:pt x="40" y="180"/>
                    </a:lnTo>
                    <a:lnTo>
                      <a:pt x="47" y="139"/>
                    </a:lnTo>
                    <a:lnTo>
                      <a:pt x="54" y="96"/>
                    </a:lnTo>
                    <a:close/>
                  </a:path>
                </a:pathLst>
              </a:custGeom>
              <a:solidFill>
                <a:srgbClr val="444749"/>
              </a:solidFill>
              <a:ln w="9525">
                <a:noFill/>
                <a:round/>
                <a:headEnd/>
                <a:tailEnd/>
              </a:ln>
            </p:spPr>
            <p:txBody>
              <a:bodyPr/>
              <a:lstStyle/>
              <a:p>
                <a:endParaRPr lang="en-US" dirty="0"/>
              </a:p>
            </p:txBody>
          </p:sp>
          <p:sp>
            <p:nvSpPr>
              <p:cNvPr id="25" name="Freeform 10"/>
              <p:cNvSpPr>
                <a:spLocks/>
              </p:cNvSpPr>
              <p:nvPr/>
            </p:nvSpPr>
            <p:spPr bwMode="gray">
              <a:xfrm>
                <a:off x="1520" y="2505"/>
                <a:ext cx="355" cy="85"/>
              </a:xfrm>
              <a:custGeom>
                <a:avLst/>
                <a:gdLst>
                  <a:gd name="T0" fmla="*/ 11 w 1774"/>
                  <a:gd name="T1" fmla="*/ 15 h 425"/>
                  <a:gd name="T2" fmla="*/ 13 w 1774"/>
                  <a:gd name="T3" fmla="*/ 11 h 425"/>
                  <a:gd name="T4" fmla="*/ 16 w 1774"/>
                  <a:gd name="T5" fmla="*/ 6 h 425"/>
                  <a:gd name="T6" fmla="*/ 17 w 1774"/>
                  <a:gd name="T7" fmla="*/ 2 h 425"/>
                  <a:gd name="T8" fmla="*/ 20 w 1774"/>
                  <a:gd name="T9" fmla="*/ 0 h 425"/>
                  <a:gd name="T10" fmla="*/ 23 w 1774"/>
                  <a:gd name="T11" fmla="*/ 1 h 425"/>
                  <a:gd name="T12" fmla="*/ 26 w 1774"/>
                  <a:gd name="T13" fmla="*/ 1 h 425"/>
                  <a:gd name="T14" fmla="*/ 29 w 1774"/>
                  <a:gd name="T15" fmla="*/ 1 h 425"/>
                  <a:gd name="T16" fmla="*/ 40 w 1774"/>
                  <a:gd name="T17" fmla="*/ 1 h 425"/>
                  <a:gd name="T18" fmla="*/ 59 w 1774"/>
                  <a:gd name="T19" fmla="*/ 1 h 425"/>
                  <a:gd name="T20" fmla="*/ 78 w 1774"/>
                  <a:gd name="T21" fmla="*/ 1 h 425"/>
                  <a:gd name="T22" fmla="*/ 97 w 1774"/>
                  <a:gd name="T23" fmla="*/ 1 h 425"/>
                  <a:gd name="T24" fmla="*/ 116 w 1774"/>
                  <a:gd name="T25" fmla="*/ 1 h 425"/>
                  <a:gd name="T26" fmla="*/ 136 w 1774"/>
                  <a:gd name="T27" fmla="*/ 1 h 425"/>
                  <a:gd name="T28" fmla="*/ 155 w 1774"/>
                  <a:gd name="T29" fmla="*/ 1 h 425"/>
                  <a:gd name="T30" fmla="*/ 174 w 1774"/>
                  <a:gd name="T31" fmla="*/ 0 h 425"/>
                  <a:gd name="T32" fmla="*/ 193 w 1774"/>
                  <a:gd name="T33" fmla="*/ 0 h 425"/>
                  <a:gd name="T34" fmla="*/ 212 w 1774"/>
                  <a:gd name="T35" fmla="*/ 0 h 425"/>
                  <a:gd name="T36" fmla="*/ 231 w 1774"/>
                  <a:gd name="T37" fmla="*/ 0 h 425"/>
                  <a:gd name="T38" fmla="*/ 250 w 1774"/>
                  <a:gd name="T39" fmla="*/ 0 h 425"/>
                  <a:gd name="T40" fmla="*/ 269 w 1774"/>
                  <a:gd name="T41" fmla="*/ 0 h 425"/>
                  <a:gd name="T42" fmla="*/ 288 w 1774"/>
                  <a:gd name="T43" fmla="*/ 0 h 425"/>
                  <a:gd name="T44" fmla="*/ 307 w 1774"/>
                  <a:gd name="T45" fmla="*/ 0 h 425"/>
                  <a:gd name="T46" fmla="*/ 326 w 1774"/>
                  <a:gd name="T47" fmla="*/ 0 h 425"/>
                  <a:gd name="T48" fmla="*/ 338 w 1774"/>
                  <a:gd name="T49" fmla="*/ 9 h 425"/>
                  <a:gd name="T50" fmla="*/ 343 w 1774"/>
                  <a:gd name="T51" fmla="*/ 27 h 425"/>
                  <a:gd name="T52" fmla="*/ 348 w 1774"/>
                  <a:gd name="T53" fmla="*/ 46 h 425"/>
                  <a:gd name="T54" fmla="*/ 353 w 1774"/>
                  <a:gd name="T55" fmla="*/ 64 h 425"/>
                  <a:gd name="T56" fmla="*/ 354 w 1774"/>
                  <a:gd name="T57" fmla="*/ 75 h 425"/>
                  <a:gd name="T58" fmla="*/ 353 w 1774"/>
                  <a:gd name="T59" fmla="*/ 79 h 425"/>
                  <a:gd name="T60" fmla="*/ 351 w 1774"/>
                  <a:gd name="T61" fmla="*/ 82 h 425"/>
                  <a:gd name="T62" fmla="*/ 349 w 1774"/>
                  <a:gd name="T63" fmla="*/ 84 h 425"/>
                  <a:gd name="T64" fmla="*/ 338 w 1774"/>
                  <a:gd name="T65" fmla="*/ 85 h 425"/>
                  <a:gd name="T66" fmla="*/ 317 w 1774"/>
                  <a:gd name="T67" fmla="*/ 85 h 425"/>
                  <a:gd name="T68" fmla="*/ 296 w 1774"/>
                  <a:gd name="T69" fmla="*/ 85 h 425"/>
                  <a:gd name="T70" fmla="*/ 275 w 1774"/>
                  <a:gd name="T71" fmla="*/ 85 h 425"/>
                  <a:gd name="T72" fmla="*/ 254 w 1774"/>
                  <a:gd name="T73" fmla="*/ 85 h 425"/>
                  <a:gd name="T74" fmla="*/ 233 w 1774"/>
                  <a:gd name="T75" fmla="*/ 85 h 425"/>
                  <a:gd name="T76" fmla="*/ 212 w 1774"/>
                  <a:gd name="T77" fmla="*/ 85 h 425"/>
                  <a:gd name="T78" fmla="*/ 191 w 1774"/>
                  <a:gd name="T79" fmla="*/ 85 h 425"/>
                  <a:gd name="T80" fmla="*/ 170 w 1774"/>
                  <a:gd name="T81" fmla="*/ 85 h 425"/>
                  <a:gd name="T82" fmla="*/ 150 w 1774"/>
                  <a:gd name="T83" fmla="*/ 85 h 425"/>
                  <a:gd name="T84" fmla="*/ 129 w 1774"/>
                  <a:gd name="T85" fmla="*/ 85 h 425"/>
                  <a:gd name="T86" fmla="*/ 108 w 1774"/>
                  <a:gd name="T87" fmla="*/ 85 h 425"/>
                  <a:gd name="T88" fmla="*/ 87 w 1774"/>
                  <a:gd name="T89" fmla="*/ 85 h 425"/>
                  <a:gd name="T90" fmla="*/ 66 w 1774"/>
                  <a:gd name="T91" fmla="*/ 85 h 425"/>
                  <a:gd name="T92" fmla="*/ 45 w 1774"/>
                  <a:gd name="T93" fmla="*/ 85 h 425"/>
                  <a:gd name="T94" fmla="*/ 24 w 1774"/>
                  <a:gd name="T95" fmla="*/ 85 h 425"/>
                  <a:gd name="T96" fmla="*/ 12 w 1774"/>
                  <a:gd name="T97" fmla="*/ 84 h 425"/>
                  <a:gd name="T98" fmla="*/ 8 w 1774"/>
                  <a:gd name="T99" fmla="*/ 83 h 425"/>
                  <a:gd name="T100" fmla="*/ 4 w 1774"/>
                  <a:gd name="T101" fmla="*/ 81 h 425"/>
                  <a:gd name="T102" fmla="*/ 1 w 1774"/>
                  <a:gd name="T103" fmla="*/ 78 h 425"/>
                  <a:gd name="T104" fmla="*/ 1 w 1774"/>
                  <a:gd name="T105" fmla="*/ 69 h 425"/>
                  <a:gd name="T106" fmla="*/ 4 w 1774"/>
                  <a:gd name="T107" fmla="*/ 54 h 425"/>
                  <a:gd name="T108" fmla="*/ 6 w 1774"/>
                  <a:gd name="T109" fmla="*/ 39 h 425"/>
                  <a:gd name="T110" fmla="*/ 9 w 1774"/>
                  <a:gd name="T111" fmla="*/ 24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4"/>
                  <a:gd name="T169" fmla="*/ 0 h 425"/>
                  <a:gd name="T170" fmla="*/ 1774 w 1774"/>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4" h="425">
                    <a:moveTo>
                      <a:pt x="52" y="83"/>
                    </a:moveTo>
                    <a:lnTo>
                      <a:pt x="57" y="73"/>
                    </a:lnTo>
                    <a:lnTo>
                      <a:pt x="62" y="62"/>
                    </a:lnTo>
                    <a:lnTo>
                      <a:pt x="67" y="53"/>
                    </a:lnTo>
                    <a:lnTo>
                      <a:pt x="72" y="42"/>
                    </a:lnTo>
                    <a:lnTo>
                      <a:pt x="78" y="32"/>
                    </a:lnTo>
                    <a:lnTo>
                      <a:pt x="82" y="22"/>
                    </a:lnTo>
                    <a:lnTo>
                      <a:pt x="87" y="11"/>
                    </a:lnTo>
                    <a:lnTo>
                      <a:pt x="93" y="2"/>
                    </a:lnTo>
                    <a:lnTo>
                      <a:pt x="100" y="2"/>
                    </a:lnTo>
                    <a:lnTo>
                      <a:pt x="108" y="3"/>
                    </a:lnTo>
                    <a:lnTo>
                      <a:pt x="115" y="3"/>
                    </a:lnTo>
                    <a:lnTo>
                      <a:pt x="123" y="3"/>
                    </a:lnTo>
                    <a:lnTo>
                      <a:pt x="131" y="4"/>
                    </a:lnTo>
                    <a:lnTo>
                      <a:pt x="138" y="4"/>
                    </a:lnTo>
                    <a:lnTo>
                      <a:pt x="146" y="5"/>
                    </a:lnTo>
                    <a:lnTo>
                      <a:pt x="153" y="5"/>
                    </a:lnTo>
                    <a:lnTo>
                      <a:pt x="201" y="5"/>
                    </a:lnTo>
                    <a:lnTo>
                      <a:pt x="248" y="5"/>
                    </a:lnTo>
                    <a:lnTo>
                      <a:pt x="296" y="4"/>
                    </a:lnTo>
                    <a:lnTo>
                      <a:pt x="343" y="4"/>
                    </a:lnTo>
                    <a:lnTo>
                      <a:pt x="391" y="4"/>
                    </a:lnTo>
                    <a:lnTo>
                      <a:pt x="439" y="4"/>
                    </a:lnTo>
                    <a:lnTo>
                      <a:pt x="486" y="4"/>
                    </a:lnTo>
                    <a:lnTo>
                      <a:pt x="534" y="4"/>
                    </a:lnTo>
                    <a:lnTo>
                      <a:pt x="582" y="3"/>
                    </a:lnTo>
                    <a:lnTo>
                      <a:pt x="630" y="3"/>
                    </a:lnTo>
                    <a:lnTo>
                      <a:pt x="678" y="3"/>
                    </a:lnTo>
                    <a:lnTo>
                      <a:pt x="725" y="3"/>
                    </a:lnTo>
                    <a:lnTo>
                      <a:pt x="773" y="3"/>
                    </a:lnTo>
                    <a:lnTo>
                      <a:pt x="820" y="2"/>
                    </a:lnTo>
                    <a:lnTo>
                      <a:pt x="868" y="2"/>
                    </a:lnTo>
                    <a:lnTo>
                      <a:pt x="915" y="2"/>
                    </a:lnTo>
                    <a:lnTo>
                      <a:pt x="963" y="2"/>
                    </a:lnTo>
                    <a:lnTo>
                      <a:pt x="1010" y="2"/>
                    </a:lnTo>
                    <a:lnTo>
                      <a:pt x="1058" y="2"/>
                    </a:lnTo>
                    <a:lnTo>
                      <a:pt x="1106" y="1"/>
                    </a:lnTo>
                    <a:lnTo>
                      <a:pt x="1153" y="1"/>
                    </a:lnTo>
                    <a:lnTo>
                      <a:pt x="1201" y="1"/>
                    </a:lnTo>
                    <a:lnTo>
                      <a:pt x="1248" y="1"/>
                    </a:lnTo>
                    <a:lnTo>
                      <a:pt x="1296" y="1"/>
                    </a:lnTo>
                    <a:lnTo>
                      <a:pt x="1343" y="1"/>
                    </a:lnTo>
                    <a:lnTo>
                      <a:pt x="1391" y="1"/>
                    </a:lnTo>
                    <a:lnTo>
                      <a:pt x="1437" y="1"/>
                    </a:lnTo>
                    <a:lnTo>
                      <a:pt x="1485" y="0"/>
                    </a:lnTo>
                    <a:lnTo>
                      <a:pt x="1533" y="0"/>
                    </a:lnTo>
                    <a:lnTo>
                      <a:pt x="1580" y="0"/>
                    </a:lnTo>
                    <a:lnTo>
                      <a:pt x="1628" y="0"/>
                    </a:lnTo>
                    <a:lnTo>
                      <a:pt x="1675" y="0"/>
                    </a:lnTo>
                    <a:lnTo>
                      <a:pt x="1687" y="45"/>
                    </a:lnTo>
                    <a:lnTo>
                      <a:pt x="1700" y="91"/>
                    </a:lnTo>
                    <a:lnTo>
                      <a:pt x="1712" y="137"/>
                    </a:lnTo>
                    <a:lnTo>
                      <a:pt x="1725" y="182"/>
                    </a:lnTo>
                    <a:lnTo>
                      <a:pt x="1737" y="229"/>
                    </a:lnTo>
                    <a:lnTo>
                      <a:pt x="1749" y="274"/>
                    </a:lnTo>
                    <a:lnTo>
                      <a:pt x="1762" y="319"/>
                    </a:lnTo>
                    <a:lnTo>
                      <a:pt x="1774" y="365"/>
                    </a:lnTo>
                    <a:lnTo>
                      <a:pt x="1771" y="376"/>
                    </a:lnTo>
                    <a:lnTo>
                      <a:pt x="1768" y="385"/>
                    </a:lnTo>
                    <a:lnTo>
                      <a:pt x="1765" y="393"/>
                    </a:lnTo>
                    <a:lnTo>
                      <a:pt x="1760" y="400"/>
                    </a:lnTo>
                    <a:lnTo>
                      <a:pt x="1755" y="408"/>
                    </a:lnTo>
                    <a:lnTo>
                      <a:pt x="1750" y="413"/>
                    </a:lnTo>
                    <a:lnTo>
                      <a:pt x="1744" y="420"/>
                    </a:lnTo>
                    <a:lnTo>
                      <a:pt x="1739" y="425"/>
                    </a:lnTo>
                    <a:lnTo>
                      <a:pt x="1687" y="425"/>
                    </a:lnTo>
                    <a:lnTo>
                      <a:pt x="1635" y="425"/>
                    </a:lnTo>
                    <a:lnTo>
                      <a:pt x="1582" y="425"/>
                    </a:lnTo>
                    <a:lnTo>
                      <a:pt x="1530" y="425"/>
                    </a:lnTo>
                    <a:lnTo>
                      <a:pt x="1479" y="425"/>
                    </a:lnTo>
                    <a:lnTo>
                      <a:pt x="1427" y="425"/>
                    </a:lnTo>
                    <a:lnTo>
                      <a:pt x="1374" y="425"/>
                    </a:lnTo>
                    <a:lnTo>
                      <a:pt x="1322" y="425"/>
                    </a:lnTo>
                    <a:lnTo>
                      <a:pt x="1270" y="425"/>
                    </a:lnTo>
                    <a:lnTo>
                      <a:pt x="1218" y="425"/>
                    </a:lnTo>
                    <a:lnTo>
                      <a:pt x="1165" y="425"/>
                    </a:lnTo>
                    <a:lnTo>
                      <a:pt x="1113" y="425"/>
                    </a:lnTo>
                    <a:lnTo>
                      <a:pt x="1061" y="425"/>
                    </a:lnTo>
                    <a:lnTo>
                      <a:pt x="1008" y="425"/>
                    </a:lnTo>
                    <a:lnTo>
                      <a:pt x="956" y="425"/>
                    </a:lnTo>
                    <a:lnTo>
                      <a:pt x="905" y="425"/>
                    </a:lnTo>
                    <a:lnTo>
                      <a:pt x="852" y="425"/>
                    </a:lnTo>
                    <a:lnTo>
                      <a:pt x="800" y="425"/>
                    </a:lnTo>
                    <a:lnTo>
                      <a:pt x="748" y="425"/>
                    </a:lnTo>
                    <a:lnTo>
                      <a:pt x="695" y="425"/>
                    </a:lnTo>
                    <a:lnTo>
                      <a:pt x="643" y="425"/>
                    </a:lnTo>
                    <a:lnTo>
                      <a:pt x="591" y="425"/>
                    </a:lnTo>
                    <a:lnTo>
                      <a:pt x="538" y="425"/>
                    </a:lnTo>
                    <a:lnTo>
                      <a:pt x="486" y="425"/>
                    </a:lnTo>
                    <a:lnTo>
                      <a:pt x="434" y="425"/>
                    </a:lnTo>
                    <a:lnTo>
                      <a:pt x="381" y="425"/>
                    </a:lnTo>
                    <a:lnTo>
                      <a:pt x="329" y="425"/>
                    </a:lnTo>
                    <a:lnTo>
                      <a:pt x="276" y="425"/>
                    </a:lnTo>
                    <a:lnTo>
                      <a:pt x="225" y="425"/>
                    </a:lnTo>
                    <a:lnTo>
                      <a:pt x="173" y="425"/>
                    </a:lnTo>
                    <a:lnTo>
                      <a:pt x="120" y="425"/>
                    </a:lnTo>
                    <a:lnTo>
                      <a:pt x="68" y="425"/>
                    </a:lnTo>
                    <a:lnTo>
                      <a:pt x="59" y="421"/>
                    </a:lnTo>
                    <a:lnTo>
                      <a:pt x="49" y="418"/>
                    </a:lnTo>
                    <a:lnTo>
                      <a:pt x="41" y="413"/>
                    </a:lnTo>
                    <a:lnTo>
                      <a:pt x="31" y="408"/>
                    </a:lnTo>
                    <a:lnTo>
                      <a:pt x="22" y="404"/>
                    </a:lnTo>
                    <a:lnTo>
                      <a:pt x="14" y="397"/>
                    </a:lnTo>
                    <a:lnTo>
                      <a:pt x="6" y="391"/>
                    </a:lnTo>
                    <a:lnTo>
                      <a:pt x="0" y="382"/>
                    </a:lnTo>
                    <a:lnTo>
                      <a:pt x="6" y="344"/>
                    </a:lnTo>
                    <a:lnTo>
                      <a:pt x="13" y="308"/>
                    </a:lnTo>
                    <a:lnTo>
                      <a:pt x="19" y="270"/>
                    </a:lnTo>
                    <a:lnTo>
                      <a:pt x="26" y="232"/>
                    </a:lnTo>
                    <a:lnTo>
                      <a:pt x="32" y="195"/>
                    </a:lnTo>
                    <a:lnTo>
                      <a:pt x="39" y="157"/>
                    </a:lnTo>
                    <a:lnTo>
                      <a:pt x="45" y="121"/>
                    </a:lnTo>
                    <a:lnTo>
                      <a:pt x="52" y="83"/>
                    </a:lnTo>
                    <a:close/>
                  </a:path>
                </a:pathLst>
              </a:custGeom>
              <a:solidFill>
                <a:srgbClr val="47494F"/>
              </a:solidFill>
              <a:ln w="9525">
                <a:noFill/>
                <a:round/>
                <a:headEnd/>
                <a:tailEnd/>
              </a:ln>
            </p:spPr>
            <p:txBody>
              <a:bodyPr/>
              <a:lstStyle/>
              <a:p>
                <a:endParaRPr lang="en-US" dirty="0"/>
              </a:p>
            </p:txBody>
          </p:sp>
          <p:sp>
            <p:nvSpPr>
              <p:cNvPr id="26" name="Freeform 11"/>
              <p:cNvSpPr>
                <a:spLocks/>
              </p:cNvSpPr>
              <p:nvPr/>
            </p:nvSpPr>
            <p:spPr bwMode="gray">
              <a:xfrm>
                <a:off x="1520" y="2514"/>
                <a:ext cx="355" cy="76"/>
              </a:xfrm>
              <a:custGeom>
                <a:avLst/>
                <a:gdLst>
                  <a:gd name="T0" fmla="*/ 11 w 1774"/>
                  <a:gd name="T1" fmla="*/ 12 h 380"/>
                  <a:gd name="T2" fmla="*/ 14 w 1774"/>
                  <a:gd name="T3" fmla="*/ 9 h 380"/>
                  <a:gd name="T4" fmla="*/ 16 w 1774"/>
                  <a:gd name="T5" fmla="*/ 6 h 380"/>
                  <a:gd name="T6" fmla="*/ 18 w 1774"/>
                  <a:gd name="T7" fmla="*/ 2 h 380"/>
                  <a:gd name="T8" fmla="*/ 20 w 1774"/>
                  <a:gd name="T9" fmla="*/ 0 h 380"/>
                  <a:gd name="T10" fmla="*/ 23 w 1774"/>
                  <a:gd name="T11" fmla="*/ 1 h 380"/>
                  <a:gd name="T12" fmla="*/ 26 w 1774"/>
                  <a:gd name="T13" fmla="*/ 1 h 380"/>
                  <a:gd name="T14" fmla="*/ 29 w 1774"/>
                  <a:gd name="T15" fmla="*/ 1 h 380"/>
                  <a:gd name="T16" fmla="*/ 40 w 1774"/>
                  <a:gd name="T17" fmla="*/ 1 h 380"/>
                  <a:gd name="T18" fmla="*/ 59 w 1774"/>
                  <a:gd name="T19" fmla="*/ 1 h 380"/>
                  <a:gd name="T20" fmla="*/ 79 w 1774"/>
                  <a:gd name="T21" fmla="*/ 1 h 380"/>
                  <a:gd name="T22" fmla="*/ 98 w 1774"/>
                  <a:gd name="T23" fmla="*/ 1 h 380"/>
                  <a:gd name="T24" fmla="*/ 117 w 1774"/>
                  <a:gd name="T25" fmla="*/ 1 h 380"/>
                  <a:gd name="T26" fmla="*/ 136 w 1774"/>
                  <a:gd name="T27" fmla="*/ 1 h 380"/>
                  <a:gd name="T28" fmla="*/ 155 w 1774"/>
                  <a:gd name="T29" fmla="*/ 1 h 380"/>
                  <a:gd name="T30" fmla="*/ 174 w 1774"/>
                  <a:gd name="T31" fmla="*/ 1 h 380"/>
                  <a:gd name="T32" fmla="*/ 194 w 1774"/>
                  <a:gd name="T33" fmla="*/ 1 h 380"/>
                  <a:gd name="T34" fmla="*/ 213 w 1774"/>
                  <a:gd name="T35" fmla="*/ 0 h 380"/>
                  <a:gd name="T36" fmla="*/ 232 w 1774"/>
                  <a:gd name="T37" fmla="*/ 0 h 380"/>
                  <a:gd name="T38" fmla="*/ 251 w 1774"/>
                  <a:gd name="T39" fmla="*/ 0 h 380"/>
                  <a:gd name="T40" fmla="*/ 270 w 1774"/>
                  <a:gd name="T41" fmla="*/ 0 h 380"/>
                  <a:gd name="T42" fmla="*/ 289 w 1774"/>
                  <a:gd name="T43" fmla="*/ 0 h 380"/>
                  <a:gd name="T44" fmla="*/ 308 w 1774"/>
                  <a:gd name="T45" fmla="*/ 0 h 380"/>
                  <a:gd name="T46" fmla="*/ 327 w 1774"/>
                  <a:gd name="T47" fmla="*/ 0 h 380"/>
                  <a:gd name="T48" fmla="*/ 339 w 1774"/>
                  <a:gd name="T49" fmla="*/ 8 h 380"/>
                  <a:gd name="T50" fmla="*/ 344 w 1774"/>
                  <a:gd name="T51" fmla="*/ 24 h 380"/>
                  <a:gd name="T52" fmla="*/ 348 w 1774"/>
                  <a:gd name="T53" fmla="*/ 40 h 380"/>
                  <a:gd name="T54" fmla="*/ 353 w 1774"/>
                  <a:gd name="T55" fmla="*/ 56 h 380"/>
                  <a:gd name="T56" fmla="*/ 355 w 1774"/>
                  <a:gd name="T57" fmla="*/ 66 h 380"/>
                  <a:gd name="T58" fmla="*/ 353 w 1774"/>
                  <a:gd name="T59" fmla="*/ 70 h 380"/>
                  <a:gd name="T60" fmla="*/ 351 w 1774"/>
                  <a:gd name="T61" fmla="*/ 73 h 380"/>
                  <a:gd name="T62" fmla="*/ 349 w 1774"/>
                  <a:gd name="T63" fmla="*/ 75 h 380"/>
                  <a:gd name="T64" fmla="*/ 338 w 1774"/>
                  <a:gd name="T65" fmla="*/ 76 h 380"/>
                  <a:gd name="T66" fmla="*/ 317 w 1774"/>
                  <a:gd name="T67" fmla="*/ 76 h 380"/>
                  <a:gd name="T68" fmla="*/ 296 w 1774"/>
                  <a:gd name="T69" fmla="*/ 76 h 380"/>
                  <a:gd name="T70" fmla="*/ 275 w 1774"/>
                  <a:gd name="T71" fmla="*/ 76 h 380"/>
                  <a:gd name="T72" fmla="*/ 254 w 1774"/>
                  <a:gd name="T73" fmla="*/ 76 h 380"/>
                  <a:gd name="T74" fmla="*/ 233 w 1774"/>
                  <a:gd name="T75" fmla="*/ 76 h 380"/>
                  <a:gd name="T76" fmla="*/ 212 w 1774"/>
                  <a:gd name="T77" fmla="*/ 76 h 380"/>
                  <a:gd name="T78" fmla="*/ 191 w 1774"/>
                  <a:gd name="T79" fmla="*/ 76 h 380"/>
                  <a:gd name="T80" fmla="*/ 170 w 1774"/>
                  <a:gd name="T81" fmla="*/ 76 h 380"/>
                  <a:gd name="T82" fmla="*/ 150 w 1774"/>
                  <a:gd name="T83" fmla="*/ 76 h 380"/>
                  <a:gd name="T84" fmla="*/ 129 w 1774"/>
                  <a:gd name="T85" fmla="*/ 76 h 380"/>
                  <a:gd name="T86" fmla="*/ 108 w 1774"/>
                  <a:gd name="T87" fmla="*/ 76 h 380"/>
                  <a:gd name="T88" fmla="*/ 87 w 1774"/>
                  <a:gd name="T89" fmla="*/ 76 h 380"/>
                  <a:gd name="T90" fmla="*/ 66 w 1774"/>
                  <a:gd name="T91" fmla="*/ 76 h 380"/>
                  <a:gd name="T92" fmla="*/ 45 w 1774"/>
                  <a:gd name="T93" fmla="*/ 76 h 380"/>
                  <a:gd name="T94" fmla="*/ 24 w 1774"/>
                  <a:gd name="T95" fmla="*/ 76 h 380"/>
                  <a:gd name="T96" fmla="*/ 12 w 1774"/>
                  <a:gd name="T97" fmla="*/ 75 h 380"/>
                  <a:gd name="T98" fmla="*/ 8 w 1774"/>
                  <a:gd name="T99" fmla="*/ 74 h 380"/>
                  <a:gd name="T100" fmla="*/ 4 w 1774"/>
                  <a:gd name="T101" fmla="*/ 72 h 380"/>
                  <a:gd name="T102" fmla="*/ 1 w 1774"/>
                  <a:gd name="T103" fmla="*/ 69 h 380"/>
                  <a:gd name="T104" fmla="*/ 1 w 1774"/>
                  <a:gd name="T105" fmla="*/ 61 h 380"/>
                  <a:gd name="T106" fmla="*/ 4 w 1774"/>
                  <a:gd name="T107" fmla="*/ 47 h 380"/>
                  <a:gd name="T108" fmla="*/ 6 w 1774"/>
                  <a:gd name="T109" fmla="*/ 34 h 380"/>
                  <a:gd name="T110" fmla="*/ 9 w 1774"/>
                  <a:gd name="T111" fmla="*/ 21 h 3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4"/>
                  <a:gd name="T169" fmla="*/ 0 h 380"/>
                  <a:gd name="T170" fmla="*/ 1774 w 1774"/>
                  <a:gd name="T171" fmla="*/ 380 h 3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4" h="380">
                    <a:moveTo>
                      <a:pt x="51" y="70"/>
                    </a:moveTo>
                    <a:lnTo>
                      <a:pt x="56" y="62"/>
                    </a:lnTo>
                    <a:lnTo>
                      <a:pt x="61" y="53"/>
                    </a:lnTo>
                    <a:lnTo>
                      <a:pt x="68" y="44"/>
                    </a:lnTo>
                    <a:lnTo>
                      <a:pt x="73" y="36"/>
                    </a:lnTo>
                    <a:lnTo>
                      <a:pt x="79" y="28"/>
                    </a:lnTo>
                    <a:lnTo>
                      <a:pt x="84" y="19"/>
                    </a:lnTo>
                    <a:lnTo>
                      <a:pt x="89" y="11"/>
                    </a:lnTo>
                    <a:lnTo>
                      <a:pt x="95" y="2"/>
                    </a:lnTo>
                    <a:lnTo>
                      <a:pt x="102" y="2"/>
                    </a:lnTo>
                    <a:lnTo>
                      <a:pt x="110" y="3"/>
                    </a:lnTo>
                    <a:lnTo>
                      <a:pt x="116" y="3"/>
                    </a:lnTo>
                    <a:lnTo>
                      <a:pt x="124" y="4"/>
                    </a:lnTo>
                    <a:lnTo>
                      <a:pt x="132" y="4"/>
                    </a:lnTo>
                    <a:lnTo>
                      <a:pt x="139" y="5"/>
                    </a:lnTo>
                    <a:lnTo>
                      <a:pt x="146" y="5"/>
                    </a:lnTo>
                    <a:lnTo>
                      <a:pt x="153" y="6"/>
                    </a:lnTo>
                    <a:lnTo>
                      <a:pt x="201" y="6"/>
                    </a:lnTo>
                    <a:lnTo>
                      <a:pt x="249" y="6"/>
                    </a:lnTo>
                    <a:lnTo>
                      <a:pt x="297" y="5"/>
                    </a:lnTo>
                    <a:lnTo>
                      <a:pt x="346" y="5"/>
                    </a:lnTo>
                    <a:lnTo>
                      <a:pt x="393" y="5"/>
                    </a:lnTo>
                    <a:lnTo>
                      <a:pt x="441" y="5"/>
                    </a:lnTo>
                    <a:lnTo>
                      <a:pt x="489" y="5"/>
                    </a:lnTo>
                    <a:lnTo>
                      <a:pt x="537" y="4"/>
                    </a:lnTo>
                    <a:lnTo>
                      <a:pt x="585" y="4"/>
                    </a:lnTo>
                    <a:lnTo>
                      <a:pt x="633" y="4"/>
                    </a:lnTo>
                    <a:lnTo>
                      <a:pt x="681" y="4"/>
                    </a:lnTo>
                    <a:lnTo>
                      <a:pt x="728" y="4"/>
                    </a:lnTo>
                    <a:lnTo>
                      <a:pt x="777" y="4"/>
                    </a:lnTo>
                    <a:lnTo>
                      <a:pt x="825" y="3"/>
                    </a:lnTo>
                    <a:lnTo>
                      <a:pt x="872" y="3"/>
                    </a:lnTo>
                    <a:lnTo>
                      <a:pt x="921" y="3"/>
                    </a:lnTo>
                    <a:lnTo>
                      <a:pt x="968" y="3"/>
                    </a:lnTo>
                    <a:lnTo>
                      <a:pt x="1016" y="3"/>
                    </a:lnTo>
                    <a:lnTo>
                      <a:pt x="1063" y="2"/>
                    </a:lnTo>
                    <a:lnTo>
                      <a:pt x="1111" y="2"/>
                    </a:lnTo>
                    <a:lnTo>
                      <a:pt x="1160" y="2"/>
                    </a:lnTo>
                    <a:lnTo>
                      <a:pt x="1207" y="2"/>
                    </a:lnTo>
                    <a:lnTo>
                      <a:pt x="1255" y="2"/>
                    </a:lnTo>
                    <a:lnTo>
                      <a:pt x="1302" y="1"/>
                    </a:lnTo>
                    <a:lnTo>
                      <a:pt x="1350" y="1"/>
                    </a:lnTo>
                    <a:lnTo>
                      <a:pt x="1397" y="1"/>
                    </a:lnTo>
                    <a:lnTo>
                      <a:pt x="1446" y="1"/>
                    </a:lnTo>
                    <a:lnTo>
                      <a:pt x="1494" y="1"/>
                    </a:lnTo>
                    <a:lnTo>
                      <a:pt x="1541" y="1"/>
                    </a:lnTo>
                    <a:lnTo>
                      <a:pt x="1589" y="0"/>
                    </a:lnTo>
                    <a:lnTo>
                      <a:pt x="1636" y="0"/>
                    </a:lnTo>
                    <a:lnTo>
                      <a:pt x="1684" y="0"/>
                    </a:lnTo>
                    <a:lnTo>
                      <a:pt x="1695" y="40"/>
                    </a:lnTo>
                    <a:lnTo>
                      <a:pt x="1707" y="80"/>
                    </a:lnTo>
                    <a:lnTo>
                      <a:pt x="1717" y="120"/>
                    </a:lnTo>
                    <a:lnTo>
                      <a:pt x="1729" y="160"/>
                    </a:lnTo>
                    <a:lnTo>
                      <a:pt x="1740" y="200"/>
                    </a:lnTo>
                    <a:lnTo>
                      <a:pt x="1752" y="240"/>
                    </a:lnTo>
                    <a:lnTo>
                      <a:pt x="1763" y="280"/>
                    </a:lnTo>
                    <a:lnTo>
                      <a:pt x="1774" y="320"/>
                    </a:lnTo>
                    <a:lnTo>
                      <a:pt x="1773" y="332"/>
                    </a:lnTo>
                    <a:lnTo>
                      <a:pt x="1769" y="341"/>
                    </a:lnTo>
                    <a:lnTo>
                      <a:pt x="1766" y="350"/>
                    </a:lnTo>
                    <a:lnTo>
                      <a:pt x="1762" y="358"/>
                    </a:lnTo>
                    <a:lnTo>
                      <a:pt x="1756" y="364"/>
                    </a:lnTo>
                    <a:lnTo>
                      <a:pt x="1750" y="370"/>
                    </a:lnTo>
                    <a:lnTo>
                      <a:pt x="1744" y="375"/>
                    </a:lnTo>
                    <a:lnTo>
                      <a:pt x="1739" y="380"/>
                    </a:lnTo>
                    <a:lnTo>
                      <a:pt x="1687" y="380"/>
                    </a:lnTo>
                    <a:lnTo>
                      <a:pt x="1635" y="380"/>
                    </a:lnTo>
                    <a:lnTo>
                      <a:pt x="1582" y="380"/>
                    </a:lnTo>
                    <a:lnTo>
                      <a:pt x="1530" y="380"/>
                    </a:lnTo>
                    <a:lnTo>
                      <a:pt x="1479" y="380"/>
                    </a:lnTo>
                    <a:lnTo>
                      <a:pt x="1427" y="380"/>
                    </a:lnTo>
                    <a:lnTo>
                      <a:pt x="1374" y="380"/>
                    </a:lnTo>
                    <a:lnTo>
                      <a:pt x="1322" y="380"/>
                    </a:lnTo>
                    <a:lnTo>
                      <a:pt x="1270" y="380"/>
                    </a:lnTo>
                    <a:lnTo>
                      <a:pt x="1218" y="380"/>
                    </a:lnTo>
                    <a:lnTo>
                      <a:pt x="1165" y="380"/>
                    </a:lnTo>
                    <a:lnTo>
                      <a:pt x="1113" y="380"/>
                    </a:lnTo>
                    <a:lnTo>
                      <a:pt x="1061" y="380"/>
                    </a:lnTo>
                    <a:lnTo>
                      <a:pt x="1008" y="380"/>
                    </a:lnTo>
                    <a:lnTo>
                      <a:pt x="956" y="380"/>
                    </a:lnTo>
                    <a:lnTo>
                      <a:pt x="905" y="380"/>
                    </a:lnTo>
                    <a:lnTo>
                      <a:pt x="852" y="380"/>
                    </a:lnTo>
                    <a:lnTo>
                      <a:pt x="800" y="380"/>
                    </a:lnTo>
                    <a:lnTo>
                      <a:pt x="748" y="380"/>
                    </a:lnTo>
                    <a:lnTo>
                      <a:pt x="695" y="380"/>
                    </a:lnTo>
                    <a:lnTo>
                      <a:pt x="643" y="380"/>
                    </a:lnTo>
                    <a:lnTo>
                      <a:pt x="591" y="380"/>
                    </a:lnTo>
                    <a:lnTo>
                      <a:pt x="538" y="380"/>
                    </a:lnTo>
                    <a:lnTo>
                      <a:pt x="486" y="380"/>
                    </a:lnTo>
                    <a:lnTo>
                      <a:pt x="434" y="380"/>
                    </a:lnTo>
                    <a:lnTo>
                      <a:pt x="381" y="380"/>
                    </a:lnTo>
                    <a:lnTo>
                      <a:pt x="329" y="380"/>
                    </a:lnTo>
                    <a:lnTo>
                      <a:pt x="276" y="380"/>
                    </a:lnTo>
                    <a:lnTo>
                      <a:pt x="225" y="380"/>
                    </a:lnTo>
                    <a:lnTo>
                      <a:pt x="173" y="380"/>
                    </a:lnTo>
                    <a:lnTo>
                      <a:pt x="120" y="380"/>
                    </a:lnTo>
                    <a:lnTo>
                      <a:pt x="68" y="380"/>
                    </a:lnTo>
                    <a:lnTo>
                      <a:pt x="59" y="377"/>
                    </a:lnTo>
                    <a:lnTo>
                      <a:pt x="49" y="373"/>
                    </a:lnTo>
                    <a:lnTo>
                      <a:pt x="41" y="370"/>
                    </a:lnTo>
                    <a:lnTo>
                      <a:pt x="31" y="365"/>
                    </a:lnTo>
                    <a:lnTo>
                      <a:pt x="22" y="360"/>
                    </a:lnTo>
                    <a:lnTo>
                      <a:pt x="14" y="353"/>
                    </a:lnTo>
                    <a:lnTo>
                      <a:pt x="6" y="346"/>
                    </a:lnTo>
                    <a:lnTo>
                      <a:pt x="0" y="337"/>
                    </a:lnTo>
                    <a:lnTo>
                      <a:pt x="6" y="304"/>
                    </a:lnTo>
                    <a:lnTo>
                      <a:pt x="13" y="270"/>
                    </a:lnTo>
                    <a:lnTo>
                      <a:pt x="19" y="237"/>
                    </a:lnTo>
                    <a:lnTo>
                      <a:pt x="26" y="203"/>
                    </a:lnTo>
                    <a:lnTo>
                      <a:pt x="31" y="171"/>
                    </a:lnTo>
                    <a:lnTo>
                      <a:pt x="38" y="137"/>
                    </a:lnTo>
                    <a:lnTo>
                      <a:pt x="44" y="104"/>
                    </a:lnTo>
                    <a:lnTo>
                      <a:pt x="51" y="70"/>
                    </a:lnTo>
                    <a:close/>
                  </a:path>
                </a:pathLst>
              </a:custGeom>
              <a:solidFill>
                <a:srgbClr val="44494F"/>
              </a:solidFill>
              <a:ln w="9525">
                <a:noFill/>
                <a:round/>
                <a:headEnd/>
                <a:tailEnd/>
              </a:ln>
            </p:spPr>
            <p:txBody>
              <a:bodyPr/>
              <a:lstStyle/>
              <a:p>
                <a:endParaRPr lang="en-US" dirty="0"/>
              </a:p>
            </p:txBody>
          </p:sp>
          <p:sp>
            <p:nvSpPr>
              <p:cNvPr id="27" name="Freeform 12"/>
              <p:cNvSpPr>
                <a:spLocks/>
              </p:cNvSpPr>
              <p:nvPr/>
            </p:nvSpPr>
            <p:spPr bwMode="gray">
              <a:xfrm>
                <a:off x="1520" y="2523"/>
                <a:ext cx="355" cy="67"/>
              </a:xfrm>
              <a:custGeom>
                <a:avLst/>
                <a:gdLst>
                  <a:gd name="T0" fmla="*/ 11 w 1774"/>
                  <a:gd name="T1" fmla="*/ 10 h 335"/>
                  <a:gd name="T2" fmla="*/ 14 w 1774"/>
                  <a:gd name="T3" fmla="*/ 7 h 335"/>
                  <a:gd name="T4" fmla="*/ 16 w 1774"/>
                  <a:gd name="T5" fmla="*/ 5 h 335"/>
                  <a:gd name="T6" fmla="*/ 18 w 1774"/>
                  <a:gd name="T7" fmla="*/ 2 h 335"/>
                  <a:gd name="T8" fmla="*/ 21 w 1774"/>
                  <a:gd name="T9" fmla="*/ 1 h 335"/>
                  <a:gd name="T10" fmla="*/ 24 w 1774"/>
                  <a:gd name="T11" fmla="*/ 1 h 335"/>
                  <a:gd name="T12" fmla="*/ 27 w 1774"/>
                  <a:gd name="T13" fmla="*/ 1 h 335"/>
                  <a:gd name="T14" fmla="*/ 29 w 1774"/>
                  <a:gd name="T15" fmla="*/ 1 h 335"/>
                  <a:gd name="T16" fmla="*/ 40 w 1774"/>
                  <a:gd name="T17" fmla="*/ 1 h 335"/>
                  <a:gd name="T18" fmla="*/ 60 w 1774"/>
                  <a:gd name="T19" fmla="*/ 1 h 335"/>
                  <a:gd name="T20" fmla="*/ 79 w 1774"/>
                  <a:gd name="T21" fmla="*/ 1 h 335"/>
                  <a:gd name="T22" fmla="*/ 98 w 1774"/>
                  <a:gd name="T23" fmla="*/ 1 h 335"/>
                  <a:gd name="T24" fmla="*/ 118 w 1774"/>
                  <a:gd name="T25" fmla="*/ 1 h 335"/>
                  <a:gd name="T26" fmla="*/ 137 w 1774"/>
                  <a:gd name="T27" fmla="*/ 1 h 335"/>
                  <a:gd name="T28" fmla="*/ 156 w 1774"/>
                  <a:gd name="T29" fmla="*/ 1 h 335"/>
                  <a:gd name="T30" fmla="*/ 175 w 1774"/>
                  <a:gd name="T31" fmla="*/ 1 h 335"/>
                  <a:gd name="T32" fmla="*/ 195 w 1774"/>
                  <a:gd name="T33" fmla="*/ 1 h 335"/>
                  <a:gd name="T34" fmla="*/ 214 w 1774"/>
                  <a:gd name="T35" fmla="*/ 1 h 335"/>
                  <a:gd name="T36" fmla="*/ 233 w 1774"/>
                  <a:gd name="T37" fmla="*/ 1 h 335"/>
                  <a:gd name="T38" fmla="*/ 252 w 1774"/>
                  <a:gd name="T39" fmla="*/ 1 h 335"/>
                  <a:gd name="T40" fmla="*/ 272 w 1774"/>
                  <a:gd name="T41" fmla="*/ 0 h 335"/>
                  <a:gd name="T42" fmla="*/ 291 w 1774"/>
                  <a:gd name="T43" fmla="*/ 0 h 335"/>
                  <a:gd name="T44" fmla="*/ 310 w 1774"/>
                  <a:gd name="T45" fmla="*/ 0 h 335"/>
                  <a:gd name="T46" fmla="*/ 329 w 1774"/>
                  <a:gd name="T47" fmla="*/ 0 h 335"/>
                  <a:gd name="T48" fmla="*/ 341 w 1774"/>
                  <a:gd name="T49" fmla="*/ 7 h 335"/>
                  <a:gd name="T50" fmla="*/ 345 w 1774"/>
                  <a:gd name="T51" fmla="*/ 21 h 335"/>
                  <a:gd name="T52" fmla="*/ 349 w 1774"/>
                  <a:gd name="T53" fmla="*/ 34 h 335"/>
                  <a:gd name="T54" fmla="*/ 353 w 1774"/>
                  <a:gd name="T55" fmla="*/ 48 h 335"/>
                  <a:gd name="T56" fmla="*/ 355 w 1774"/>
                  <a:gd name="T57" fmla="*/ 57 h 335"/>
                  <a:gd name="T58" fmla="*/ 353 w 1774"/>
                  <a:gd name="T59" fmla="*/ 61 h 335"/>
                  <a:gd name="T60" fmla="*/ 351 w 1774"/>
                  <a:gd name="T61" fmla="*/ 64 h 335"/>
                  <a:gd name="T62" fmla="*/ 349 w 1774"/>
                  <a:gd name="T63" fmla="*/ 66 h 335"/>
                  <a:gd name="T64" fmla="*/ 338 w 1774"/>
                  <a:gd name="T65" fmla="*/ 67 h 335"/>
                  <a:gd name="T66" fmla="*/ 317 w 1774"/>
                  <a:gd name="T67" fmla="*/ 67 h 335"/>
                  <a:gd name="T68" fmla="*/ 296 w 1774"/>
                  <a:gd name="T69" fmla="*/ 67 h 335"/>
                  <a:gd name="T70" fmla="*/ 275 w 1774"/>
                  <a:gd name="T71" fmla="*/ 67 h 335"/>
                  <a:gd name="T72" fmla="*/ 254 w 1774"/>
                  <a:gd name="T73" fmla="*/ 67 h 335"/>
                  <a:gd name="T74" fmla="*/ 233 w 1774"/>
                  <a:gd name="T75" fmla="*/ 67 h 335"/>
                  <a:gd name="T76" fmla="*/ 212 w 1774"/>
                  <a:gd name="T77" fmla="*/ 67 h 335"/>
                  <a:gd name="T78" fmla="*/ 191 w 1774"/>
                  <a:gd name="T79" fmla="*/ 67 h 335"/>
                  <a:gd name="T80" fmla="*/ 170 w 1774"/>
                  <a:gd name="T81" fmla="*/ 67 h 335"/>
                  <a:gd name="T82" fmla="*/ 150 w 1774"/>
                  <a:gd name="T83" fmla="*/ 67 h 335"/>
                  <a:gd name="T84" fmla="*/ 129 w 1774"/>
                  <a:gd name="T85" fmla="*/ 67 h 335"/>
                  <a:gd name="T86" fmla="*/ 108 w 1774"/>
                  <a:gd name="T87" fmla="*/ 67 h 335"/>
                  <a:gd name="T88" fmla="*/ 87 w 1774"/>
                  <a:gd name="T89" fmla="*/ 67 h 335"/>
                  <a:gd name="T90" fmla="*/ 66 w 1774"/>
                  <a:gd name="T91" fmla="*/ 67 h 335"/>
                  <a:gd name="T92" fmla="*/ 45 w 1774"/>
                  <a:gd name="T93" fmla="*/ 67 h 335"/>
                  <a:gd name="T94" fmla="*/ 24 w 1774"/>
                  <a:gd name="T95" fmla="*/ 67 h 335"/>
                  <a:gd name="T96" fmla="*/ 12 w 1774"/>
                  <a:gd name="T97" fmla="*/ 66 h 335"/>
                  <a:gd name="T98" fmla="*/ 8 w 1774"/>
                  <a:gd name="T99" fmla="*/ 65 h 335"/>
                  <a:gd name="T100" fmla="*/ 4 w 1774"/>
                  <a:gd name="T101" fmla="*/ 63 h 335"/>
                  <a:gd name="T102" fmla="*/ 1 w 1774"/>
                  <a:gd name="T103" fmla="*/ 60 h 335"/>
                  <a:gd name="T104" fmla="*/ 1 w 1774"/>
                  <a:gd name="T105" fmla="*/ 53 h 335"/>
                  <a:gd name="T106" fmla="*/ 4 w 1774"/>
                  <a:gd name="T107" fmla="*/ 41 h 335"/>
                  <a:gd name="T108" fmla="*/ 6 w 1774"/>
                  <a:gd name="T109" fmla="*/ 29 h 335"/>
                  <a:gd name="T110" fmla="*/ 8 w 1774"/>
                  <a:gd name="T111" fmla="*/ 17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4"/>
                  <a:gd name="T169" fmla="*/ 0 h 335"/>
                  <a:gd name="T170" fmla="*/ 1774 w 1774"/>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4" h="335">
                    <a:moveTo>
                      <a:pt x="48" y="58"/>
                    </a:moveTo>
                    <a:lnTo>
                      <a:pt x="55" y="51"/>
                    </a:lnTo>
                    <a:lnTo>
                      <a:pt x="61" y="44"/>
                    </a:lnTo>
                    <a:lnTo>
                      <a:pt x="68" y="37"/>
                    </a:lnTo>
                    <a:lnTo>
                      <a:pt x="73" y="30"/>
                    </a:lnTo>
                    <a:lnTo>
                      <a:pt x="80" y="23"/>
                    </a:lnTo>
                    <a:lnTo>
                      <a:pt x="86" y="17"/>
                    </a:lnTo>
                    <a:lnTo>
                      <a:pt x="92" y="9"/>
                    </a:lnTo>
                    <a:lnTo>
                      <a:pt x="98" y="3"/>
                    </a:lnTo>
                    <a:lnTo>
                      <a:pt x="105" y="3"/>
                    </a:lnTo>
                    <a:lnTo>
                      <a:pt x="112" y="4"/>
                    </a:lnTo>
                    <a:lnTo>
                      <a:pt x="119" y="4"/>
                    </a:lnTo>
                    <a:lnTo>
                      <a:pt x="126" y="5"/>
                    </a:lnTo>
                    <a:lnTo>
                      <a:pt x="133" y="6"/>
                    </a:lnTo>
                    <a:lnTo>
                      <a:pt x="139" y="6"/>
                    </a:lnTo>
                    <a:lnTo>
                      <a:pt x="147" y="7"/>
                    </a:lnTo>
                    <a:lnTo>
                      <a:pt x="153" y="7"/>
                    </a:lnTo>
                    <a:lnTo>
                      <a:pt x="202" y="7"/>
                    </a:lnTo>
                    <a:lnTo>
                      <a:pt x="249" y="7"/>
                    </a:lnTo>
                    <a:lnTo>
                      <a:pt x="298" y="6"/>
                    </a:lnTo>
                    <a:lnTo>
                      <a:pt x="346" y="6"/>
                    </a:lnTo>
                    <a:lnTo>
                      <a:pt x="394" y="6"/>
                    </a:lnTo>
                    <a:lnTo>
                      <a:pt x="443" y="6"/>
                    </a:lnTo>
                    <a:lnTo>
                      <a:pt x="491" y="6"/>
                    </a:lnTo>
                    <a:lnTo>
                      <a:pt x="539" y="5"/>
                    </a:lnTo>
                    <a:lnTo>
                      <a:pt x="588" y="5"/>
                    </a:lnTo>
                    <a:lnTo>
                      <a:pt x="635" y="5"/>
                    </a:lnTo>
                    <a:lnTo>
                      <a:pt x="684" y="5"/>
                    </a:lnTo>
                    <a:lnTo>
                      <a:pt x="732" y="5"/>
                    </a:lnTo>
                    <a:lnTo>
                      <a:pt x="780" y="5"/>
                    </a:lnTo>
                    <a:lnTo>
                      <a:pt x="828" y="4"/>
                    </a:lnTo>
                    <a:lnTo>
                      <a:pt x="876" y="4"/>
                    </a:lnTo>
                    <a:lnTo>
                      <a:pt x="925" y="4"/>
                    </a:lnTo>
                    <a:lnTo>
                      <a:pt x="973" y="4"/>
                    </a:lnTo>
                    <a:lnTo>
                      <a:pt x="1021" y="4"/>
                    </a:lnTo>
                    <a:lnTo>
                      <a:pt x="1069" y="3"/>
                    </a:lnTo>
                    <a:lnTo>
                      <a:pt x="1117" y="3"/>
                    </a:lnTo>
                    <a:lnTo>
                      <a:pt x="1165" y="3"/>
                    </a:lnTo>
                    <a:lnTo>
                      <a:pt x="1214" y="3"/>
                    </a:lnTo>
                    <a:lnTo>
                      <a:pt x="1261" y="3"/>
                    </a:lnTo>
                    <a:lnTo>
                      <a:pt x="1310" y="1"/>
                    </a:lnTo>
                    <a:lnTo>
                      <a:pt x="1357" y="1"/>
                    </a:lnTo>
                    <a:lnTo>
                      <a:pt x="1406" y="1"/>
                    </a:lnTo>
                    <a:lnTo>
                      <a:pt x="1454" y="1"/>
                    </a:lnTo>
                    <a:lnTo>
                      <a:pt x="1501" y="1"/>
                    </a:lnTo>
                    <a:lnTo>
                      <a:pt x="1550" y="1"/>
                    </a:lnTo>
                    <a:lnTo>
                      <a:pt x="1597" y="0"/>
                    </a:lnTo>
                    <a:lnTo>
                      <a:pt x="1646" y="0"/>
                    </a:lnTo>
                    <a:lnTo>
                      <a:pt x="1694" y="0"/>
                    </a:lnTo>
                    <a:lnTo>
                      <a:pt x="1704" y="35"/>
                    </a:lnTo>
                    <a:lnTo>
                      <a:pt x="1714" y="70"/>
                    </a:lnTo>
                    <a:lnTo>
                      <a:pt x="1724" y="103"/>
                    </a:lnTo>
                    <a:lnTo>
                      <a:pt x="1734" y="138"/>
                    </a:lnTo>
                    <a:lnTo>
                      <a:pt x="1743" y="172"/>
                    </a:lnTo>
                    <a:lnTo>
                      <a:pt x="1754" y="206"/>
                    </a:lnTo>
                    <a:lnTo>
                      <a:pt x="1764" y="240"/>
                    </a:lnTo>
                    <a:lnTo>
                      <a:pt x="1774" y="275"/>
                    </a:lnTo>
                    <a:lnTo>
                      <a:pt x="1773" y="287"/>
                    </a:lnTo>
                    <a:lnTo>
                      <a:pt x="1770" y="298"/>
                    </a:lnTo>
                    <a:lnTo>
                      <a:pt x="1766" y="306"/>
                    </a:lnTo>
                    <a:lnTo>
                      <a:pt x="1762" y="314"/>
                    </a:lnTo>
                    <a:lnTo>
                      <a:pt x="1756" y="320"/>
                    </a:lnTo>
                    <a:lnTo>
                      <a:pt x="1750" y="326"/>
                    </a:lnTo>
                    <a:lnTo>
                      <a:pt x="1744" y="331"/>
                    </a:lnTo>
                    <a:lnTo>
                      <a:pt x="1739" y="335"/>
                    </a:lnTo>
                    <a:lnTo>
                      <a:pt x="1687" y="335"/>
                    </a:lnTo>
                    <a:lnTo>
                      <a:pt x="1635" y="335"/>
                    </a:lnTo>
                    <a:lnTo>
                      <a:pt x="1582" y="335"/>
                    </a:lnTo>
                    <a:lnTo>
                      <a:pt x="1530" y="335"/>
                    </a:lnTo>
                    <a:lnTo>
                      <a:pt x="1479" y="335"/>
                    </a:lnTo>
                    <a:lnTo>
                      <a:pt x="1427" y="335"/>
                    </a:lnTo>
                    <a:lnTo>
                      <a:pt x="1374" y="335"/>
                    </a:lnTo>
                    <a:lnTo>
                      <a:pt x="1322" y="335"/>
                    </a:lnTo>
                    <a:lnTo>
                      <a:pt x="1270" y="335"/>
                    </a:lnTo>
                    <a:lnTo>
                      <a:pt x="1218" y="335"/>
                    </a:lnTo>
                    <a:lnTo>
                      <a:pt x="1165" y="335"/>
                    </a:lnTo>
                    <a:lnTo>
                      <a:pt x="1113" y="335"/>
                    </a:lnTo>
                    <a:lnTo>
                      <a:pt x="1061" y="335"/>
                    </a:lnTo>
                    <a:lnTo>
                      <a:pt x="1008" y="335"/>
                    </a:lnTo>
                    <a:lnTo>
                      <a:pt x="956" y="335"/>
                    </a:lnTo>
                    <a:lnTo>
                      <a:pt x="905" y="335"/>
                    </a:lnTo>
                    <a:lnTo>
                      <a:pt x="852" y="335"/>
                    </a:lnTo>
                    <a:lnTo>
                      <a:pt x="800" y="335"/>
                    </a:lnTo>
                    <a:lnTo>
                      <a:pt x="748" y="335"/>
                    </a:lnTo>
                    <a:lnTo>
                      <a:pt x="695" y="335"/>
                    </a:lnTo>
                    <a:lnTo>
                      <a:pt x="643" y="335"/>
                    </a:lnTo>
                    <a:lnTo>
                      <a:pt x="591" y="335"/>
                    </a:lnTo>
                    <a:lnTo>
                      <a:pt x="538" y="335"/>
                    </a:lnTo>
                    <a:lnTo>
                      <a:pt x="486" y="335"/>
                    </a:lnTo>
                    <a:lnTo>
                      <a:pt x="434" y="335"/>
                    </a:lnTo>
                    <a:lnTo>
                      <a:pt x="381" y="335"/>
                    </a:lnTo>
                    <a:lnTo>
                      <a:pt x="329" y="335"/>
                    </a:lnTo>
                    <a:lnTo>
                      <a:pt x="276" y="335"/>
                    </a:lnTo>
                    <a:lnTo>
                      <a:pt x="225" y="335"/>
                    </a:lnTo>
                    <a:lnTo>
                      <a:pt x="173" y="335"/>
                    </a:lnTo>
                    <a:lnTo>
                      <a:pt x="120" y="335"/>
                    </a:lnTo>
                    <a:lnTo>
                      <a:pt x="68" y="335"/>
                    </a:lnTo>
                    <a:lnTo>
                      <a:pt x="59" y="332"/>
                    </a:lnTo>
                    <a:lnTo>
                      <a:pt x="49" y="329"/>
                    </a:lnTo>
                    <a:lnTo>
                      <a:pt x="40" y="325"/>
                    </a:lnTo>
                    <a:lnTo>
                      <a:pt x="31" y="320"/>
                    </a:lnTo>
                    <a:lnTo>
                      <a:pt x="21" y="316"/>
                    </a:lnTo>
                    <a:lnTo>
                      <a:pt x="13" y="309"/>
                    </a:lnTo>
                    <a:lnTo>
                      <a:pt x="6" y="302"/>
                    </a:lnTo>
                    <a:lnTo>
                      <a:pt x="0" y="292"/>
                    </a:lnTo>
                    <a:lnTo>
                      <a:pt x="6" y="263"/>
                    </a:lnTo>
                    <a:lnTo>
                      <a:pt x="12" y="234"/>
                    </a:lnTo>
                    <a:lnTo>
                      <a:pt x="18" y="205"/>
                    </a:lnTo>
                    <a:lnTo>
                      <a:pt x="25" y="174"/>
                    </a:lnTo>
                    <a:lnTo>
                      <a:pt x="30" y="145"/>
                    </a:lnTo>
                    <a:lnTo>
                      <a:pt x="36" y="116"/>
                    </a:lnTo>
                    <a:lnTo>
                      <a:pt x="42" y="87"/>
                    </a:lnTo>
                    <a:lnTo>
                      <a:pt x="48" y="58"/>
                    </a:lnTo>
                    <a:close/>
                  </a:path>
                </a:pathLst>
              </a:custGeom>
              <a:solidFill>
                <a:srgbClr val="474C54"/>
              </a:solidFill>
              <a:ln w="9525">
                <a:noFill/>
                <a:round/>
                <a:headEnd/>
                <a:tailEnd/>
              </a:ln>
            </p:spPr>
            <p:txBody>
              <a:bodyPr/>
              <a:lstStyle/>
              <a:p>
                <a:endParaRPr lang="en-US" dirty="0"/>
              </a:p>
            </p:txBody>
          </p:sp>
          <p:sp>
            <p:nvSpPr>
              <p:cNvPr id="28" name="Freeform 13"/>
              <p:cNvSpPr>
                <a:spLocks/>
              </p:cNvSpPr>
              <p:nvPr/>
            </p:nvSpPr>
            <p:spPr bwMode="gray">
              <a:xfrm>
                <a:off x="1520" y="2532"/>
                <a:ext cx="355" cy="58"/>
              </a:xfrm>
              <a:custGeom>
                <a:avLst/>
                <a:gdLst>
                  <a:gd name="T0" fmla="*/ 11 w 1774"/>
                  <a:gd name="T1" fmla="*/ 8 h 289"/>
                  <a:gd name="T2" fmla="*/ 14 w 1774"/>
                  <a:gd name="T3" fmla="*/ 6 h 289"/>
                  <a:gd name="T4" fmla="*/ 16 w 1774"/>
                  <a:gd name="T5" fmla="*/ 4 h 289"/>
                  <a:gd name="T6" fmla="*/ 19 w 1774"/>
                  <a:gd name="T7" fmla="*/ 1 h 289"/>
                  <a:gd name="T8" fmla="*/ 22 w 1774"/>
                  <a:gd name="T9" fmla="*/ 0 h 289"/>
                  <a:gd name="T10" fmla="*/ 24 w 1774"/>
                  <a:gd name="T11" fmla="*/ 1 h 289"/>
                  <a:gd name="T12" fmla="*/ 27 w 1774"/>
                  <a:gd name="T13" fmla="*/ 1 h 289"/>
                  <a:gd name="T14" fmla="*/ 29 w 1774"/>
                  <a:gd name="T15" fmla="*/ 1 h 289"/>
                  <a:gd name="T16" fmla="*/ 40 w 1774"/>
                  <a:gd name="T17" fmla="*/ 1 h 289"/>
                  <a:gd name="T18" fmla="*/ 60 w 1774"/>
                  <a:gd name="T19" fmla="*/ 1 h 289"/>
                  <a:gd name="T20" fmla="*/ 79 w 1774"/>
                  <a:gd name="T21" fmla="*/ 1 h 289"/>
                  <a:gd name="T22" fmla="*/ 99 w 1774"/>
                  <a:gd name="T23" fmla="*/ 1 h 289"/>
                  <a:gd name="T24" fmla="*/ 118 w 1774"/>
                  <a:gd name="T25" fmla="*/ 1 h 289"/>
                  <a:gd name="T26" fmla="*/ 137 w 1774"/>
                  <a:gd name="T27" fmla="*/ 1 h 289"/>
                  <a:gd name="T28" fmla="*/ 157 w 1774"/>
                  <a:gd name="T29" fmla="*/ 1 h 289"/>
                  <a:gd name="T30" fmla="*/ 176 w 1774"/>
                  <a:gd name="T31" fmla="*/ 1 h 289"/>
                  <a:gd name="T32" fmla="*/ 196 w 1774"/>
                  <a:gd name="T33" fmla="*/ 1 h 289"/>
                  <a:gd name="T34" fmla="*/ 215 w 1774"/>
                  <a:gd name="T35" fmla="*/ 1 h 289"/>
                  <a:gd name="T36" fmla="*/ 235 w 1774"/>
                  <a:gd name="T37" fmla="*/ 0 h 289"/>
                  <a:gd name="T38" fmla="*/ 254 w 1774"/>
                  <a:gd name="T39" fmla="*/ 0 h 289"/>
                  <a:gd name="T40" fmla="*/ 273 w 1774"/>
                  <a:gd name="T41" fmla="*/ 0 h 289"/>
                  <a:gd name="T42" fmla="*/ 292 w 1774"/>
                  <a:gd name="T43" fmla="*/ 0 h 289"/>
                  <a:gd name="T44" fmla="*/ 312 w 1774"/>
                  <a:gd name="T45" fmla="*/ 0 h 289"/>
                  <a:gd name="T46" fmla="*/ 331 w 1774"/>
                  <a:gd name="T47" fmla="*/ 0 h 289"/>
                  <a:gd name="T48" fmla="*/ 343 w 1774"/>
                  <a:gd name="T49" fmla="*/ 6 h 289"/>
                  <a:gd name="T50" fmla="*/ 346 w 1774"/>
                  <a:gd name="T51" fmla="*/ 17 h 289"/>
                  <a:gd name="T52" fmla="*/ 350 w 1774"/>
                  <a:gd name="T53" fmla="*/ 28 h 289"/>
                  <a:gd name="T54" fmla="*/ 353 w 1774"/>
                  <a:gd name="T55" fmla="*/ 40 h 289"/>
                  <a:gd name="T56" fmla="*/ 355 w 1774"/>
                  <a:gd name="T57" fmla="*/ 49 h 289"/>
                  <a:gd name="T58" fmla="*/ 354 w 1774"/>
                  <a:gd name="T59" fmla="*/ 52 h 289"/>
                  <a:gd name="T60" fmla="*/ 351 w 1774"/>
                  <a:gd name="T61" fmla="*/ 55 h 289"/>
                  <a:gd name="T62" fmla="*/ 349 w 1774"/>
                  <a:gd name="T63" fmla="*/ 57 h 289"/>
                  <a:gd name="T64" fmla="*/ 338 w 1774"/>
                  <a:gd name="T65" fmla="*/ 58 h 289"/>
                  <a:gd name="T66" fmla="*/ 317 w 1774"/>
                  <a:gd name="T67" fmla="*/ 58 h 289"/>
                  <a:gd name="T68" fmla="*/ 296 w 1774"/>
                  <a:gd name="T69" fmla="*/ 58 h 289"/>
                  <a:gd name="T70" fmla="*/ 275 w 1774"/>
                  <a:gd name="T71" fmla="*/ 58 h 289"/>
                  <a:gd name="T72" fmla="*/ 254 w 1774"/>
                  <a:gd name="T73" fmla="*/ 58 h 289"/>
                  <a:gd name="T74" fmla="*/ 233 w 1774"/>
                  <a:gd name="T75" fmla="*/ 58 h 289"/>
                  <a:gd name="T76" fmla="*/ 212 w 1774"/>
                  <a:gd name="T77" fmla="*/ 58 h 289"/>
                  <a:gd name="T78" fmla="*/ 191 w 1774"/>
                  <a:gd name="T79" fmla="*/ 58 h 289"/>
                  <a:gd name="T80" fmla="*/ 170 w 1774"/>
                  <a:gd name="T81" fmla="*/ 58 h 289"/>
                  <a:gd name="T82" fmla="*/ 150 w 1774"/>
                  <a:gd name="T83" fmla="*/ 58 h 289"/>
                  <a:gd name="T84" fmla="*/ 129 w 1774"/>
                  <a:gd name="T85" fmla="*/ 58 h 289"/>
                  <a:gd name="T86" fmla="*/ 108 w 1774"/>
                  <a:gd name="T87" fmla="*/ 58 h 289"/>
                  <a:gd name="T88" fmla="*/ 87 w 1774"/>
                  <a:gd name="T89" fmla="*/ 58 h 289"/>
                  <a:gd name="T90" fmla="*/ 66 w 1774"/>
                  <a:gd name="T91" fmla="*/ 58 h 289"/>
                  <a:gd name="T92" fmla="*/ 45 w 1774"/>
                  <a:gd name="T93" fmla="*/ 58 h 289"/>
                  <a:gd name="T94" fmla="*/ 24 w 1774"/>
                  <a:gd name="T95" fmla="*/ 58 h 289"/>
                  <a:gd name="T96" fmla="*/ 12 w 1774"/>
                  <a:gd name="T97" fmla="*/ 57 h 289"/>
                  <a:gd name="T98" fmla="*/ 8 w 1774"/>
                  <a:gd name="T99" fmla="*/ 56 h 289"/>
                  <a:gd name="T100" fmla="*/ 4 w 1774"/>
                  <a:gd name="T101" fmla="*/ 54 h 289"/>
                  <a:gd name="T102" fmla="*/ 1 w 1774"/>
                  <a:gd name="T103" fmla="*/ 51 h 289"/>
                  <a:gd name="T104" fmla="*/ 1 w 1774"/>
                  <a:gd name="T105" fmla="*/ 44 h 289"/>
                  <a:gd name="T106" fmla="*/ 4 w 1774"/>
                  <a:gd name="T107" fmla="*/ 34 h 289"/>
                  <a:gd name="T108" fmla="*/ 6 w 1774"/>
                  <a:gd name="T109" fmla="*/ 24 h 289"/>
                  <a:gd name="T110" fmla="*/ 8 w 1774"/>
                  <a:gd name="T111" fmla="*/ 14 h 2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4"/>
                  <a:gd name="T169" fmla="*/ 0 h 289"/>
                  <a:gd name="T170" fmla="*/ 1774 w 1774"/>
                  <a:gd name="T171" fmla="*/ 289 h 2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4" h="289">
                    <a:moveTo>
                      <a:pt x="47" y="44"/>
                    </a:moveTo>
                    <a:lnTo>
                      <a:pt x="54" y="39"/>
                    </a:lnTo>
                    <a:lnTo>
                      <a:pt x="61" y="33"/>
                    </a:lnTo>
                    <a:lnTo>
                      <a:pt x="68" y="28"/>
                    </a:lnTo>
                    <a:lnTo>
                      <a:pt x="74" y="22"/>
                    </a:lnTo>
                    <a:lnTo>
                      <a:pt x="81" y="18"/>
                    </a:lnTo>
                    <a:lnTo>
                      <a:pt x="87" y="13"/>
                    </a:lnTo>
                    <a:lnTo>
                      <a:pt x="95" y="7"/>
                    </a:lnTo>
                    <a:lnTo>
                      <a:pt x="101" y="2"/>
                    </a:lnTo>
                    <a:lnTo>
                      <a:pt x="108" y="2"/>
                    </a:lnTo>
                    <a:lnTo>
                      <a:pt x="114" y="3"/>
                    </a:lnTo>
                    <a:lnTo>
                      <a:pt x="121" y="3"/>
                    </a:lnTo>
                    <a:lnTo>
                      <a:pt x="127" y="4"/>
                    </a:lnTo>
                    <a:lnTo>
                      <a:pt x="134" y="5"/>
                    </a:lnTo>
                    <a:lnTo>
                      <a:pt x="140" y="6"/>
                    </a:lnTo>
                    <a:lnTo>
                      <a:pt x="147" y="6"/>
                    </a:lnTo>
                    <a:lnTo>
                      <a:pt x="153" y="7"/>
                    </a:lnTo>
                    <a:lnTo>
                      <a:pt x="202" y="7"/>
                    </a:lnTo>
                    <a:lnTo>
                      <a:pt x="251" y="7"/>
                    </a:lnTo>
                    <a:lnTo>
                      <a:pt x="299" y="6"/>
                    </a:lnTo>
                    <a:lnTo>
                      <a:pt x="348" y="6"/>
                    </a:lnTo>
                    <a:lnTo>
                      <a:pt x="395" y="6"/>
                    </a:lnTo>
                    <a:lnTo>
                      <a:pt x="444" y="6"/>
                    </a:lnTo>
                    <a:lnTo>
                      <a:pt x="493" y="6"/>
                    </a:lnTo>
                    <a:lnTo>
                      <a:pt x="541" y="5"/>
                    </a:lnTo>
                    <a:lnTo>
                      <a:pt x="590" y="5"/>
                    </a:lnTo>
                    <a:lnTo>
                      <a:pt x="639" y="5"/>
                    </a:lnTo>
                    <a:lnTo>
                      <a:pt x="687" y="5"/>
                    </a:lnTo>
                    <a:lnTo>
                      <a:pt x="735" y="4"/>
                    </a:lnTo>
                    <a:lnTo>
                      <a:pt x="783" y="4"/>
                    </a:lnTo>
                    <a:lnTo>
                      <a:pt x="832" y="4"/>
                    </a:lnTo>
                    <a:lnTo>
                      <a:pt x="881" y="4"/>
                    </a:lnTo>
                    <a:lnTo>
                      <a:pt x="929" y="3"/>
                    </a:lnTo>
                    <a:lnTo>
                      <a:pt x="978" y="3"/>
                    </a:lnTo>
                    <a:lnTo>
                      <a:pt x="1026" y="3"/>
                    </a:lnTo>
                    <a:lnTo>
                      <a:pt x="1074" y="3"/>
                    </a:lnTo>
                    <a:lnTo>
                      <a:pt x="1123" y="3"/>
                    </a:lnTo>
                    <a:lnTo>
                      <a:pt x="1172" y="2"/>
                    </a:lnTo>
                    <a:lnTo>
                      <a:pt x="1220" y="2"/>
                    </a:lnTo>
                    <a:lnTo>
                      <a:pt x="1268" y="2"/>
                    </a:lnTo>
                    <a:lnTo>
                      <a:pt x="1316" y="2"/>
                    </a:lnTo>
                    <a:lnTo>
                      <a:pt x="1365" y="1"/>
                    </a:lnTo>
                    <a:lnTo>
                      <a:pt x="1414" y="1"/>
                    </a:lnTo>
                    <a:lnTo>
                      <a:pt x="1461" y="1"/>
                    </a:lnTo>
                    <a:lnTo>
                      <a:pt x="1510" y="1"/>
                    </a:lnTo>
                    <a:lnTo>
                      <a:pt x="1559" y="1"/>
                    </a:lnTo>
                    <a:lnTo>
                      <a:pt x="1607" y="0"/>
                    </a:lnTo>
                    <a:lnTo>
                      <a:pt x="1655" y="0"/>
                    </a:lnTo>
                    <a:lnTo>
                      <a:pt x="1703" y="0"/>
                    </a:lnTo>
                    <a:lnTo>
                      <a:pt x="1712" y="29"/>
                    </a:lnTo>
                    <a:lnTo>
                      <a:pt x="1721" y="57"/>
                    </a:lnTo>
                    <a:lnTo>
                      <a:pt x="1729" y="86"/>
                    </a:lnTo>
                    <a:lnTo>
                      <a:pt x="1738" y="114"/>
                    </a:lnTo>
                    <a:lnTo>
                      <a:pt x="1747" y="142"/>
                    </a:lnTo>
                    <a:lnTo>
                      <a:pt x="1756" y="172"/>
                    </a:lnTo>
                    <a:lnTo>
                      <a:pt x="1765" y="200"/>
                    </a:lnTo>
                    <a:lnTo>
                      <a:pt x="1774" y="229"/>
                    </a:lnTo>
                    <a:lnTo>
                      <a:pt x="1774" y="242"/>
                    </a:lnTo>
                    <a:lnTo>
                      <a:pt x="1771" y="253"/>
                    </a:lnTo>
                    <a:lnTo>
                      <a:pt x="1767" y="261"/>
                    </a:lnTo>
                    <a:lnTo>
                      <a:pt x="1763" y="269"/>
                    </a:lnTo>
                    <a:lnTo>
                      <a:pt x="1756" y="275"/>
                    </a:lnTo>
                    <a:lnTo>
                      <a:pt x="1751" y="281"/>
                    </a:lnTo>
                    <a:lnTo>
                      <a:pt x="1744" y="285"/>
                    </a:lnTo>
                    <a:lnTo>
                      <a:pt x="1739" y="289"/>
                    </a:lnTo>
                    <a:lnTo>
                      <a:pt x="1687" y="289"/>
                    </a:lnTo>
                    <a:lnTo>
                      <a:pt x="1635" y="289"/>
                    </a:lnTo>
                    <a:lnTo>
                      <a:pt x="1582" y="289"/>
                    </a:lnTo>
                    <a:lnTo>
                      <a:pt x="1530" y="289"/>
                    </a:lnTo>
                    <a:lnTo>
                      <a:pt x="1479" y="289"/>
                    </a:lnTo>
                    <a:lnTo>
                      <a:pt x="1427" y="289"/>
                    </a:lnTo>
                    <a:lnTo>
                      <a:pt x="1374" y="289"/>
                    </a:lnTo>
                    <a:lnTo>
                      <a:pt x="1322" y="289"/>
                    </a:lnTo>
                    <a:lnTo>
                      <a:pt x="1270" y="289"/>
                    </a:lnTo>
                    <a:lnTo>
                      <a:pt x="1218" y="289"/>
                    </a:lnTo>
                    <a:lnTo>
                      <a:pt x="1165" y="289"/>
                    </a:lnTo>
                    <a:lnTo>
                      <a:pt x="1113" y="289"/>
                    </a:lnTo>
                    <a:lnTo>
                      <a:pt x="1061" y="289"/>
                    </a:lnTo>
                    <a:lnTo>
                      <a:pt x="1008" y="289"/>
                    </a:lnTo>
                    <a:lnTo>
                      <a:pt x="956" y="289"/>
                    </a:lnTo>
                    <a:lnTo>
                      <a:pt x="905" y="289"/>
                    </a:lnTo>
                    <a:lnTo>
                      <a:pt x="852" y="289"/>
                    </a:lnTo>
                    <a:lnTo>
                      <a:pt x="800" y="289"/>
                    </a:lnTo>
                    <a:lnTo>
                      <a:pt x="748" y="289"/>
                    </a:lnTo>
                    <a:lnTo>
                      <a:pt x="695" y="289"/>
                    </a:lnTo>
                    <a:lnTo>
                      <a:pt x="643" y="289"/>
                    </a:lnTo>
                    <a:lnTo>
                      <a:pt x="591" y="289"/>
                    </a:lnTo>
                    <a:lnTo>
                      <a:pt x="538" y="289"/>
                    </a:lnTo>
                    <a:lnTo>
                      <a:pt x="486" y="289"/>
                    </a:lnTo>
                    <a:lnTo>
                      <a:pt x="434" y="289"/>
                    </a:lnTo>
                    <a:lnTo>
                      <a:pt x="381" y="289"/>
                    </a:lnTo>
                    <a:lnTo>
                      <a:pt x="329" y="289"/>
                    </a:lnTo>
                    <a:lnTo>
                      <a:pt x="276" y="289"/>
                    </a:lnTo>
                    <a:lnTo>
                      <a:pt x="225" y="289"/>
                    </a:lnTo>
                    <a:lnTo>
                      <a:pt x="173" y="289"/>
                    </a:lnTo>
                    <a:lnTo>
                      <a:pt x="120" y="289"/>
                    </a:lnTo>
                    <a:lnTo>
                      <a:pt x="68" y="289"/>
                    </a:lnTo>
                    <a:lnTo>
                      <a:pt x="59" y="286"/>
                    </a:lnTo>
                    <a:lnTo>
                      <a:pt x="49" y="284"/>
                    </a:lnTo>
                    <a:lnTo>
                      <a:pt x="40" y="280"/>
                    </a:lnTo>
                    <a:lnTo>
                      <a:pt x="30" y="275"/>
                    </a:lnTo>
                    <a:lnTo>
                      <a:pt x="21" y="271"/>
                    </a:lnTo>
                    <a:lnTo>
                      <a:pt x="13" y="264"/>
                    </a:lnTo>
                    <a:lnTo>
                      <a:pt x="5" y="256"/>
                    </a:lnTo>
                    <a:lnTo>
                      <a:pt x="0" y="246"/>
                    </a:lnTo>
                    <a:lnTo>
                      <a:pt x="6" y="220"/>
                    </a:lnTo>
                    <a:lnTo>
                      <a:pt x="12" y="195"/>
                    </a:lnTo>
                    <a:lnTo>
                      <a:pt x="18" y="170"/>
                    </a:lnTo>
                    <a:lnTo>
                      <a:pt x="24" y="145"/>
                    </a:lnTo>
                    <a:lnTo>
                      <a:pt x="29" y="120"/>
                    </a:lnTo>
                    <a:lnTo>
                      <a:pt x="35" y="95"/>
                    </a:lnTo>
                    <a:lnTo>
                      <a:pt x="41" y="70"/>
                    </a:lnTo>
                    <a:lnTo>
                      <a:pt x="47" y="44"/>
                    </a:lnTo>
                    <a:close/>
                  </a:path>
                </a:pathLst>
              </a:custGeom>
              <a:solidFill>
                <a:srgbClr val="494F59"/>
              </a:solidFill>
              <a:ln w="9525">
                <a:noFill/>
                <a:round/>
                <a:headEnd/>
                <a:tailEnd/>
              </a:ln>
            </p:spPr>
            <p:txBody>
              <a:bodyPr/>
              <a:lstStyle/>
              <a:p>
                <a:endParaRPr lang="en-US" dirty="0"/>
              </a:p>
            </p:txBody>
          </p:sp>
          <p:sp>
            <p:nvSpPr>
              <p:cNvPr id="29" name="Freeform 14"/>
              <p:cNvSpPr>
                <a:spLocks/>
              </p:cNvSpPr>
              <p:nvPr/>
            </p:nvSpPr>
            <p:spPr bwMode="gray">
              <a:xfrm>
                <a:off x="1520" y="2541"/>
                <a:ext cx="355" cy="49"/>
              </a:xfrm>
              <a:custGeom>
                <a:avLst/>
                <a:gdLst>
                  <a:gd name="T0" fmla="*/ 11 w 1774"/>
                  <a:gd name="T1" fmla="*/ 6 h 244"/>
                  <a:gd name="T2" fmla="*/ 14 w 1774"/>
                  <a:gd name="T3" fmla="*/ 4 h 244"/>
                  <a:gd name="T4" fmla="*/ 17 w 1774"/>
                  <a:gd name="T5" fmla="*/ 3 h 244"/>
                  <a:gd name="T6" fmla="*/ 19 w 1774"/>
                  <a:gd name="T7" fmla="*/ 1 h 244"/>
                  <a:gd name="T8" fmla="*/ 22 w 1774"/>
                  <a:gd name="T9" fmla="*/ 1 h 244"/>
                  <a:gd name="T10" fmla="*/ 25 w 1774"/>
                  <a:gd name="T11" fmla="*/ 1 h 244"/>
                  <a:gd name="T12" fmla="*/ 27 w 1774"/>
                  <a:gd name="T13" fmla="*/ 1 h 244"/>
                  <a:gd name="T14" fmla="*/ 29 w 1774"/>
                  <a:gd name="T15" fmla="*/ 1 h 244"/>
                  <a:gd name="T16" fmla="*/ 40 w 1774"/>
                  <a:gd name="T17" fmla="*/ 2 h 244"/>
                  <a:gd name="T18" fmla="*/ 60 w 1774"/>
                  <a:gd name="T19" fmla="*/ 1 h 244"/>
                  <a:gd name="T20" fmla="*/ 80 w 1774"/>
                  <a:gd name="T21" fmla="*/ 1 h 244"/>
                  <a:gd name="T22" fmla="*/ 99 w 1774"/>
                  <a:gd name="T23" fmla="*/ 1 h 244"/>
                  <a:gd name="T24" fmla="*/ 118 w 1774"/>
                  <a:gd name="T25" fmla="*/ 1 h 244"/>
                  <a:gd name="T26" fmla="*/ 138 w 1774"/>
                  <a:gd name="T27" fmla="*/ 1 h 244"/>
                  <a:gd name="T28" fmla="*/ 158 w 1774"/>
                  <a:gd name="T29" fmla="*/ 1 h 244"/>
                  <a:gd name="T30" fmla="*/ 177 w 1774"/>
                  <a:gd name="T31" fmla="*/ 1 h 244"/>
                  <a:gd name="T32" fmla="*/ 197 w 1774"/>
                  <a:gd name="T33" fmla="*/ 1 h 244"/>
                  <a:gd name="T34" fmla="*/ 216 w 1774"/>
                  <a:gd name="T35" fmla="*/ 1 h 244"/>
                  <a:gd name="T36" fmla="*/ 236 w 1774"/>
                  <a:gd name="T37" fmla="*/ 1 h 244"/>
                  <a:gd name="T38" fmla="*/ 255 w 1774"/>
                  <a:gd name="T39" fmla="*/ 0 h 244"/>
                  <a:gd name="T40" fmla="*/ 275 w 1774"/>
                  <a:gd name="T41" fmla="*/ 0 h 244"/>
                  <a:gd name="T42" fmla="*/ 294 w 1774"/>
                  <a:gd name="T43" fmla="*/ 0 h 244"/>
                  <a:gd name="T44" fmla="*/ 313 w 1774"/>
                  <a:gd name="T45" fmla="*/ 0 h 244"/>
                  <a:gd name="T46" fmla="*/ 333 w 1774"/>
                  <a:gd name="T47" fmla="*/ 0 h 244"/>
                  <a:gd name="T48" fmla="*/ 344 w 1774"/>
                  <a:gd name="T49" fmla="*/ 5 h 244"/>
                  <a:gd name="T50" fmla="*/ 347 w 1774"/>
                  <a:gd name="T51" fmla="*/ 14 h 244"/>
                  <a:gd name="T52" fmla="*/ 350 w 1774"/>
                  <a:gd name="T53" fmla="*/ 23 h 244"/>
                  <a:gd name="T54" fmla="*/ 353 w 1774"/>
                  <a:gd name="T55" fmla="*/ 32 h 244"/>
                  <a:gd name="T56" fmla="*/ 355 w 1774"/>
                  <a:gd name="T57" fmla="*/ 40 h 244"/>
                  <a:gd name="T58" fmla="*/ 354 w 1774"/>
                  <a:gd name="T59" fmla="*/ 44 h 244"/>
                  <a:gd name="T60" fmla="*/ 352 w 1774"/>
                  <a:gd name="T61" fmla="*/ 46 h 244"/>
                  <a:gd name="T62" fmla="*/ 349 w 1774"/>
                  <a:gd name="T63" fmla="*/ 48 h 244"/>
                  <a:gd name="T64" fmla="*/ 338 w 1774"/>
                  <a:gd name="T65" fmla="*/ 49 h 244"/>
                  <a:gd name="T66" fmla="*/ 317 w 1774"/>
                  <a:gd name="T67" fmla="*/ 49 h 244"/>
                  <a:gd name="T68" fmla="*/ 296 w 1774"/>
                  <a:gd name="T69" fmla="*/ 49 h 244"/>
                  <a:gd name="T70" fmla="*/ 275 w 1774"/>
                  <a:gd name="T71" fmla="*/ 49 h 244"/>
                  <a:gd name="T72" fmla="*/ 254 w 1774"/>
                  <a:gd name="T73" fmla="*/ 49 h 244"/>
                  <a:gd name="T74" fmla="*/ 233 w 1774"/>
                  <a:gd name="T75" fmla="*/ 49 h 244"/>
                  <a:gd name="T76" fmla="*/ 212 w 1774"/>
                  <a:gd name="T77" fmla="*/ 49 h 244"/>
                  <a:gd name="T78" fmla="*/ 191 w 1774"/>
                  <a:gd name="T79" fmla="*/ 49 h 244"/>
                  <a:gd name="T80" fmla="*/ 170 w 1774"/>
                  <a:gd name="T81" fmla="*/ 49 h 244"/>
                  <a:gd name="T82" fmla="*/ 150 w 1774"/>
                  <a:gd name="T83" fmla="*/ 49 h 244"/>
                  <a:gd name="T84" fmla="*/ 129 w 1774"/>
                  <a:gd name="T85" fmla="*/ 49 h 244"/>
                  <a:gd name="T86" fmla="*/ 108 w 1774"/>
                  <a:gd name="T87" fmla="*/ 49 h 244"/>
                  <a:gd name="T88" fmla="*/ 87 w 1774"/>
                  <a:gd name="T89" fmla="*/ 49 h 244"/>
                  <a:gd name="T90" fmla="*/ 66 w 1774"/>
                  <a:gd name="T91" fmla="*/ 49 h 244"/>
                  <a:gd name="T92" fmla="*/ 45 w 1774"/>
                  <a:gd name="T93" fmla="*/ 49 h 244"/>
                  <a:gd name="T94" fmla="*/ 24 w 1774"/>
                  <a:gd name="T95" fmla="*/ 49 h 244"/>
                  <a:gd name="T96" fmla="*/ 12 w 1774"/>
                  <a:gd name="T97" fmla="*/ 48 h 244"/>
                  <a:gd name="T98" fmla="*/ 8 w 1774"/>
                  <a:gd name="T99" fmla="*/ 47 h 244"/>
                  <a:gd name="T100" fmla="*/ 4 w 1774"/>
                  <a:gd name="T101" fmla="*/ 46 h 244"/>
                  <a:gd name="T102" fmla="*/ 1 w 1774"/>
                  <a:gd name="T103" fmla="*/ 43 h 244"/>
                  <a:gd name="T104" fmla="*/ 1 w 1774"/>
                  <a:gd name="T105" fmla="*/ 36 h 244"/>
                  <a:gd name="T106" fmla="*/ 3 w 1774"/>
                  <a:gd name="T107" fmla="*/ 27 h 244"/>
                  <a:gd name="T108" fmla="*/ 6 w 1774"/>
                  <a:gd name="T109" fmla="*/ 19 h 244"/>
                  <a:gd name="T110" fmla="*/ 8 w 1774"/>
                  <a:gd name="T111" fmla="*/ 10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4"/>
                  <a:gd name="T169" fmla="*/ 0 h 244"/>
                  <a:gd name="T170" fmla="*/ 1774 w 1774"/>
                  <a:gd name="T171" fmla="*/ 244 h 2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4" h="244">
                    <a:moveTo>
                      <a:pt x="45" y="31"/>
                    </a:moveTo>
                    <a:lnTo>
                      <a:pt x="53" y="28"/>
                    </a:lnTo>
                    <a:lnTo>
                      <a:pt x="60" y="24"/>
                    </a:lnTo>
                    <a:lnTo>
                      <a:pt x="68" y="21"/>
                    </a:lnTo>
                    <a:lnTo>
                      <a:pt x="75" y="16"/>
                    </a:lnTo>
                    <a:lnTo>
                      <a:pt x="83" y="13"/>
                    </a:lnTo>
                    <a:lnTo>
                      <a:pt x="89" y="10"/>
                    </a:lnTo>
                    <a:lnTo>
                      <a:pt x="97" y="6"/>
                    </a:lnTo>
                    <a:lnTo>
                      <a:pt x="105" y="2"/>
                    </a:lnTo>
                    <a:lnTo>
                      <a:pt x="111" y="3"/>
                    </a:lnTo>
                    <a:lnTo>
                      <a:pt x="116" y="3"/>
                    </a:lnTo>
                    <a:lnTo>
                      <a:pt x="123" y="4"/>
                    </a:lnTo>
                    <a:lnTo>
                      <a:pt x="129" y="4"/>
                    </a:lnTo>
                    <a:lnTo>
                      <a:pt x="135" y="6"/>
                    </a:lnTo>
                    <a:lnTo>
                      <a:pt x="141" y="7"/>
                    </a:lnTo>
                    <a:lnTo>
                      <a:pt x="147" y="7"/>
                    </a:lnTo>
                    <a:lnTo>
                      <a:pt x="153" y="8"/>
                    </a:lnTo>
                    <a:lnTo>
                      <a:pt x="202" y="8"/>
                    </a:lnTo>
                    <a:lnTo>
                      <a:pt x="251" y="8"/>
                    </a:lnTo>
                    <a:lnTo>
                      <a:pt x="300" y="7"/>
                    </a:lnTo>
                    <a:lnTo>
                      <a:pt x="349" y="7"/>
                    </a:lnTo>
                    <a:lnTo>
                      <a:pt x="398" y="7"/>
                    </a:lnTo>
                    <a:lnTo>
                      <a:pt x="446" y="7"/>
                    </a:lnTo>
                    <a:lnTo>
                      <a:pt x="495" y="7"/>
                    </a:lnTo>
                    <a:lnTo>
                      <a:pt x="543" y="6"/>
                    </a:lnTo>
                    <a:lnTo>
                      <a:pt x="592" y="6"/>
                    </a:lnTo>
                    <a:lnTo>
                      <a:pt x="642" y="6"/>
                    </a:lnTo>
                    <a:lnTo>
                      <a:pt x="690" y="6"/>
                    </a:lnTo>
                    <a:lnTo>
                      <a:pt x="739" y="6"/>
                    </a:lnTo>
                    <a:lnTo>
                      <a:pt x="788" y="4"/>
                    </a:lnTo>
                    <a:lnTo>
                      <a:pt x="836" y="4"/>
                    </a:lnTo>
                    <a:lnTo>
                      <a:pt x="885" y="4"/>
                    </a:lnTo>
                    <a:lnTo>
                      <a:pt x="934" y="4"/>
                    </a:lnTo>
                    <a:lnTo>
                      <a:pt x="982" y="4"/>
                    </a:lnTo>
                    <a:lnTo>
                      <a:pt x="1031" y="3"/>
                    </a:lnTo>
                    <a:lnTo>
                      <a:pt x="1080" y="3"/>
                    </a:lnTo>
                    <a:lnTo>
                      <a:pt x="1128" y="3"/>
                    </a:lnTo>
                    <a:lnTo>
                      <a:pt x="1177" y="3"/>
                    </a:lnTo>
                    <a:lnTo>
                      <a:pt x="1226" y="3"/>
                    </a:lnTo>
                    <a:lnTo>
                      <a:pt x="1274" y="2"/>
                    </a:lnTo>
                    <a:lnTo>
                      <a:pt x="1323" y="2"/>
                    </a:lnTo>
                    <a:lnTo>
                      <a:pt x="1372" y="2"/>
                    </a:lnTo>
                    <a:lnTo>
                      <a:pt x="1420" y="2"/>
                    </a:lnTo>
                    <a:lnTo>
                      <a:pt x="1469" y="1"/>
                    </a:lnTo>
                    <a:lnTo>
                      <a:pt x="1517" y="1"/>
                    </a:lnTo>
                    <a:lnTo>
                      <a:pt x="1566" y="1"/>
                    </a:lnTo>
                    <a:lnTo>
                      <a:pt x="1615" y="1"/>
                    </a:lnTo>
                    <a:lnTo>
                      <a:pt x="1663" y="0"/>
                    </a:lnTo>
                    <a:lnTo>
                      <a:pt x="1712" y="0"/>
                    </a:lnTo>
                    <a:lnTo>
                      <a:pt x="1720" y="23"/>
                    </a:lnTo>
                    <a:lnTo>
                      <a:pt x="1727" y="47"/>
                    </a:lnTo>
                    <a:lnTo>
                      <a:pt x="1735" y="69"/>
                    </a:lnTo>
                    <a:lnTo>
                      <a:pt x="1743" y="92"/>
                    </a:lnTo>
                    <a:lnTo>
                      <a:pt x="1751" y="115"/>
                    </a:lnTo>
                    <a:lnTo>
                      <a:pt x="1759" y="137"/>
                    </a:lnTo>
                    <a:lnTo>
                      <a:pt x="1766" y="161"/>
                    </a:lnTo>
                    <a:lnTo>
                      <a:pt x="1774" y="184"/>
                    </a:lnTo>
                    <a:lnTo>
                      <a:pt x="1774" y="197"/>
                    </a:lnTo>
                    <a:lnTo>
                      <a:pt x="1771" y="209"/>
                    </a:lnTo>
                    <a:lnTo>
                      <a:pt x="1768" y="217"/>
                    </a:lnTo>
                    <a:lnTo>
                      <a:pt x="1763" y="225"/>
                    </a:lnTo>
                    <a:lnTo>
                      <a:pt x="1757" y="231"/>
                    </a:lnTo>
                    <a:lnTo>
                      <a:pt x="1751" y="237"/>
                    </a:lnTo>
                    <a:lnTo>
                      <a:pt x="1746" y="240"/>
                    </a:lnTo>
                    <a:lnTo>
                      <a:pt x="1739" y="244"/>
                    </a:lnTo>
                    <a:lnTo>
                      <a:pt x="1687" y="244"/>
                    </a:lnTo>
                    <a:lnTo>
                      <a:pt x="1635" y="244"/>
                    </a:lnTo>
                    <a:lnTo>
                      <a:pt x="1582" y="244"/>
                    </a:lnTo>
                    <a:lnTo>
                      <a:pt x="1530" y="244"/>
                    </a:lnTo>
                    <a:lnTo>
                      <a:pt x="1479" y="244"/>
                    </a:lnTo>
                    <a:lnTo>
                      <a:pt x="1427" y="244"/>
                    </a:lnTo>
                    <a:lnTo>
                      <a:pt x="1374" y="244"/>
                    </a:lnTo>
                    <a:lnTo>
                      <a:pt x="1322" y="244"/>
                    </a:lnTo>
                    <a:lnTo>
                      <a:pt x="1270" y="244"/>
                    </a:lnTo>
                    <a:lnTo>
                      <a:pt x="1218" y="244"/>
                    </a:lnTo>
                    <a:lnTo>
                      <a:pt x="1165" y="244"/>
                    </a:lnTo>
                    <a:lnTo>
                      <a:pt x="1113" y="244"/>
                    </a:lnTo>
                    <a:lnTo>
                      <a:pt x="1061" y="244"/>
                    </a:lnTo>
                    <a:lnTo>
                      <a:pt x="1008" y="244"/>
                    </a:lnTo>
                    <a:lnTo>
                      <a:pt x="956" y="244"/>
                    </a:lnTo>
                    <a:lnTo>
                      <a:pt x="905" y="244"/>
                    </a:lnTo>
                    <a:lnTo>
                      <a:pt x="852" y="244"/>
                    </a:lnTo>
                    <a:lnTo>
                      <a:pt x="800" y="244"/>
                    </a:lnTo>
                    <a:lnTo>
                      <a:pt x="748" y="244"/>
                    </a:lnTo>
                    <a:lnTo>
                      <a:pt x="695" y="244"/>
                    </a:lnTo>
                    <a:lnTo>
                      <a:pt x="643" y="244"/>
                    </a:lnTo>
                    <a:lnTo>
                      <a:pt x="591" y="244"/>
                    </a:lnTo>
                    <a:lnTo>
                      <a:pt x="538" y="244"/>
                    </a:lnTo>
                    <a:lnTo>
                      <a:pt x="486" y="244"/>
                    </a:lnTo>
                    <a:lnTo>
                      <a:pt x="434" y="244"/>
                    </a:lnTo>
                    <a:lnTo>
                      <a:pt x="381" y="244"/>
                    </a:lnTo>
                    <a:lnTo>
                      <a:pt x="329" y="244"/>
                    </a:lnTo>
                    <a:lnTo>
                      <a:pt x="276" y="244"/>
                    </a:lnTo>
                    <a:lnTo>
                      <a:pt x="225" y="244"/>
                    </a:lnTo>
                    <a:lnTo>
                      <a:pt x="173" y="244"/>
                    </a:lnTo>
                    <a:lnTo>
                      <a:pt x="120" y="244"/>
                    </a:lnTo>
                    <a:lnTo>
                      <a:pt x="68" y="244"/>
                    </a:lnTo>
                    <a:lnTo>
                      <a:pt x="59" y="241"/>
                    </a:lnTo>
                    <a:lnTo>
                      <a:pt x="49" y="239"/>
                    </a:lnTo>
                    <a:lnTo>
                      <a:pt x="40" y="236"/>
                    </a:lnTo>
                    <a:lnTo>
                      <a:pt x="30" y="231"/>
                    </a:lnTo>
                    <a:lnTo>
                      <a:pt x="20" y="227"/>
                    </a:lnTo>
                    <a:lnTo>
                      <a:pt x="13" y="219"/>
                    </a:lnTo>
                    <a:lnTo>
                      <a:pt x="5" y="212"/>
                    </a:lnTo>
                    <a:lnTo>
                      <a:pt x="0" y="201"/>
                    </a:lnTo>
                    <a:lnTo>
                      <a:pt x="5" y="180"/>
                    </a:lnTo>
                    <a:lnTo>
                      <a:pt x="12" y="158"/>
                    </a:lnTo>
                    <a:lnTo>
                      <a:pt x="17" y="136"/>
                    </a:lnTo>
                    <a:lnTo>
                      <a:pt x="22" y="116"/>
                    </a:lnTo>
                    <a:lnTo>
                      <a:pt x="28" y="94"/>
                    </a:lnTo>
                    <a:lnTo>
                      <a:pt x="34" y="74"/>
                    </a:lnTo>
                    <a:lnTo>
                      <a:pt x="40" y="52"/>
                    </a:lnTo>
                    <a:lnTo>
                      <a:pt x="45" y="31"/>
                    </a:lnTo>
                    <a:close/>
                  </a:path>
                </a:pathLst>
              </a:custGeom>
              <a:solidFill>
                <a:srgbClr val="4C545E"/>
              </a:solidFill>
              <a:ln w="9525">
                <a:noFill/>
                <a:round/>
                <a:headEnd/>
                <a:tailEnd/>
              </a:ln>
            </p:spPr>
            <p:txBody>
              <a:bodyPr/>
              <a:lstStyle/>
              <a:p>
                <a:endParaRPr lang="en-US" dirty="0"/>
              </a:p>
            </p:txBody>
          </p:sp>
          <p:sp>
            <p:nvSpPr>
              <p:cNvPr id="30" name="Freeform 15"/>
              <p:cNvSpPr>
                <a:spLocks/>
              </p:cNvSpPr>
              <p:nvPr/>
            </p:nvSpPr>
            <p:spPr bwMode="gray">
              <a:xfrm>
                <a:off x="1520" y="2550"/>
                <a:ext cx="355" cy="40"/>
              </a:xfrm>
              <a:custGeom>
                <a:avLst/>
                <a:gdLst>
                  <a:gd name="T0" fmla="*/ 10 w 1775"/>
                  <a:gd name="T1" fmla="*/ 3 h 198"/>
                  <a:gd name="T2" fmla="*/ 14 w 1775"/>
                  <a:gd name="T3" fmla="*/ 2 h 198"/>
                  <a:gd name="T4" fmla="*/ 17 w 1775"/>
                  <a:gd name="T5" fmla="*/ 2 h 198"/>
                  <a:gd name="T6" fmla="*/ 20 w 1775"/>
                  <a:gd name="T7" fmla="*/ 1 h 198"/>
                  <a:gd name="T8" fmla="*/ 23 w 1775"/>
                  <a:gd name="T9" fmla="*/ 1 h 198"/>
                  <a:gd name="T10" fmla="*/ 25 w 1775"/>
                  <a:gd name="T11" fmla="*/ 1 h 198"/>
                  <a:gd name="T12" fmla="*/ 27 w 1775"/>
                  <a:gd name="T13" fmla="*/ 1 h 198"/>
                  <a:gd name="T14" fmla="*/ 30 w 1775"/>
                  <a:gd name="T15" fmla="*/ 1 h 198"/>
                  <a:gd name="T16" fmla="*/ 40 w 1775"/>
                  <a:gd name="T17" fmla="*/ 2 h 198"/>
                  <a:gd name="T18" fmla="*/ 60 w 1775"/>
                  <a:gd name="T19" fmla="*/ 1 h 198"/>
                  <a:gd name="T20" fmla="*/ 80 w 1775"/>
                  <a:gd name="T21" fmla="*/ 1 h 198"/>
                  <a:gd name="T22" fmla="*/ 99 w 1775"/>
                  <a:gd name="T23" fmla="*/ 1 h 198"/>
                  <a:gd name="T24" fmla="*/ 119 w 1775"/>
                  <a:gd name="T25" fmla="*/ 1 h 198"/>
                  <a:gd name="T26" fmla="*/ 139 w 1775"/>
                  <a:gd name="T27" fmla="*/ 1 h 198"/>
                  <a:gd name="T28" fmla="*/ 158 w 1775"/>
                  <a:gd name="T29" fmla="*/ 1 h 198"/>
                  <a:gd name="T30" fmla="*/ 178 w 1775"/>
                  <a:gd name="T31" fmla="*/ 1 h 198"/>
                  <a:gd name="T32" fmla="*/ 198 w 1775"/>
                  <a:gd name="T33" fmla="*/ 1 h 198"/>
                  <a:gd name="T34" fmla="*/ 217 w 1775"/>
                  <a:gd name="T35" fmla="*/ 1 h 198"/>
                  <a:gd name="T36" fmla="*/ 237 w 1775"/>
                  <a:gd name="T37" fmla="*/ 1 h 198"/>
                  <a:gd name="T38" fmla="*/ 256 w 1775"/>
                  <a:gd name="T39" fmla="*/ 0 h 198"/>
                  <a:gd name="T40" fmla="*/ 276 w 1775"/>
                  <a:gd name="T41" fmla="*/ 0 h 198"/>
                  <a:gd name="T42" fmla="*/ 295 w 1775"/>
                  <a:gd name="T43" fmla="*/ 0 h 198"/>
                  <a:gd name="T44" fmla="*/ 315 w 1775"/>
                  <a:gd name="T45" fmla="*/ 0 h 198"/>
                  <a:gd name="T46" fmla="*/ 335 w 1775"/>
                  <a:gd name="T47" fmla="*/ 0 h 198"/>
                  <a:gd name="T48" fmla="*/ 346 w 1775"/>
                  <a:gd name="T49" fmla="*/ 3 h 198"/>
                  <a:gd name="T50" fmla="*/ 348 w 1775"/>
                  <a:gd name="T51" fmla="*/ 10 h 198"/>
                  <a:gd name="T52" fmla="*/ 351 w 1775"/>
                  <a:gd name="T53" fmla="*/ 17 h 198"/>
                  <a:gd name="T54" fmla="*/ 353 w 1775"/>
                  <a:gd name="T55" fmla="*/ 24 h 198"/>
                  <a:gd name="T56" fmla="*/ 355 w 1775"/>
                  <a:gd name="T57" fmla="*/ 31 h 198"/>
                  <a:gd name="T58" fmla="*/ 354 w 1775"/>
                  <a:gd name="T59" fmla="*/ 35 h 198"/>
                  <a:gd name="T60" fmla="*/ 352 w 1775"/>
                  <a:gd name="T61" fmla="*/ 38 h 198"/>
                  <a:gd name="T62" fmla="*/ 349 w 1775"/>
                  <a:gd name="T63" fmla="*/ 39 h 198"/>
                  <a:gd name="T64" fmla="*/ 337 w 1775"/>
                  <a:gd name="T65" fmla="*/ 40 h 198"/>
                  <a:gd name="T66" fmla="*/ 316 w 1775"/>
                  <a:gd name="T67" fmla="*/ 40 h 198"/>
                  <a:gd name="T68" fmla="*/ 296 w 1775"/>
                  <a:gd name="T69" fmla="*/ 40 h 198"/>
                  <a:gd name="T70" fmla="*/ 275 w 1775"/>
                  <a:gd name="T71" fmla="*/ 40 h 198"/>
                  <a:gd name="T72" fmla="*/ 254 w 1775"/>
                  <a:gd name="T73" fmla="*/ 40 h 198"/>
                  <a:gd name="T74" fmla="*/ 233 w 1775"/>
                  <a:gd name="T75" fmla="*/ 40 h 198"/>
                  <a:gd name="T76" fmla="*/ 212 w 1775"/>
                  <a:gd name="T77" fmla="*/ 40 h 198"/>
                  <a:gd name="T78" fmla="*/ 191 w 1775"/>
                  <a:gd name="T79" fmla="*/ 40 h 198"/>
                  <a:gd name="T80" fmla="*/ 170 w 1775"/>
                  <a:gd name="T81" fmla="*/ 40 h 198"/>
                  <a:gd name="T82" fmla="*/ 150 w 1775"/>
                  <a:gd name="T83" fmla="*/ 40 h 198"/>
                  <a:gd name="T84" fmla="*/ 129 w 1775"/>
                  <a:gd name="T85" fmla="*/ 40 h 198"/>
                  <a:gd name="T86" fmla="*/ 108 w 1775"/>
                  <a:gd name="T87" fmla="*/ 40 h 198"/>
                  <a:gd name="T88" fmla="*/ 87 w 1775"/>
                  <a:gd name="T89" fmla="*/ 40 h 198"/>
                  <a:gd name="T90" fmla="*/ 66 w 1775"/>
                  <a:gd name="T91" fmla="*/ 40 h 198"/>
                  <a:gd name="T92" fmla="*/ 45 w 1775"/>
                  <a:gd name="T93" fmla="*/ 40 h 198"/>
                  <a:gd name="T94" fmla="*/ 24 w 1775"/>
                  <a:gd name="T95" fmla="*/ 40 h 198"/>
                  <a:gd name="T96" fmla="*/ 12 w 1775"/>
                  <a:gd name="T97" fmla="*/ 40 h 198"/>
                  <a:gd name="T98" fmla="*/ 8 w 1775"/>
                  <a:gd name="T99" fmla="*/ 39 h 198"/>
                  <a:gd name="T100" fmla="*/ 4 w 1775"/>
                  <a:gd name="T101" fmla="*/ 37 h 198"/>
                  <a:gd name="T102" fmla="*/ 1 w 1775"/>
                  <a:gd name="T103" fmla="*/ 34 h 198"/>
                  <a:gd name="T104" fmla="*/ 1 w 1775"/>
                  <a:gd name="T105" fmla="*/ 28 h 198"/>
                  <a:gd name="T106" fmla="*/ 3 w 1775"/>
                  <a:gd name="T107" fmla="*/ 21 h 198"/>
                  <a:gd name="T108" fmla="*/ 6 w 1775"/>
                  <a:gd name="T109" fmla="*/ 14 h 198"/>
                  <a:gd name="T110" fmla="*/ 8 w 1775"/>
                  <a:gd name="T111" fmla="*/ 7 h 1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5"/>
                  <a:gd name="T169" fmla="*/ 0 h 198"/>
                  <a:gd name="T170" fmla="*/ 1775 w 1775"/>
                  <a:gd name="T171" fmla="*/ 198 h 1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5" h="198">
                    <a:moveTo>
                      <a:pt x="44" y="18"/>
                    </a:moveTo>
                    <a:lnTo>
                      <a:pt x="52" y="16"/>
                    </a:lnTo>
                    <a:lnTo>
                      <a:pt x="60" y="14"/>
                    </a:lnTo>
                    <a:lnTo>
                      <a:pt x="68" y="11"/>
                    </a:lnTo>
                    <a:lnTo>
                      <a:pt x="76" y="9"/>
                    </a:lnTo>
                    <a:lnTo>
                      <a:pt x="84" y="8"/>
                    </a:lnTo>
                    <a:lnTo>
                      <a:pt x="92" y="6"/>
                    </a:lnTo>
                    <a:lnTo>
                      <a:pt x="100" y="4"/>
                    </a:lnTo>
                    <a:lnTo>
                      <a:pt x="108" y="2"/>
                    </a:lnTo>
                    <a:lnTo>
                      <a:pt x="113" y="3"/>
                    </a:lnTo>
                    <a:lnTo>
                      <a:pt x="120" y="3"/>
                    </a:lnTo>
                    <a:lnTo>
                      <a:pt x="125" y="4"/>
                    </a:lnTo>
                    <a:lnTo>
                      <a:pt x="131" y="5"/>
                    </a:lnTo>
                    <a:lnTo>
                      <a:pt x="136" y="6"/>
                    </a:lnTo>
                    <a:lnTo>
                      <a:pt x="142" y="6"/>
                    </a:lnTo>
                    <a:lnTo>
                      <a:pt x="148" y="7"/>
                    </a:lnTo>
                    <a:lnTo>
                      <a:pt x="153" y="8"/>
                    </a:lnTo>
                    <a:lnTo>
                      <a:pt x="202" y="8"/>
                    </a:lnTo>
                    <a:lnTo>
                      <a:pt x="252" y="7"/>
                    </a:lnTo>
                    <a:lnTo>
                      <a:pt x="300" y="7"/>
                    </a:lnTo>
                    <a:lnTo>
                      <a:pt x="350" y="7"/>
                    </a:lnTo>
                    <a:lnTo>
                      <a:pt x="399" y="7"/>
                    </a:lnTo>
                    <a:lnTo>
                      <a:pt x="447" y="6"/>
                    </a:lnTo>
                    <a:lnTo>
                      <a:pt x="497" y="6"/>
                    </a:lnTo>
                    <a:lnTo>
                      <a:pt x="546" y="6"/>
                    </a:lnTo>
                    <a:lnTo>
                      <a:pt x="595" y="6"/>
                    </a:lnTo>
                    <a:lnTo>
                      <a:pt x="644" y="5"/>
                    </a:lnTo>
                    <a:lnTo>
                      <a:pt x="693" y="5"/>
                    </a:lnTo>
                    <a:lnTo>
                      <a:pt x="742" y="5"/>
                    </a:lnTo>
                    <a:lnTo>
                      <a:pt x="791" y="5"/>
                    </a:lnTo>
                    <a:lnTo>
                      <a:pt x="840" y="4"/>
                    </a:lnTo>
                    <a:lnTo>
                      <a:pt x="889" y="4"/>
                    </a:lnTo>
                    <a:lnTo>
                      <a:pt x="938" y="4"/>
                    </a:lnTo>
                    <a:lnTo>
                      <a:pt x="988" y="4"/>
                    </a:lnTo>
                    <a:lnTo>
                      <a:pt x="1036" y="4"/>
                    </a:lnTo>
                    <a:lnTo>
                      <a:pt x="1085" y="3"/>
                    </a:lnTo>
                    <a:lnTo>
                      <a:pt x="1135" y="3"/>
                    </a:lnTo>
                    <a:lnTo>
                      <a:pt x="1183" y="3"/>
                    </a:lnTo>
                    <a:lnTo>
                      <a:pt x="1232" y="3"/>
                    </a:lnTo>
                    <a:lnTo>
                      <a:pt x="1282" y="2"/>
                    </a:lnTo>
                    <a:lnTo>
                      <a:pt x="1330" y="2"/>
                    </a:lnTo>
                    <a:lnTo>
                      <a:pt x="1379" y="2"/>
                    </a:lnTo>
                    <a:lnTo>
                      <a:pt x="1429" y="2"/>
                    </a:lnTo>
                    <a:lnTo>
                      <a:pt x="1477" y="1"/>
                    </a:lnTo>
                    <a:lnTo>
                      <a:pt x="1526" y="1"/>
                    </a:lnTo>
                    <a:lnTo>
                      <a:pt x="1575" y="1"/>
                    </a:lnTo>
                    <a:lnTo>
                      <a:pt x="1624" y="1"/>
                    </a:lnTo>
                    <a:lnTo>
                      <a:pt x="1673" y="0"/>
                    </a:lnTo>
                    <a:lnTo>
                      <a:pt x="1722" y="0"/>
                    </a:lnTo>
                    <a:lnTo>
                      <a:pt x="1728" y="17"/>
                    </a:lnTo>
                    <a:lnTo>
                      <a:pt x="1735" y="34"/>
                    </a:lnTo>
                    <a:lnTo>
                      <a:pt x="1741" y="51"/>
                    </a:lnTo>
                    <a:lnTo>
                      <a:pt x="1748" y="69"/>
                    </a:lnTo>
                    <a:lnTo>
                      <a:pt x="1754" y="86"/>
                    </a:lnTo>
                    <a:lnTo>
                      <a:pt x="1761" y="103"/>
                    </a:lnTo>
                    <a:lnTo>
                      <a:pt x="1767" y="121"/>
                    </a:lnTo>
                    <a:lnTo>
                      <a:pt x="1774" y="138"/>
                    </a:lnTo>
                    <a:lnTo>
                      <a:pt x="1775" y="152"/>
                    </a:lnTo>
                    <a:lnTo>
                      <a:pt x="1773" y="164"/>
                    </a:lnTo>
                    <a:lnTo>
                      <a:pt x="1769" y="172"/>
                    </a:lnTo>
                    <a:lnTo>
                      <a:pt x="1764" y="180"/>
                    </a:lnTo>
                    <a:lnTo>
                      <a:pt x="1759" y="186"/>
                    </a:lnTo>
                    <a:lnTo>
                      <a:pt x="1752" y="191"/>
                    </a:lnTo>
                    <a:lnTo>
                      <a:pt x="1746" y="195"/>
                    </a:lnTo>
                    <a:lnTo>
                      <a:pt x="1739" y="198"/>
                    </a:lnTo>
                    <a:lnTo>
                      <a:pt x="1687" y="198"/>
                    </a:lnTo>
                    <a:lnTo>
                      <a:pt x="1635" y="198"/>
                    </a:lnTo>
                    <a:lnTo>
                      <a:pt x="1582" y="198"/>
                    </a:lnTo>
                    <a:lnTo>
                      <a:pt x="1530" y="198"/>
                    </a:lnTo>
                    <a:lnTo>
                      <a:pt x="1479" y="198"/>
                    </a:lnTo>
                    <a:lnTo>
                      <a:pt x="1427" y="198"/>
                    </a:lnTo>
                    <a:lnTo>
                      <a:pt x="1374" y="198"/>
                    </a:lnTo>
                    <a:lnTo>
                      <a:pt x="1322" y="198"/>
                    </a:lnTo>
                    <a:lnTo>
                      <a:pt x="1270" y="198"/>
                    </a:lnTo>
                    <a:lnTo>
                      <a:pt x="1218" y="198"/>
                    </a:lnTo>
                    <a:lnTo>
                      <a:pt x="1165" y="198"/>
                    </a:lnTo>
                    <a:lnTo>
                      <a:pt x="1113" y="198"/>
                    </a:lnTo>
                    <a:lnTo>
                      <a:pt x="1061" y="198"/>
                    </a:lnTo>
                    <a:lnTo>
                      <a:pt x="1008" y="198"/>
                    </a:lnTo>
                    <a:lnTo>
                      <a:pt x="956" y="198"/>
                    </a:lnTo>
                    <a:lnTo>
                      <a:pt x="905" y="198"/>
                    </a:lnTo>
                    <a:lnTo>
                      <a:pt x="852" y="198"/>
                    </a:lnTo>
                    <a:lnTo>
                      <a:pt x="800" y="198"/>
                    </a:lnTo>
                    <a:lnTo>
                      <a:pt x="748" y="198"/>
                    </a:lnTo>
                    <a:lnTo>
                      <a:pt x="695" y="198"/>
                    </a:lnTo>
                    <a:lnTo>
                      <a:pt x="643" y="198"/>
                    </a:lnTo>
                    <a:lnTo>
                      <a:pt x="591" y="198"/>
                    </a:lnTo>
                    <a:lnTo>
                      <a:pt x="538" y="198"/>
                    </a:lnTo>
                    <a:lnTo>
                      <a:pt x="486" y="198"/>
                    </a:lnTo>
                    <a:lnTo>
                      <a:pt x="434" y="198"/>
                    </a:lnTo>
                    <a:lnTo>
                      <a:pt x="381" y="198"/>
                    </a:lnTo>
                    <a:lnTo>
                      <a:pt x="329" y="198"/>
                    </a:lnTo>
                    <a:lnTo>
                      <a:pt x="276" y="198"/>
                    </a:lnTo>
                    <a:lnTo>
                      <a:pt x="225" y="198"/>
                    </a:lnTo>
                    <a:lnTo>
                      <a:pt x="173" y="198"/>
                    </a:lnTo>
                    <a:lnTo>
                      <a:pt x="120" y="198"/>
                    </a:lnTo>
                    <a:lnTo>
                      <a:pt x="68" y="198"/>
                    </a:lnTo>
                    <a:lnTo>
                      <a:pt x="59" y="196"/>
                    </a:lnTo>
                    <a:lnTo>
                      <a:pt x="49" y="194"/>
                    </a:lnTo>
                    <a:lnTo>
                      <a:pt x="39" y="191"/>
                    </a:lnTo>
                    <a:lnTo>
                      <a:pt x="29" y="186"/>
                    </a:lnTo>
                    <a:lnTo>
                      <a:pt x="19" y="182"/>
                    </a:lnTo>
                    <a:lnTo>
                      <a:pt x="12" y="175"/>
                    </a:lnTo>
                    <a:lnTo>
                      <a:pt x="4" y="166"/>
                    </a:lnTo>
                    <a:lnTo>
                      <a:pt x="0" y="155"/>
                    </a:lnTo>
                    <a:lnTo>
                      <a:pt x="5" y="138"/>
                    </a:lnTo>
                    <a:lnTo>
                      <a:pt x="11" y="121"/>
                    </a:lnTo>
                    <a:lnTo>
                      <a:pt x="16" y="103"/>
                    </a:lnTo>
                    <a:lnTo>
                      <a:pt x="22" y="86"/>
                    </a:lnTo>
                    <a:lnTo>
                      <a:pt x="28" y="69"/>
                    </a:lnTo>
                    <a:lnTo>
                      <a:pt x="33" y="51"/>
                    </a:lnTo>
                    <a:lnTo>
                      <a:pt x="39" y="34"/>
                    </a:lnTo>
                    <a:lnTo>
                      <a:pt x="44" y="18"/>
                    </a:lnTo>
                    <a:close/>
                  </a:path>
                </a:pathLst>
              </a:custGeom>
              <a:solidFill>
                <a:srgbClr val="4C5660"/>
              </a:solidFill>
              <a:ln w="9525">
                <a:noFill/>
                <a:round/>
                <a:headEnd/>
                <a:tailEnd/>
              </a:ln>
            </p:spPr>
            <p:txBody>
              <a:bodyPr/>
              <a:lstStyle/>
              <a:p>
                <a:endParaRPr lang="en-US" dirty="0"/>
              </a:p>
            </p:txBody>
          </p:sp>
          <p:sp>
            <p:nvSpPr>
              <p:cNvPr id="31" name="Freeform 16"/>
              <p:cNvSpPr>
                <a:spLocks/>
              </p:cNvSpPr>
              <p:nvPr/>
            </p:nvSpPr>
            <p:spPr bwMode="gray">
              <a:xfrm>
                <a:off x="1520" y="2559"/>
                <a:ext cx="355" cy="31"/>
              </a:xfrm>
              <a:custGeom>
                <a:avLst/>
                <a:gdLst>
                  <a:gd name="T0" fmla="*/ 9 w 1775"/>
                  <a:gd name="T1" fmla="*/ 1 h 154"/>
                  <a:gd name="T2" fmla="*/ 22 w 1775"/>
                  <a:gd name="T3" fmla="*/ 0 h 154"/>
                  <a:gd name="T4" fmla="*/ 31 w 1775"/>
                  <a:gd name="T5" fmla="*/ 2 h 154"/>
                  <a:gd name="T6" fmla="*/ 346 w 1775"/>
                  <a:gd name="T7" fmla="*/ 0 h 154"/>
                  <a:gd name="T8" fmla="*/ 355 w 1775"/>
                  <a:gd name="T9" fmla="*/ 19 h 154"/>
                  <a:gd name="T10" fmla="*/ 355 w 1775"/>
                  <a:gd name="T11" fmla="*/ 22 h 154"/>
                  <a:gd name="T12" fmla="*/ 355 w 1775"/>
                  <a:gd name="T13" fmla="*/ 24 h 154"/>
                  <a:gd name="T14" fmla="*/ 354 w 1775"/>
                  <a:gd name="T15" fmla="*/ 26 h 154"/>
                  <a:gd name="T16" fmla="*/ 353 w 1775"/>
                  <a:gd name="T17" fmla="*/ 28 h 154"/>
                  <a:gd name="T18" fmla="*/ 352 w 1775"/>
                  <a:gd name="T19" fmla="*/ 29 h 154"/>
                  <a:gd name="T20" fmla="*/ 350 w 1775"/>
                  <a:gd name="T21" fmla="*/ 30 h 154"/>
                  <a:gd name="T22" fmla="*/ 349 w 1775"/>
                  <a:gd name="T23" fmla="*/ 30 h 154"/>
                  <a:gd name="T24" fmla="*/ 348 w 1775"/>
                  <a:gd name="T25" fmla="*/ 31 h 154"/>
                  <a:gd name="T26" fmla="*/ 14 w 1775"/>
                  <a:gd name="T27" fmla="*/ 31 h 154"/>
                  <a:gd name="T28" fmla="*/ 12 w 1775"/>
                  <a:gd name="T29" fmla="*/ 31 h 154"/>
                  <a:gd name="T30" fmla="*/ 10 w 1775"/>
                  <a:gd name="T31" fmla="*/ 30 h 154"/>
                  <a:gd name="T32" fmla="*/ 8 w 1775"/>
                  <a:gd name="T33" fmla="*/ 30 h 154"/>
                  <a:gd name="T34" fmla="*/ 6 w 1775"/>
                  <a:gd name="T35" fmla="*/ 29 h 154"/>
                  <a:gd name="T36" fmla="*/ 4 w 1775"/>
                  <a:gd name="T37" fmla="*/ 28 h 154"/>
                  <a:gd name="T38" fmla="*/ 2 w 1775"/>
                  <a:gd name="T39" fmla="*/ 27 h 154"/>
                  <a:gd name="T40" fmla="*/ 1 w 1775"/>
                  <a:gd name="T41" fmla="*/ 25 h 154"/>
                  <a:gd name="T42" fmla="*/ 0 w 1775"/>
                  <a:gd name="T43" fmla="*/ 22 h 154"/>
                  <a:gd name="T44" fmla="*/ 9 w 1775"/>
                  <a:gd name="T45" fmla="*/ 1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5"/>
                  <a:gd name="T70" fmla="*/ 0 h 154"/>
                  <a:gd name="T71" fmla="*/ 1775 w 1775"/>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5" h="154">
                    <a:moveTo>
                      <a:pt x="43" y="4"/>
                    </a:moveTo>
                    <a:lnTo>
                      <a:pt x="111" y="1"/>
                    </a:lnTo>
                    <a:lnTo>
                      <a:pt x="153" y="8"/>
                    </a:lnTo>
                    <a:lnTo>
                      <a:pt x="1731" y="0"/>
                    </a:lnTo>
                    <a:lnTo>
                      <a:pt x="1774" y="94"/>
                    </a:lnTo>
                    <a:lnTo>
                      <a:pt x="1775" y="108"/>
                    </a:lnTo>
                    <a:lnTo>
                      <a:pt x="1774" y="120"/>
                    </a:lnTo>
                    <a:lnTo>
                      <a:pt x="1769" y="129"/>
                    </a:lnTo>
                    <a:lnTo>
                      <a:pt x="1765" y="137"/>
                    </a:lnTo>
                    <a:lnTo>
                      <a:pt x="1759" y="142"/>
                    </a:lnTo>
                    <a:lnTo>
                      <a:pt x="1752" y="148"/>
                    </a:lnTo>
                    <a:lnTo>
                      <a:pt x="1746" y="151"/>
                    </a:lnTo>
                    <a:lnTo>
                      <a:pt x="1739" y="154"/>
                    </a:lnTo>
                    <a:lnTo>
                      <a:pt x="68" y="154"/>
                    </a:lnTo>
                    <a:lnTo>
                      <a:pt x="59" y="152"/>
                    </a:lnTo>
                    <a:lnTo>
                      <a:pt x="48" y="150"/>
                    </a:lnTo>
                    <a:lnTo>
                      <a:pt x="39" y="148"/>
                    </a:lnTo>
                    <a:lnTo>
                      <a:pt x="29" y="144"/>
                    </a:lnTo>
                    <a:lnTo>
                      <a:pt x="19" y="138"/>
                    </a:lnTo>
                    <a:lnTo>
                      <a:pt x="11" y="132"/>
                    </a:lnTo>
                    <a:lnTo>
                      <a:pt x="4" y="123"/>
                    </a:lnTo>
                    <a:lnTo>
                      <a:pt x="0" y="111"/>
                    </a:lnTo>
                    <a:lnTo>
                      <a:pt x="43" y="4"/>
                    </a:lnTo>
                    <a:close/>
                  </a:path>
                </a:pathLst>
              </a:custGeom>
              <a:solidFill>
                <a:srgbClr val="4F5966"/>
              </a:solidFill>
              <a:ln w="9525">
                <a:noFill/>
                <a:round/>
                <a:headEnd/>
                <a:tailEnd/>
              </a:ln>
            </p:spPr>
            <p:txBody>
              <a:bodyPr/>
              <a:lstStyle/>
              <a:p>
                <a:endParaRPr lang="en-US" dirty="0"/>
              </a:p>
            </p:txBody>
          </p:sp>
          <p:sp>
            <p:nvSpPr>
              <p:cNvPr id="32" name="Freeform 17"/>
              <p:cNvSpPr>
                <a:spLocks/>
              </p:cNvSpPr>
              <p:nvPr/>
            </p:nvSpPr>
            <p:spPr bwMode="gray">
              <a:xfrm>
                <a:off x="1534" y="2475"/>
                <a:ext cx="321" cy="84"/>
              </a:xfrm>
              <a:custGeom>
                <a:avLst/>
                <a:gdLst>
                  <a:gd name="T0" fmla="*/ 14 w 1605"/>
                  <a:gd name="T1" fmla="*/ 0 h 420"/>
                  <a:gd name="T2" fmla="*/ 7 w 1605"/>
                  <a:gd name="T3" fmla="*/ 4 h 420"/>
                  <a:gd name="T4" fmla="*/ 0 w 1605"/>
                  <a:gd name="T5" fmla="*/ 66 h 420"/>
                  <a:gd name="T6" fmla="*/ 1 w 1605"/>
                  <a:gd name="T7" fmla="*/ 73 h 420"/>
                  <a:gd name="T8" fmla="*/ 96 w 1605"/>
                  <a:gd name="T9" fmla="*/ 82 h 420"/>
                  <a:gd name="T10" fmla="*/ 108 w 1605"/>
                  <a:gd name="T11" fmla="*/ 80 h 420"/>
                  <a:gd name="T12" fmla="*/ 109 w 1605"/>
                  <a:gd name="T13" fmla="*/ 68 h 420"/>
                  <a:gd name="T14" fmla="*/ 115 w 1605"/>
                  <a:gd name="T15" fmla="*/ 63 h 420"/>
                  <a:gd name="T16" fmla="*/ 186 w 1605"/>
                  <a:gd name="T17" fmla="*/ 63 h 420"/>
                  <a:gd name="T18" fmla="*/ 189 w 1605"/>
                  <a:gd name="T19" fmla="*/ 68 h 420"/>
                  <a:gd name="T20" fmla="*/ 192 w 1605"/>
                  <a:gd name="T21" fmla="*/ 77 h 420"/>
                  <a:gd name="T22" fmla="*/ 208 w 1605"/>
                  <a:gd name="T23" fmla="*/ 84 h 420"/>
                  <a:gd name="T24" fmla="*/ 317 w 1605"/>
                  <a:gd name="T25" fmla="*/ 75 h 420"/>
                  <a:gd name="T26" fmla="*/ 321 w 1605"/>
                  <a:gd name="T27" fmla="*/ 71 h 420"/>
                  <a:gd name="T28" fmla="*/ 310 w 1605"/>
                  <a:gd name="T29" fmla="*/ 15 h 420"/>
                  <a:gd name="T30" fmla="*/ 306 w 1605"/>
                  <a:gd name="T31" fmla="*/ 4 h 420"/>
                  <a:gd name="T32" fmla="*/ 298 w 1605"/>
                  <a:gd name="T33" fmla="*/ 0 h 420"/>
                  <a:gd name="T34" fmla="*/ 14 w 1605"/>
                  <a:gd name="T35" fmla="*/ 0 h 4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5"/>
                  <a:gd name="T55" fmla="*/ 0 h 420"/>
                  <a:gd name="T56" fmla="*/ 1605 w 1605"/>
                  <a:gd name="T57" fmla="*/ 420 h 4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5" h="420">
                    <a:moveTo>
                      <a:pt x="69" y="0"/>
                    </a:moveTo>
                    <a:lnTo>
                      <a:pt x="37" y="22"/>
                    </a:lnTo>
                    <a:lnTo>
                      <a:pt x="0" y="329"/>
                    </a:lnTo>
                    <a:lnTo>
                      <a:pt x="4" y="366"/>
                    </a:lnTo>
                    <a:lnTo>
                      <a:pt x="480" y="410"/>
                    </a:lnTo>
                    <a:lnTo>
                      <a:pt x="541" y="398"/>
                    </a:lnTo>
                    <a:lnTo>
                      <a:pt x="545" y="338"/>
                    </a:lnTo>
                    <a:lnTo>
                      <a:pt x="573" y="315"/>
                    </a:lnTo>
                    <a:lnTo>
                      <a:pt x="929" y="315"/>
                    </a:lnTo>
                    <a:lnTo>
                      <a:pt x="947" y="338"/>
                    </a:lnTo>
                    <a:lnTo>
                      <a:pt x="961" y="384"/>
                    </a:lnTo>
                    <a:lnTo>
                      <a:pt x="1039" y="420"/>
                    </a:lnTo>
                    <a:lnTo>
                      <a:pt x="1583" y="376"/>
                    </a:lnTo>
                    <a:lnTo>
                      <a:pt x="1605" y="357"/>
                    </a:lnTo>
                    <a:lnTo>
                      <a:pt x="1550" y="73"/>
                    </a:lnTo>
                    <a:lnTo>
                      <a:pt x="1531" y="22"/>
                    </a:lnTo>
                    <a:lnTo>
                      <a:pt x="1490" y="0"/>
                    </a:lnTo>
                    <a:lnTo>
                      <a:pt x="69" y="0"/>
                    </a:lnTo>
                    <a:close/>
                  </a:path>
                </a:pathLst>
              </a:custGeom>
              <a:solidFill>
                <a:srgbClr val="A0A5A5"/>
              </a:solidFill>
              <a:ln w="9525">
                <a:noFill/>
                <a:round/>
                <a:headEnd/>
                <a:tailEnd/>
              </a:ln>
            </p:spPr>
            <p:txBody>
              <a:bodyPr/>
              <a:lstStyle/>
              <a:p>
                <a:endParaRPr lang="en-US" dirty="0"/>
              </a:p>
            </p:txBody>
          </p:sp>
          <p:sp>
            <p:nvSpPr>
              <p:cNvPr id="33" name="Freeform 18"/>
              <p:cNvSpPr>
                <a:spLocks/>
              </p:cNvSpPr>
              <p:nvPr/>
            </p:nvSpPr>
            <p:spPr bwMode="gray">
              <a:xfrm>
                <a:off x="1550" y="2479"/>
                <a:ext cx="292" cy="59"/>
              </a:xfrm>
              <a:custGeom>
                <a:avLst/>
                <a:gdLst>
                  <a:gd name="T0" fmla="*/ 6 w 1462"/>
                  <a:gd name="T1" fmla="*/ 4 h 296"/>
                  <a:gd name="T2" fmla="*/ 0 w 1462"/>
                  <a:gd name="T3" fmla="*/ 46 h 296"/>
                  <a:gd name="T4" fmla="*/ 1 w 1462"/>
                  <a:gd name="T5" fmla="*/ 53 h 296"/>
                  <a:gd name="T6" fmla="*/ 233 w 1462"/>
                  <a:gd name="T7" fmla="*/ 54 h 296"/>
                  <a:gd name="T8" fmla="*/ 234 w 1462"/>
                  <a:gd name="T9" fmla="*/ 59 h 296"/>
                  <a:gd name="T10" fmla="*/ 290 w 1462"/>
                  <a:gd name="T11" fmla="*/ 59 h 296"/>
                  <a:gd name="T12" fmla="*/ 292 w 1462"/>
                  <a:gd name="T13" fmla="*/ 54 h 296"/>
                  <a:gd name="T14" fmla="*/ 282 w 1462"/>
                  <a:gd name="T15" fmla="*/ 0 h 296"/>
                  <a:gd name="T16" fmla="*/ 273 w 1462"/>
                  <a:gd name="T17" fmla="*/ 1 h 296"/>
                  <a:gd name="T18" fmla="*/ 11 w 1462"/>
                  <a:gd name="T19" fmla="*/ 0 h 296"/>
                  <a:gd name="T20" fmla="*/ 6 w 1462"/>
                  <a:gd name="T21" fmla="*/ 4 h 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2"/>
                  <a:gd name="T34" fmla="*/ 0 h 296"/>
                  <a:gd name="T35" fmla="*/ 1462 w 1462"/>
                  <a:gd name="T36" fmla="*/ 296 h 2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2" h="296">
                    <a:moveTo>
                      <a:pt x="29" y="20"/>
                    </a:moveTo>
                    <a:lnTo>
                      <a:pt x="0" y="229"/>
                    </a:lnTo>
                    <a:lnTo>
                      <a:pt x="3" y="268"/>
                    </a:lnTo>
                    <a:lnTo>
                      <a:pt x="1167" y="272"/>
                    </a:lnTo>
                    <a:lnTo>
                      <a:pt x="1172" y="294"/>
                    </a:lnTo>
                    <a:lnTo>
                      <a:pt x="1450" y="296"/>
                    </a:lnTo>
                    <a:lnTo>
                      <a:pt x="1462" y="270"/>
                    </a:lnTo>
                    <a:lnTo>
                      <a:pt x="1413" y="0"/>
                    </a:lnTo>
                    <a:lnTo>
                      <a:pt x="1369" y="4"/>
                    </a:lnTo>
                    <a:lnTo>
                      <a:pt x="56" y="2"/>
                    </a:lnTo>
                    <a:lnTo>
                      <a:pt x="29" y="20"/>
                    </a:lnTo>
                    <a:close/>
                  </a:path>
                </a:pathLst>
              </a:custGeom>
              <a:solidFill>
                <a:srgbClr val="00000F"/>
              </a:solidFill>
              <a:ln w="9525">
                <a:noFill/>
                <a:round/>
                <a:headEnd/>
                <a:tailEnd/>
              </a:ln>
            </p:spPr>
            <p:txBody>
              <a:bodyPr/>
              <a:lstStyle/>
              <a:p>
                <a:endParaRPr lang="en-US" dirty="0"/>
              </a:p>
            </p:txBody>
          </p:sp>
          <p:sp>
            <p:nvSpPr>
              <p:cNvPr id="34" name="Freeform 19"/>
              <p:cNvSpPr>
                <a:spLocks/>
              </p:cNvSpPr>
              <p:nvPr/>
            </p:nvSpPr>
            <p:spPr bwMode="gray">
              <a:xfrm>
                <a:off x="1555" y="2481"/>
                <a:ext cx="285" cy="52"/>
              </a:xfrm>
              <a:custGeom>
                <a:avLst/>
                <a:gdLst>
                  <a:gd name="T0" fmla="*/ 0 w 1426"/>
                  <a:gd name="T1" fmla="*/ 47 h 262"/>
                  <a:gd name="T2" fmla="*/ 5 w 1426"/>
                  <a:gd name="T3" fmla="*/ 0 h 262"/>
                  <a:gd name="T4" fmla="*/ 275 w 1426"/>
                  <a:gd name="T5" fmla="*/ 0 h 262"/>
                  <a:gd name="T6" fmla="*/ 285 w 1426"/>
                  <a:gd name="T7" fmla="*/ 52 h 262"/>
                  <a:gd name="T8" fmla="*/ 232 w 1426"/>
                  <a:gd name="T9" fmla="*/ 52 h 262"/>
                  <a:gd name="T10" fmla="*/ 233 w 1426"/>
                  <a:gd name="T11" fmla="*/ 46 h 262"/>
                  <a:gd name="T12" fmla="*/ 0 w 1426"/>
                  <a:gd name="T13" fmla="*/ 47 h 262"/>
                  <a:gd name="T14" fmla="*/ 0 60000 65536"/>
                  <a:gd name="T15" fmla="*/ 0 60000 65536"/>
                  <a:gd name="T16" fmla="*/ 0 60000 65536"/>
                  <a:gd name="T17" fmla="*/ 0 60000 65536"/>
                  <a:gd name="T18" fmla="*/ 0 60000 65536"/>
                  <a:gd name="T19" fmla="*/ 0 60000 65536"/>
                  <a:gd name="T20" fmla="*/ 0 60000 65536"/>
                  <a:gd name="T21" fmla="*/ 0 w 1426"/>
                  <a:gd name="T22" fmla="*/ 0 h 262"/>
                  <a:gd name="T23" fmla="*/ 1426 w 1426"/>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6" h="262">
                    <a:moveTo>
                      <a:pt x="0" y="235"/>
                    </a:moveTo>
                    <a:lnTo>
                      <a:pt x="23" y="2"/>
                    </a:lnTo>
                    <a:lnTo>
                      <a:pt x="1375" y="0"/>
                    </a:lnTo>
                    <a:lnTo>
                      <a:pt x="1426" y="262"/>
                    </a:lnTo>
                    <a:lnTo>
                      <a:pt x="1163" y="260"/>
                    </a:lnTo>
                    <a:lnTo>
                      <a:pt x="1165" y="231"/>
                    </a:lnTo>
                    <a:lnTo>
                      <a:pt x="0" y="235"/>
                    </a:lnTo>
                    <a:close/>
                  </a:path>
                </a:pathLst>
              </a:custGeom>
              <a:solidFill>
                <a:srgbClr val="4C4744"/>
              </a:solidFill>
              <a:ln w="9525">
                <a:noFill/>
                <a:round/>
                <a:headEnd/>
                <a:tailEnd/>
              </a:ln>
            </p:spPr>
            <p:txBody>
              <a:bodyPr/>
              <a:lstStyle/>
              <a:p>
                <a:endParaRPr lang="en-US" dirty="0"/>
              </a:p>
            </p:txBody>
          </p:sp>
          <p:sp>
            <p:nvSpPr>
              <p:cNvPr id="35" name="Freeform 20"/>
              <p:cNvSpPr>
                <a:spLocks/>
              </p:cNvSpPr>
              <p:nvPr/>
            </p:nvSpPr>
            <p:spPr bwMode="gray">
              <a:xfrm>
                <a:off x="1534" y="2197"/>
                <a:ext cx="312" cy="256"/>
              </a:xfrm>
              <a:custGeom>
                <a:avLst/>
                <a:gdLst>
                  <a:gd name="T0" fmla="*/ 0 w 1561"/>
                  <a:gd name="T1" fmla="*/ 2 h 1278"/>
                  <a:gd name="T2" fmla="*/ 0 w 1561"/>
                  <a:gd name="T3" fmla="*/ 218 h 1278"/>
                  <a:gd name="T4" fmla="*/ 2 w 1561"/>
                  <a:gd name="T5" fmla="*/ 256 h 1278"/>
                  <a:gd name="T6" fmla="*/ 312 w 1561"/>
                  <a:gd name="T7" fmla="*/ 256 h 1278"/>
                  <a:gd name="T8" fmla="*/ 312 w 1561"/>
                  <a:gd name="T9" fmla="*/ 53 h 1278"/>
                  <a:gd name="T10" fmla="*/ 312 w 1561"/>
                  <a:gd name="T11" fmla="*/ 2 h 1278"/>
                  <a:gd name="T12" fmla="*/ 156 w 1561"/>
                  <a:gd name="T13" fmla="*/ 0 h 1278"/>
                  <a:gd name="T14" fmla="*/ 51 w 1561"/>
                  <a:gd name="T15" fmla="*/ 2 h 1278"/>
                  <a:gd name="T16" fmla="*/ 0 w 1561"/>
                  <a:gd name="T17" fmla="*/ 2 h 1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1"/>
                  <a:gd name="T28" fmla="*/ 0 h 1278"/>
                  <a:gd name="T29" fmla="*/ 1561 w 1561"/>
                  <a:gd name="T30" fmla="*/ 1278 h 1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1" h="1278">
                    <a:moveTo>
                      <a:pt x="1" y="9"/>
                    </a:moveTo>
                    <a:lnTo>
                      <a:pt x="0" y="1089"/>
                    </a:lnTo>
                    <a:lnTo>
                      <a:pt x="8" y="1278"/>
                    </a:lnTo>
                    <a:lnTo>
                      <a:pt x="1561" y="1278"/>
                    </a:lnTo>
                    <a:lnTo>
                      <a:pt x="1561" y="266"/>
                    </a:lnTo>
                    <a:lnTo>
                      <a:pt x="1561" y="9"/>
                    </a:lnTo>
                    <a:lnTo>
                      <a:pt x="778" y="0"/>
                    </a:lnTo>
                    <a:lnTo>
                      <a:pt x="256" y="9"/>
                    </a:lnTo>
                    <a:lnTo>
                      <a:pt x="1" y="9"/>
                    </a:lnTo>
                    <a:close/>
                  </a:path>
                </a:pathLst>
              </a:custGeom>
              <a:solidFill>
                <a:srgbClr val="1E3030"/>
              </a:solidFill>
              <a:ln w="9525">
                <a:noFill/>
                <a:round/>
                <a:headEnd/>
                <a:tailEnd/>
              </a:ln>
            </p:spPr>
            <p:txBody>
              <a:bodyPr/>
              <a:lstStyle/>
              <a:p>
                <a:endParaRPr lang="en-US" dirty="0"/>
              </a:p>
            </p:txBody>
          </p:sp>
          <p:sp>
            <p:nvSpPr>
              <p:cNvPr id="36" name="Freeform 21"/>
              <p:cNvSpPr>
                <a:spLocks/>
              </p:cNvSpPr>
              <p:nvPr/>
            </p:nvSpPr>
            <p:spPr bwMode="gray">
              <a:xfrm>
                <a:off x="1534" y="2197"/>
                <a:ext cx="289" cy="238"/>
              </a:xfrm>
              <a:custGeom>
                <a:avLst/>
                <a:gdLst>
                  <a:gd name="T0" fmla="*/ 0 w 1447"/>
                  <a:gd name="T1" fmla="*/ 52 h 1187"/>
                  <a:gd name="T2" fmla="*/ 0 w 1447"/>
                  <a:gd name="T3" fmla="*/ 153 h 1187"/>
                  <a:gd name="T4" fmla="*/ 0 w 1447"/>
                  <a:gd name="T5" fmla="*/ 212 h 1187"/>
                  <a:gd name="T6" fmla="*/ 1 w 1447"/>
                  <a:gd name="T7" fmla="*/ 229 h 1187"/>
                  <a:gd name="T8" fmla="*/ 11 w 1447"/>
                  <a:gd name="T9" fmla="*/ 238 h 1187"/>
                  <a:gd name="T10" fmla="*/ 29 w 1447"/>
                  <a:gd name="T11" fmla="*/ 238 h 1187"/>
                  <a:gd name="T12" fmla="*/ 47 w 1447"/>
                  <a:gd name="T13" fmla="*/ 238 h 1187"/>
                  <a:gd name="T14" fmla="*/ 65 w 1447"/>
                  <a:gd name="T15" fmla="*/ 238 h 1187"/>
                  <a:gd name="T16" fmla="*/ 83 w 1447"/>
                  <a:gd name="T17" fmla="*/ 238 h 1187"/>
                  <a:gd name="T18" fmla="*/ 101 w 1447"/>
                  <a:gd name="T19" fmla="*/ 238 h 1187"/>
                  <a:gd name="T20" fmla="*/ 118 w 1447"/>
                  <a:gd name="T21" fmla="*/ 238 h 1187"/>
                  <a:gd name="T22" fmla="*/ 137 w 1447"/>
                  <a:gd name="T23" fmla="*/ 238 h 1187"/>
                  <a:gd name="T24" fmla="*/ 155 w 1447"/>
                  <a:gd name="T25" fmla="*/ 238 h 1187"/>
                  <a:gd name="T26" fmla="*/ 173 w 1447"/>
                  <a:gd name="T27" fmla="*/ 238 h 1187"/>
                  <a:gd name="T28" fmla="*/ 190 w 1447"/>
                  <a:gd name="T29" fmla="*/ 238 h 1187"/>
                  <a:gd name="T30" fmla="*/ 208 w 1447"/>
                  <a:gd name="T31" fmla="*/ 238 h 1187"/>
                  <a:gd name="T32" fmla="*/ 226 w 1447"/>
                  <a:gd name="T33" fmla="*/ 238 h 1187"/>
                  <a:gd name="T34" fmla="*/ 244 w 1447"/>
                  <a:gd name="T35" fmla="*/ 238 h 1187"/>
                  <a:gd name="T36" fmla="*/ 262 w 1447"/>
                  <a:gd name="T37" fmla="*/ 238 h 1187"/>
                  <a:gd name="T38" fmla="*/ 280 w 1447"/>
                  <a:gd name="T39" fmla="*/ 238 h 1187"/>
                  <a:gd name="T40" fmla="*/ 289 w 1447"/>
                  <a:gd name="T41" fmla="*/ 191 h 1187"/>
                  <a:gd name="T42" fmla="*/ 289 w 1447"/>
                  <a:gd name="T43" fmla="*/ 97 h 1187"/>
                  <a:gd name="T44" fmla="*/ 289 w 1447"/>
                  <a:gd name="T45" fmla="*/ 37 h 1187"/>
                  <a:gd name="T46" fmla="*/ 289 w 1447"/>
                  <a:gd name="T47" fmla="*/ 13 h 1187"/>
                  <a:gd name="T48" fmla="*/ 285 w 1447"/>
                  <a:gd name="T49" fmla="*/ 2 h 1187"/>
                  <a:gd name="T50" fmla="*/ 275 w 1447"/>
                  <a:gd name="T51" fmla="*/ 1 h 1187"/>
                  <a:gd name="T52" fmla="*/ 267 w 1447"/>
                  <a:gd name="T53" fmla="*/ 1 h 1187"/>
                  <a:gd name="T54" fmla="*/ 258 w 1447"/>
                  <a:gd name="T55" fmla="*/ 1 h 1187"/>
                  <a:gd name="T56" fmla="*/ 248 w 1447"/>
                  <a:gd name="T57" fmla="*/ 1 h 1187"/>
                  <a:gd name="T58" fmla="*/ 239 w 1447"/>
                  <a:gd name="T59" fmla="*/ 1 h 1187"/>
                  <a:gd name="T60" fmla="*/ 230 w 1447"/>
                  <a:gd name="T61" fmla="*/ 1 h 1187"/>
                  <a:gd name="T62" fmla="*/ 221 w 1447"/>
                  <a:gd name="T63" fmla="*/ 1 h 1187"/>
                  <a:gd name="T64" fmla="*/ 212 w 1447"/>
                  <a:gd name="T65" fmla="*/ 1 h 1187"/>
                  <a:gd name="T66" fmla="*/ 203 w 1447"/>
                  <a:gd name="T67" fmla="*/ 1 h 1187"/>
                  <a:gd name="T68" fmla="*/ 194 w 1447"/>
                  <a:gd name="T69" fmla="*/ 1 h 1187"/>
                  <a:gd name="T70" fmla="*/ 185 w 1447"/>
                  <a:gd name="T71" fmla="*/ 0 h 1187"/>
                  <a:gd name="T72" fmla="*/ 176 w 1447"/>
                  <a:gd name="T73" fmla="*/ 0 h 1187"/>
                  <a:gd name="T74" fmla="*/ 167 w 1447"/>
                  <a:gd name="T75" fmla="*/ 0 h 1187"/>
                  <a:gd name="T76" fmla="*/ 158 w 1447"/>
                  <a:gd name="T77" fmla="*/ 0 h 1187"/>
                  <a:gd name="T78" fmla="*/ 149 w 1447"/>
                  <a:gd name="T79" fmla="*/ 0 h 1187"/>
                  <a:gd name="T80" fmla="*/ 138 w 1447"/>
                  <a:gd name="T81" fmla="*/ 0 h 1187"/>
                  <a:gd name="T82" fmla="*/ 126 w 1447"/>
                  <a:gd name="T83" fmla="*/ 0 h 1187"/>
                  <a:gd name="T84" fmla="*/ 114 w 1447"/>
                  <a:gd name="T85" fmla="*/ 1 h 1187"/>
                  <a:gd name="T86" fmla="*/ 102 w 1447"/>
                  <a:gd name="T87" fmla="*/ 1 h 1187"/>
                  <a:gd name="T88" fmla="*/ 90 w 1447"/>
                  <a:gd name="T89" fmla="*/ 1 h 1187"/>
                  <a:gd name="T90" fmla="*/ 78 w 1447"/>
                  <a:gd name="T91" fmla="*/ 1 h 1187"/>
                  <a:gd name="T92" fmla="*/ 66 w 1447"/>
                  <a:gd name="T93" fmla="*/ 1 h 1187"/>
                  <a:gd name="T94" fmla="*/ 54 w 1447"/>
                  <a:gd name="T95" fmla="*/ 2 h 1187"/>
                  <a:gd name="T96" fmla="*/ 45 w 1447"/>
                  <a:gd name="T97" fmla="*/ 2 h 1187"/>
                  <a:gd name="T98" fmla="*/ 39 w 1447"/>
                  <a:gd name="T99" fmla="*/ 2 h 1187"/>
                  <a:gd name="T100" fmla="*/ 33 w 1447"/>
                  <a:gd name="T101" fmla="*/ 2 h 1187"/>
                  <a:gd name="T102" fmla="*/ 27 w 1447"/>
                  <a:gd name="T103" fmla="*/ 2 h 1187"/>
                  <a:gd name="T104" fmla="*/ 21 w 1447"/>
                  <a:gd name="T105" fmla="*/ 2 h 1187"/>
                  <a:gd name="T106" fmla="*/ 15 w 1447"/>
                  <a:gd name="T107" fmla="*/ 2 h 1187"/>
                  <a:gd name="T108" fmla="*/ 9 w 1447"/>
                  <a:gd name="T109" fmla="*/ 2 h 1187"/>
                  <a:gd name="T110" fmla="*/ 3 w 1447"/>
                  <a:gd name="T111" fmla="*/ 2 h 11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1187"/>
                  <a:gd name="T170" fmla="*/ 1447 w 1447"/>
                  <a:gd name="T171" fmla="*/ 1187 h 11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1187">
                    <a:moveTo>
                      <a:pt x="0" y="9"/>
                    </a:moveTo>
                    <a:lnTo>
                      <a:pt x="0" y="259"/>
                    </a:lnTo>
                    <a:lnTo>
                      <a:pt x="0" y="510"/>
                    </a:lnTo>
                    <a:lnTo>
                      <a:pt x="0" y="761"/>
                    </a:lnTo>
                    <a:lnTo>
                      <a:pt x="0" y="1012"/>
                    </a:lnTo>
                    <a:lnTo>
                      <a:pt x="2" y="1055"/>
                    </a:lnTo>
                    <a:lnTo>
                      <a:pt x="4" y="1099"/>
                    </a:lnTo>
                    <a:lnTo>
                      <a:pt x="6" y="1142"/>
                    </a:lnTo>
                    <a:lnTo>
                      <a:pt x="9" y="1187"/>
                    </a:lnTo>
                    <a:lnTo>
                      <a:pt x="54" y="1187"/>
                    </a:lnTo>
                    <a:lnTo>
                      <a:pt x="98" y="1187"/>
                    </a:lnTo>
                    <a:lnTo>
                      <a:pt x="144" y="1187"/>
                    </a:lnTo>
                    <a:lnTo>
                      <a:pt x="189" y="1187"/>
                    </a:lnTo>
                    <a:lnTo>
                      <a:pt x="233" y="1187"/>
                    </a:lnTo>
                    <a:lnTo>
                      <a:pt x="279" y="1187"/>
                    </a:lnTo>
                    <a:lnTo>
                      <a:pt x="323" y="1187"/>
                    </a:lnTo>
                    <a:lnTo>
                      <a:pt x="369" y="1187"/>
                    </a:lnTo>
                    <a:lnTo>
                      <a:pt x="414" y="1187"/>
                    </a:lnTo>
                    <a:lnTo>
                      <a:pt x="458" y="1187"/>
                    </a:lnTo>
                    <a:lnTo>
                      <a:pt x="504" y="1187"/>
                    </a:lnTo>
                    <a:lnTo>
                      <a:pt x="549" y="1187"/>
                    </a:lnTo>
                    <a:lnTo>
                      <a:pt x="593" y="1187"/>
                    </a:lnTo>
                    <a:lnTo>
                      <a:pt x="639" y="1187"/>
                    </a:lnTo>
                    <a:lnTo>
                      <a:pt x="684" y="1187"/>
                    </a:lnTo>
                    <a:lnTo>
                      <a:pt x="729" y="1187"/>
                    </a:lnTo>
                    <a:lnTo>
                      <a:pt x="774" y="1187"/>
                    </a:lnTo>
                    <a:lnTo>
                      <a:pt x="818" y="1187"/>
                    </a:lnTo>
                    <a:lnTo>
                      <a:pt x="864" y="1187"/>
                    </a:lnTo>
                    <a:lnTo>
                      <a:pt x="909" y="1187"/>
                    </a:lnTo>
                    <a:lnTo>
                      <a:pt x="953" y="1187"/>
                    </a:lnTo>
                    <a:lnTo>
                      <a:pt x="999" y="1187"/>
                    </a:lnTo>
                    <a:lnTo>
                      <a:pt x="1043" y="1187"/>
                    </a:lnTo>
                    <a:lnTo>
                      <a:pt x="1088" y="1187"/>
                    </a:lnTo>
                    <a:lnTo>
                      <a:pt x="1134" y="1187"/>
                    </a:lnTo>
                    <a:lnTo>
                      <a:pt x="1178" y="1187"/>
                    </a:lnTo>
                    <a:lnTo>
                      <a:pt x="1224" y="1187"/>
                    </a:lnTo>
                    <a:lnTo>
                      <a:pt x="1268" y="1187"/>
                    </a:lnTo>
                    <a:lnTo>
                      <a:pt x="1313" y="1187"/>
                    </a:lnTo>
                    <a:lnTo>
                      <a:pt x="1358" y="1187"/>
                    </a:lnTo>
                    <a:lnTo>
                      <a:pt x="1403" y="1187"/>
                    </a:lnTo>
                    <a:lnTo>
                      <a:pt x="1447" y="1187"/>
                    </a:lnTo>
                    <a:lnTo>
                      <a:pt x="1447" y="952"/>
                    </a:lnTo>
                    <a:lnTo>
                      <a:pt x="1447" y="717"/>
                    </a:lnTo>
                    <a:lnTo>
                      <a:pt x="1447" y="482"/>
                    </a:lnTo>
                    <a:lnTo>
                      <a:pt x="1447" y="248"/>
                    </a:lnTo>
                    <a:lnTo>
                      <a:pt x="1447" y="187"/>
                    </a:lnTo>
                    <a:lnTo>
                      <a:pt x="1447" y="128"/>
                    </a:lnTo>
                    <a:lnTo>
                      <a:pt x="1447" y="67"/>
                    </a:lnTo>
                    <a:lnTo>
                      <a:pt x="1447" y="8"/>
                    </a:lnTo>
                    <a:lnTo>
                      <a:pt x="1425" y="8"/>
                    </a:lnTo>
                    <a:lnTo>
                      <a:pt x="1402" y="8"/>
                    </a:lnTo>
                    <a:lnTo>
                      <a:pt x="1379" y="7"/>
                    </a:lnTo>
                    <a:lnTo>
                      <a:pt x="1358" y="7"/>
                    </a:lnTo>
                    <a:lnTo>
                      <a:pt x="1335" y="7"/>
                    </a:lnTo>
                    <a:lnTo>
                      <a:pt x="1312" y="7"/>
                    </a:lnTo>
                    <a:lnTo>
                      <a:pt x="1290" y="7"/>
                    </a:lnTo>
                    <a:lnTo>
                      <a:pt x="1267" y="6"/>
                    </a:lnTo>
                    <a:lnTo>
                      <a:pt x="1244" y="6"/>
                    </a:lnTo>
                    <a:lnTo>
                      <a:pt x="1221" y="6"/>
                    </a:lnTo>
                    <a:lnTo>
                      <a:pt x="1199" y="6"/>
                    </a:lnTo>
                    <a:lnTo>
                      <a:pt x="1176" y="6"/>
                    </a:lnTo>
                    <a:lnTo>
                      <a:pt x="1153" y="4"/>
                    </a:lnTo>
                    <a:lnTo>
                      <a:pt x="1131" y="4"/>
                    </a:lnTo>
                    <a:lnTo>
                      <a:pt x="1108" y="4"/>
                    </a:lnTo>
                    <a:lnTo>
                      <a:pt x="1085" y="4"/>
                    </a:lnTo>
                    <a:lnTo>
                      <a:pt x="1063" y="4"/>
                    </a:lnTo>
                    <a:lnTo>
                      <a:pt x="1040" y="3"/>
                    </a:lnTo>
                    <a:lnTo>
                      <a:pt x="1017" y="3"/>
                    </a:lnTo>
                    <a:lnTo>
                      <a:pt x="994" y="3"/>
                    </a:lnTo>
                    <a:lnTo>
                      <a:pt x="972" y="3"/>
                    </a:lnTo>
                    <a:lnTo>
                      <a:pt x="949" y="3"/>
                    </a:lnTo>
                    <a:lnTo>
                      <a:pt x="926" y="2"/>
                    </a:lnTo>
                    <a:lnTo>
                      <a:pt x="904" y="2"/>
                    </a:lnTo>
                    <a:lnTo>
                      <a:pt x="881" y="2"/>
                    </a:lnTo>
                    <a:lnTo>
                      <a:pt x="858" y="2"/>
                    </a:lnTo>
                    <a:lnTo>
                      <a:pt x="834" y="1"/>
                    </a:lnTo>
                    <a:lnTo>
                      <a:pt x="812" y="1"/>
                    </a:lnTo>
                    <a:lnTo>
                      <a:pt x="789" y="1"/>
                    </a:lnTo>
                    <a:lnTo>
                      <a:pt x="766" y="1"/>
                    </a:lnTo>
                    <a:lnTo>
                      <a:pt x="744" y="0"/>
                    </a:lnTo>
                    <a:lnTo>
                      <a:pt x="721" y="0"/>
                    </a:lnTo>
                    <a:lnTo>
                      <a:pt x="691" y="1"/>
                    </a:lnTo>
                    <a:lnTo>
                      <a:pt x="660" y="1"/>
                    </a:lnTo>
                    <a:lnTo>
                      <a:pt x="630" y="2"/>
                    </a:lnTo>
                    <a:lnTo>
                      <a:pt x="600" y="2"/>
                    </a:lnTo>
                    <a:lnTo>
                      <a:pt x="570" y="3"/>
                    </a:lnTo>
                    <a:lnTo>
                      <a:pt x="539" y="3"/>
                    </a:lnTo>
                    <a:lnTo>
                      <a:pt x="509" y="3"/>
                    </a:lnTo>
                    <a:lnTo>
                      <a:pt x="480" y="4"/>
                    </a:lnTo>
                    <a:lnTo>
                      <a:pt x="450" y="4"/>
                    </a:lnTo>
                    <a:lnTo>
                      <a:pt x="419" y="6"/>
                    </a:lnTo>
                    <a:lnTo>
                      <a:pt x="389" y="6"/>
                    </a:lnTo>
                    <a:lnTo>
                      <a:pt x="359" y="6"/>
                    </a:lnTo>
                    <a:lnTo>
                      <a:pt x="329" y="7"/>
                    </a:lnTo>
                    <a:lnTo>
                      <a:pt x="298" y="7"/>
                    </a:lnTo>
                    <a:lnTo>
                      <a:pt x="268" y="8"/>
                    </a:lnTo>
                    <a:lnTo>
                      <a:pt x="238" y="8"/>
                    </a:lnTo>
                    <a:lnTo>
                      <a:pt x="223" y="8"/>
                    </a:lnTo>
                    <a:lnTo>
                      <a:pt x="209" y="8"/>
                    </a:lnTo>
                    <a:lnTo>
                      <a:pt x="193" y="8"/>
                    </a:lnTo>
                    <a:lnTo>
                      <a:pt x="178" y="8"/>
                    </a:lnTo>
                    <a:lnTo>
                      <a:pt x="164" y="8"/>
                    </a:lnTo>
                    <a:lnTo>
                      <a:pt x="149" y="8"/>
                    </a:lnTo>
                    <a:lnTo>
                      <a:pt x="134" y="8"/>
                    </a:lnTo>
                    <a:lnTo>
                      <a:pt x="119" y="8"/>
                    </a:lnTo>
                    <a:lnTo>
                      <a:pt x="105" y="9"/>
                    </a:lnTo>
                    <a:lnTo>
                      <a:pt x="90" y="9"/>
                    </a:lnTo>
                    <a:lnTo>
                      <a:pt x="75" y="9"/>
                    </a:lnTo>
                    <a:lnTo>
                      <a:pt x="59" y="9"/>
                    </a:lnTo>
                    <a:lnTo>
                      <a:pt x="45" y="9"/>
                    </a:lnTo>
                    <a:lnTo>
                      <a:pt x="30" y="9"/>
                    </a:lnTo>
                    <a:lnTo>
                      <a:pt x="15" y="9"/>
                    </a:lnTo>
                    <a:lnTo>
                      <a:pt x="0" y="9"/>
                    </a:lnTo>
                    <a:close/>
                  </a:path>
                </a:pathLst>
              </a:custGeom>
              <a:solidFill>
                <a:srgbClr val="233535"/>
              </a:solidFill>
              <a:ln w="9525">
                <a:noFill/>
                <a:round/>
                <a:headEnd/>
                <a:tailEnd/>
              </a:ln>
            </p:spPr>
            <p:txBody>
              <a:bodyPr/>
              <a:lstStyle/>
              <a:p>
                <a:endParaRPr lang="en-US" dirty="0"/>
              </a:p>
            </p:txBody>
          </p:sp>
          <p:sp>
            <p:nvSpPr>
              <p:cNvPr id="37" name="Freeform 22"/>
              <p:cNvSpPr>
                <a:spLocks/>
              </p:cNvSpPr>
              <p:nvPr/>
            </p:nvSpPr>
            <p:spPr bwMode="gray">
              <a:xfrm>
                <a:off x="1534" y="2198"/>
                <a:ext cx="267" cy="219"/>
              </a:xfrm>
              <a:custGeom>
                <a:avLst/>
                <a:gdLst>
                  <a:gd name="T0" fmla="*/ 0 w 1335"/>
                  <a:gd name="T1" fmla="*/ 48 h 1095"/>
                  <a:gd name="T2" fmla="*/ 0 w 1335"/>
                  <a:gd name="T3" fmla="*/ 140 h 1095"/>
                  <a:gd name="T4" fmla="*/ 0 w 1335"/>
                  <a:gd name="T5" fmla="*/ 195 h 1095"/>
                  <a:gd name="T6" fmla="*/ 1 w 1335"/>
                  <a:gd name="T7" fmla="*/ 211 h 1095"/>
                  <a:gd name="T8" fmla="*/ 10 w 1335"/>
                  <a:gd name="T9" fmla="*/ 219 h 1095"/>
                  <a:gd name="T10" fmla="*/ 26 w 1335"/>
                  <a:gd name="T11" fmla="*/ 219 h 1095"/>
                  <a:gd name="T12" fmla="*/ 43 w 1335"/>
                  <a:gd name="T13" fmla="*/ 219 h 1095"/>
                  <a:gd name="T14" fmla="*/ 60 w 1335"/>
                  <a:gd name="T15" fmla="*/ 219 h 1095"/>
                  <a:gd name="T16" fmla="*/ 76 w 1335"/>
                  <a:gd name="T17" fmla="*/ 219 h 1095"/>
                  <a:gd name="T18" fmla="*/ 93 w 1335"/>
                  <a:gd name="T19" fmla="*/ 219 h 1095"/>
                  <a:gd name="T20" fmla="*/ 110 w 1335"/>
                  <a:gd name="T21" fmla="*/ 219 h 1095"/>
                  <a:gd name="T22" fmla="*/ 126 w 1335"/>
                  <a:gd name="T23" fmla="*/ 219 h 1095"/>
                  <a:gd name="T24" fmla="*/ 143 w 1335"/>
                  <a:gd name="T25" fmla="*/ 219 h 1095"/>
                  <a:gd name="T26" fmla="*/ 159 w 1335"/>
                  <a:gd name="T27" fmla="*/ 219 h 1095"/>
                  <a:gd name="T28" fmla="*/ 176 w 1335"/>
                  <a:gd name="T29" fmla="*/ 219 h 1095"/>
                  <a:gd name="T30" fmla="*/ 192 w 1335"/>
                  <a:gd name="T31" fmla="*/ 219 h 1095"/>
                  <a:gd name="T32" fmla="*/ 209 w 1335"/>
                  <a:gd name="T33" fmla="*/ 219 h 1095"/>
                  <a:gd name="T34" fmla="*/ 226 w 1335"/>
                  <a:gd name="T35" fmla="*/ 219 h 1095"/>
                  <a:gd name="T36" fmla="*/ 242 w 1335"/>
                  <a:gd name="T37" fmla="*/ 219 h 1095"/>
                  <a:gd name="T38" fmla="*/ 259 w 1335"/>
                  <a:gd name="T39" fmla="*/ 219 h 1095"/>
                  <a:gd name="T40" fmla="*/ 267 w 1335"/>
                  <a:gd name="T41" fmla="*/ 176 h 1095"/>
                  <a:gd name="T42" fmla="*/ 267 w 1335"/>
                  <a:gd name="T43" fmla="*/ 89 h 1095"/>
                  <a:gd name="T44" fmla="*/ 267 w 1335"/>
                  <a:gd name="T45" fmla="*/ 35 h 1095"/>
                  <a:gd name="T46" fmla="*/ 267 w 1335"/>
                  <a:gd name="T47" fmla="*/ 13 h 1095"/>
                  <a:gd name="T48" fmla="*/ 259 w 1335"/>
                  <a:gd name="T49" fmla="*/ 2 h 1095"/>
                  <a:gd name="T50" fmla="*/ 242 w 1335"/>
                  <a:gd name="T51" fmla="*/ 1 h 1095"/>
                  <a:gd name="T52" fmla="*/ 225 w 1335"/>
                  <a:gd name="T53" fmla="*/ 1 h 1095"/>
                  <a:gd name="T54" fmla="*/ 209 w 1335"/>
                  <a:gd name="T55" fmla="*/ 1 h 1095"/>
                  <a:gd name="T56" fmla="*/ 192 w 1335"/>
                  <a:gd name="T57" fmla="*/ 1 h 1095"/>
                  <a:gd name="T58" fmla="*/ 175 w 1335"/>
                  <a:gd name="T59" fmla="*/ 1 h 1095"/>
                  <a:gd name="T60" fmla="*/ 158 w 1335"/>
                  <a:gd name="T61" fmla="*/ 0 h 1095"/>
                  <a:gd name="T62" fmla="*/ 141 w 1335"/>
                  <a:gd name="T63" fmla="*/ 0 h 1095"/>
                  <a:gd name="T64" fmla="*/ 127 w 1335"/>
                  <a:gd name="T65" fmla="*/ 0 h 1095"/>
                  <a:gd name="T66" fmla="*/ 116 w 1335"/>
                  <a:gd name="T67" fmla="*/ 0 h 1095"/>
                  <a:gd name="T68" fmla="*/ 105 w 1335"/>
                  <a:gd name="T69" fmla="*/ 1 h 1095"/>
                  <a:gd name="T70" fmla="*/ 94 w 1335"/>
                  <a:gd name="T71" fmla="*/ 1 h 1095"/>
                  <a:gd name="T72" fmla="*/ 83 w 1335"/>
                  <a:gd name="T73" fmla="*/ 1 h 1095"/>
                  <a:gd name="T74" fmla="*/ 72 w 1335"/>
                  <a:gd name="T75" fmla="*/ 1 h 1095"/>
                  <a:gd name="T76" fmla="*/ 61 w 1335"/>
                  <a:gd name="T77" fmla="*/ 1 h 1095"/>
                  <a:gd name="T78" fmla="*/ 50 w 1335"/>
                  <a:gd name="T79" fmla="*/ 2 h 1095"/>
                  <a:gd name="T80" fmla="*/ 41 w 1335"/>
                  <a:gd name="T81" fmla="*/ 2 h 1095"/>
                  <a:gd name="T82" fmla="*/ 36 w 1335"/>
                  <a:gd name="T83" fmla="*/ 2 h 1095"/>
                  <a:gd name="T84" fmla="*/ 30 w 1335"/>
                  <a:gd name="T85" fmla="*/ 2 h 1095"/>
                  <a:gd name="T86" fmla="*/ 25 w 1335"/>
                  <a:gd name="T87" fmla="*/ 2 h 1095"/>
                  <a:gd name="T88" fmla="*/ 19 w 1335"/>
                  <a:gd name="T89" fmla="*/ 2 h 1095"/>
                  <a:gd name="T90" fmla="*/ 14 w 1335"/>
                  <a:gd name="T91" fmla="*/ 2 h 1095"/>
                  <a:gd name="T92" fmla="*/ 8 w 1335"/>
                  <a:gd name="T93" fmla="*/ 2 h 1095"/>
                  <a:gd name="T94" fmla="*/ 3 w 1335"/>
                  <a:gd name="T95" fmla="*/ 2 h 10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5"/>
                  <a:gd name="T145" fmla="*/ 0 h 1095"/>
                  <a:gd name="T146" fmla="*/ 1335 w 1335"/>
                  <a:gd name="T147" fmla="*/ 1095 h 10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5" h="1095">
                    <a:moveTo>
                      <a:pt x="0" y="8"/>
                    </a:moveTo>
                    <a:lnTo>
                      <a:pt x="0" y="239"/>
                    </a:lnTo>
                    <a:lnTo>
                      <a:pt x="0" y="470"/>
                    </a:lnTo>
                    <a:lnTo>
                      <a:pt x="0" y="702"/>
                    </a:lnTo>
                    <a:lnTo>
                      <a:pt x="0" y="933"/>
                    </a:lnTo>
                    <a:lnTo>
                      <a:pt x="2" y="973"/>
                    </a:lnTo>
                    <a:lnTo>
                      <a:pt x="4" y="1014"/>
                    </a:lnTo>
                    <a:lnTo>
                      <a:pt x="5" y="1054"/>
                    </a:lnTo>
                    <a:lnTo>
                      <a:pt x="8" y="1095"/>
                    </a:lnTo>
                    <a:lnTo>
                      <a:pt x="49" y="1095"/>
                    </a:lnTo>
                    <a:lnTo>
                      <a:pt x="91" y="1095"/>
                    </a:lnTo>
                    <a:lnTo>
                      <a:pt x="132" y="1095"/>
                    </a:lnTo>
                    <a:lnTo>
                      <a:pt x="174" y="1095"/>
                    </a:lnTo>
                    <a:lnTo>
                      <a:pt x="215" y="1095"/>
                    </a:lnTo>
                    <a:lnTo>
                      <a:pt x="257" y="1095"/>
                    </a:lnTo>
                    <a:lnTo>
                      <a:pt x="298" y="1095"/>
                    </a:lnTo>
                    <a:lnTo>
                      <a:pt x="339" y="1095"/>
                    </a:lnTo>
                    <a:lnTo>
                      <a:pt x="382" y="1095"/>
                    </a:lnTo>
                    <a:lnTo>
                      <a:pt x="423" y="1095"/>
                    </a:lnTo>
                    <a:lnTo>
                      <a:pt x="465" y="1095"/>
                    </a:lnTo>
                    <a:lnTo>
                      <a:pt x="506" y="1095"/>
                    </a:lnTo>
                    <a:lnTo>
                      <a:pt x="548" y="1095"/>
                    </a:lnTo>
                    <a:lnTo>
                      <a:pt x="589" y="1095"/>
                    </a:lnTo>
                    <a:lnTo>
                      <a:pt x="630" y="1095"/>
                    </a:lnTo>
                    <a:lnTo>
                      <a:pt x="672" y="1095"/>
                    </a:lnTo>
                    <a:lnTo>
                      <a:pt x="713" y="1095"/>
                    </a:lnTo>
                    <a:lnTo>
                      <a:pt x="756" y="1095"/>
                    </a:lnTo>
                    <a:lnTo>
                      <a:pt x="797" y="1095"/>
                    </a:lnTo>
                    <a:lnTo>
                      <a:pt x="838" y="1095"/>
                    </a:lnTo>
                    <a:lnTo>
                      <a:pt x="880" y="1095"/>
                    </a:lnTo>
                    <a:lnTo>
                      <a:pt x="921" y="1095"/>
                    </a:lnTo>
                    <a:lnTo>
                      <a:pt x="962" y="1095"/>
                    </a:lnTo>
                    <a:lnTo>
                      <a:pt x="1004" y="1095"/>
                    </a:lnTo>
                    <a:lnTo>
                      <a:pt x="1045" y="1095"/>
                    </a:lnTo>
                    <a:lnTo>
                      <a:pt x="1086" y="1095"/>
                    </a:lnTo>
                    <a:lnTo>
                      <a:pt x="1129" y="1095"/>
                    </a:lnTo>
                    <a:lnTo>
                      <a:pt x="1170" y="1095"/>
                    </a:lnTo>
                    <a:lnTo>
                      <a:pt x="1211" y="1095"/>
                    </a:lnTo>
                    <a:lnTo>
                      <a:pt x="1252" y="1095"/>
                    </a:lnTo>
                    <a:lnTo>
                      <a:pt x="1294" y="1095"/>
                    </a:lnTo>
                    <a:lnTo>
                      <a:pt x="1335" y="1095"/>
                    </a:lnTo>
                    <a:lnTo>
                      <a:pt x="1335" y="878"/>
                    </a:lnTo>
                    <a:lnTo>
                      <a:pt x="1335" y="662"/>
                    </a:lnTo>
                    <a:lnTo>
                      <a:pt x="1335" y="444"/>
                    </a:lnTo>
                    <a:lnTo>
                      <a:pt x="1335" y="228"/>
                    </a:lnTo>
                    <a:lnTo>
                      <a:pt x="1335" y="173"/>
                    </a:lnTo>
                    <a:lnTo>
                      <a:pt x="1335" y="118"/>
                    </a:lnTo>
                    <a:lnTo>
                      <a:pt x="1335" y="63"/>
                    </a:lnTo>
                    <a:lnTo>
                      <a:pt x="1335" y="8"/>
                    </a:lnTo>
                    <a:lnTo>
                      <a:pt x="1294" y="8"/>
                    </a:lnTo>
                    <a:lnTo>
                      <a:pt x="1252" y="7"/>
                    </a:lnTo>
                    <a:lnTo>
                      <a:pt x="1210" y="7"/>
                    </a:lnTo>
                    <a:lnTo>
                      <a:pt x="1169" y="6"/>
                    </a:lnTo>
                    <a:lnTo>
                      <a:pt x="1126" y="6"/>
                    </a:lnTo>
                    <a:lnTo>
                      <a:pt x="1084" y="6"/>
                    </a:lnTo>
                    <a:lnTo>
                      <a:pt x="1043" y="5"/>
                    </a:lnTo>
                    <a:lnTo>
                      <a:pt x="1001" y="5"/>
                    </a:lnTo>
                    <a:lnTo>
                      <a:pt x="959" y="4"/>
                    </a:lnTo>
                    <a:lnTo>
                      <a:pt x="917" y="4"/>
                    </a:lnTo>
                    <a:lnTo>
                      <a:pt x="875" y="4"/>
                    </a:lnTo>
                    <a:lnTo>
                      <a:pt x="832" y="2"/>
                    </a:lnTo>
                    <a:lnTo>
                      <a:pt x="791" y="2"/>
                    </a:lnTo>
                    <a:lnTo>
                      <a:pt x="749" y="1"/>
                    </a:lnTo>
                    <a:lnTo>
                      <a:pt x="707" y="1"/>
                    </a:lnTo>
                    <a:lnTo>
                      <a:pt x="665" y="0"/>
                    </a:lnTo>
                    <a:lnTo>
                      <a:pt x="637" y="1"/>
                    </a:lnTo>
                    <a:lnTo>
                      <a:pt x="610" y="1"/>
                    </a:lnTo>
                    <a:lnTo>
                      <a:pt x="582" y="2"/>
                    </a:lnTo>
                    <a:lnTo>
                      <a:pt x="553" y="2"/>
                    </a:lnTo>
                    <a:lnTo>
                      <a:pt x="525" y="4"/>
                    </a:lnTo>
                    <a:lnTo>
                      <a:pt x="498" y="4"/>
                    </a:lnTo>
                    <a:lnTo>
                      <a:pt x="470" y="4"/>
                    </a:lnTo>
                    <a:lnTo>
                      <a:pt x="442" y="5"/>
                    </a:lnTo>
                    <a:lnTo>
                      <a:pt x="414" y="5"/>
                    </a:lnTo>
                    <a:lnTo>
                      <a:pt x="386" y="6"/>
                    </a:lnTo>
                    <a:lnTo>
                      <a:pt x="359" y="6"/>
                    </a:lnTo>
                    <a:lnTo>
                      <a:pt x="331" y="6"/>
                    </a:lnTo>
                    <a:lnTo>
                      <a:pt x="303" y="7"/>
                    </a:lnTo>
                    <a:lnTo>
                      <a:pt x="275" y="7"/>
                    </a:lnTo>
                    <a:lnTo>
                      <a:pt x="248" y="8"/>
                    </a:lnTo>
                    <a:lnTo>
                      <a:pt x="219" y="8"/>
                    </a:lnTo>
                    <a:lnTo>
                      <a:pt x="205" y="8"/>
                    </a:lnTo>
                    <a:lnTo>
                      <a:pt x="192" y="8"/>
                    </a:lnTo>
                    <a:lnTo>
                      <a:pt x="178" y="8"/>
                    </a:lnTo>
                    <a:lnTo>
                      <a:pt x="164" y="8"/>
                    </a:lnTo>
                    <a:lnTo>
                      <a:pt x="150" y="8"/>
                    </a:lnTo>
                    <a:lnTo>
                      <a:pt x="137" y="8"/>
                    </a:lnTo>
                    <a:lnTo>
                      <a:pt x="123" y="8"/>
                    </a:lnTo>
                    <a:lnTo>
                      <a:pt x="110" y="8"/>
                    </a:lnTo>
                    <a:lnTo>
                      <a:pt x="96" y="8"/>
                    </a:lnTo>
                    <a:lnTo>
                      <a:pt x="82" y="8"/>
                    </a:lnTo>
                    <a:lnTo>
                      <a:pt x="69" y="8"/>
                    </a:lnTo>
                    <a:lnTo>
                      <a:pt x="55" y="8"/>
                    </a:lnTo>
                    <a:lnTo>
                      <a:pt x="41" y="8"/>
                    </a:lnTo>
                    <a:lnTo>
                      <a:pt x="27" y="8"/>
                    </a:lnTo>
                    <a:lnTo>
                      <a:pt x="14" y="8"/>
                    </a:lnTo>
                    <a:lnTo>
                      <a:pt x="0" y="8"/>
                    </a:lnTo>
                    <a:close/>
                  </a:path>
                </a:pathLst>
              </a:custGeom>
              <a:solidFill>
                <a:srgbClr val="28383A"/>
              </a:solidFill>
              <a:ln w="9525">
                <a:noFill/>
                <a:round/>
                <a:headEnd/>
                <a:tailEnd/>
              </a:ln>
            </p:spPr>
            <p:txBody>
              <a:bodyPr/>
              <a:lstStyle/>
              <a:p>
                <a:endParaRPr lang="en-US" dirty="0"/>
              </a:p>
            </p:txBody>
          </p:sp>
          <p:sp>
            <p:nvSpPr>
              <p:cNvPr id="38" name="Freeform 23"/>
              <p:cNvSpPr>
                <a:spLocks/>
              </p:cNvSpPr>
              <p:nvPr/>
            </p:nvSpPr>
            <p:spPr bwMode="gray">
              <a:xfrm>
                <a:off x="1534" y="2198"/>
                <a:ext cx="245" cy="201"/>
              </a:xfrm>
              <a:custGeom>
                <a:avLst/>
                <a:gdLst>
                  <a:gd name="T0" fmla="*/ 0 w 1225"/>
                  <a:gd name="T1" fmla="*/ 44 h 1003"/>
                  <a:gd name="T2" fmla="*/ 0 w 1225"/>
                  <a:gd name="T3" fmla="*/ 129 h 1003"/>
                  <a:gd name="T4" fmla="*/ 0 w 1225"/>
                  <a:gd name="T5" fmla="*/ 179 h 1003"/>
                  <a:gd name="T6" fmla="*/ 1 w 1225"/>
                  <a:gd name="T7" fmla="*/ 193 h 1003"/>
                  <a:gd name="T8" fmla="*/ 9 w 1225"/>
                  <a:gd name="T9" fmla="*/ 201 h 1003"/>
                  <a:gd name="T10" fmla="*/ 24 w 1225"/>
                  <a:gd name="T11" fmla="*/ 201 h 1003"/>
                  <a:gd name="T12" fmla="*/ 40 w 1225"/>
                  <a:gd name="T13" fmla="*/ 201 h 1003"/>
                  <a:gd name="T14" fmla="*/ 55 w 1225"/>
                  <a:gd name="T15" fmla="*/ 201 h 1003"/>
                  <a:gd name="T16" fmla="*/ 70 w 1225"/>
                  <a:gd name="T17" fmla="*/ 201 h 1003"/>
                  <a:gd name="T18" fmla="*/ 85 w 1225"/>
                  <a:gd name="T19" fmla="*/ 201 h 1003"/>
                  <a:gd name="T20" fmla="*/ 100 w 1225"/>
                  <a:gd name="T21" fmla="*/ 201 h 1003"/>
                  <a:gd name="T22" fmla="*/ 116 w 1225"/>
                  <a:gd name="T23" fmla="*/ 201 h 1003"/>
                  <a:gd name="T24" fmla="*/ 131 w 1225"/>
                  <a:gd name="T25" fmla="*/ 201 h 1003"/>
                  <a:gd name="T26" fmla="*/ 146 w 1225"/>
                  <a:gd name="T27" fmla="*/ 201 h 1003"/>
                  <a:gd name="T28" fmla="*/ 161 w 1225"/>
                  <a:gd name="T29" fmla="*/ 201 h 1003"/>
                  <a:gd name="T30" fmla="*/ 176 w 1225"/>
                  <a:gd name="T31" fmla="*/ 201 h 1003"/>
                  <a:gd name="T32" fmla="*/ 192 w 1225"/>
                  <a:gd name="T33" fmla="*/ 201 h 1003"/>
                  <a:gd name="T34" fmla="*/ 207 w 1225"/>
                  <a:gd name="T35" fmla="*/ 201 h 1003"/>
                  <a:gd name="T36" fmla="*/ 222 w 1225"/>
                  <a:gd name="T37" fmla="*/ 201 h 1003"/>
                  <a:gd name="T38" fmla="*/ 237 w 1225"/>
                  <a:gd name="T39" fmla="*/ 201 h 1003"/>
                  <a:gd name="T40" fmla="*/ 245 w 1225"/>
                  <a:gd name="T41" fmla="*/ 161 h 1003"/>
                  <a:gd name="T42" fmla="*/ 245 w 1225"/>
                  <a:gd name="T43" fmla="*/ 82 h 1003"/>
                  <a:gd name="T44" fmla="*/ 245 w 1225"/>
                  <a:gd name="T45" fmla="*/ 32 h 1003"/>
                  <a:gd name="T46" fmla="*/ 245 w 1225"/>
                  <a:gd name="T47" fmla="*/ 12 h 1003"/>
                  <a:gd name="T48" fmla="*/ 237 w 1225"/>
                  <a:gd name="T49" fmla="*/ 2 h 1003"/>
                  <a:gd name="T50" fmla="*/ 222 w 1225"/>
                  <a:gd name="T51" fmla="*/ 1 h 1003"/>
                  <a:gd name="T52" fmla="*/ 206 w 1225"/>
                  <a:gd name="T53" fmla="*/ 1 h 1003"/>
                  <a:gd name="T54" fmla="*/ 191 w 1225"/>
                  <a:gd name="T55" fmla="*/ 1 h 1003"/>
                  <a:gd name="T56" fmla="*/ 176 w 1225"/>
                  <a:gd name="T57" fmla="*/ 1 h 1003"/>
                  <a:gd name="T58" fmla="*/ 160 w 1225"/>
                  <a:gd name="T59" fmla="*/ 1 h 1003"/>
                  <a:gd name="T60" fmla="*/ 145 w 1225"/>
                  <a:gd name="T61" fmla="*/ 1 h 1003"/>
                  <a:gd name="T62" fmla="*/ 130 w 1225"/>
                  <a:gd name="T63" fmla="*/ 0 h 1003"/>
                  <a:gd name="T64" fmla="*/ 117 w 1225"/>
                  <a:gd name="T65" fmla="*/ 0 h 1003"/>
                  <a:gd name="T66" fmla="*/ 107 w 1225"/>
                  <a:gd name="T67" fmla="*/ 1 h 1003"/>
                  <a:gd name="T68" fmla="*/ 96 w 1225"/>
                  <a:gd name="T69" fmla="*/ 1 h 1003"/>
                  <a:gd name="T70" fmla="*/ 86 w 1225"/>
                  <a:gd name="T71" fmla="*/ 1 h 1003"/>
                  <a:gd name="T72" fmla="*/ 76 w 1225"/>
                  <a:gd name="T73" fmla="*/ 1 h 1003"/>
                  <a:gd name="T74" fmla="*/ 66 w 1225"/>
                  <a:gd name="T75" fmla="*/ 1 h 1003"/>
                  <a:gd name="T76" fmla="*/ 56 w 1225"/>
                  <a:gd name="T77" fmla="*/ 1 h 1003"/>
                  <a:gd name="T78" fmla="*/ 45 w 1225"/>
                  <a:gd name="T79" fmla="*/ 2 h 1003"/>
                  <a:gd name="T80" fmla="*/ 38 w 1225"/>
                  <a:gd name="T81" fmla="*/ 2 h 1003"/>
                  <a:gd name="T82" fmla="*/ 33 w 1225"/>
                  <a:gd name="T83" fmla="*/ 2 h 1003"/>
                  <a:gd name="T84" fmla="*/ 28 w 1225"/>
                  <a:gd name="T85" fmla="*/ 2 h 1003"/>
                  <a:gd name="T86" fmla="*/ 23 w 1225"/>
                  <a:gd name="T87" fmla="*/ 2 h 1003"/>
                  <a:gd name="T88" fmla="*/ 18 w 1225"/>
                  <a:gd name="T89" fmla="*/ 2 h 1003"/>
                  <a:gd name="T90" fmla="*/ 13 w 1225"/>
                  <a:gd name="T91" fmla="*/ 2 h 1003"/>
                  <a:gd name="T92" fmla="*/ 8 w 1225"/>
                  <a:gd name="T93" fmla="*/ 2 h 1003"/>
                  <a:gd name="T94" fmla="*/ 3 w 1225"/>
                  <a:gd name="T95" fmla="*/ 2 h 10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5"/>
                  <a:gd name="T145" fmla="*/ 0 h 1003"/>
                  <a:gd name="T146" fmla="*/ 1225 w 1225"/>
                  <a:gd name="T147" fmla="*/ 1003 h 10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5" h="1003">
                    <a:moveTo>
                      <a:pt x="0" y="8"/>
                    </a:moveTo>
                    <a:lnTo>
                      <a:pt x="0" y="220"/>
                    </a:lnTo>
                    <a:lnTo>
                      <a:pt x="0" y="431"/>
                    </a:lnTo>
                    <a:lnTo>
                      <a:pt x="0" y="642"/>
                    </a:lnTo>
                    <a:lnTo>
                      <a:pt x="0" y="854"/>
                    </a:lnTo>
                    <a:lnTo>
                      <a:pt x="2" y="891"/>
                    </a:lnTo>
                    <a:lnTo>
                      <a:pt x="3" y="929"/>
                    </a:lnTo>
                    <a:lnTo>
                      <a:pt x="5" y="965"/>
                    </a:lnTo>
                    <a:lnTo>
                      <a:pt x="8" y="1003"/>
                    </a:lnTo>
                    <a:lnTo>
                      <a:pt x="45" y="1003"/>
                    </a:lnTo>
                    <a:lnTo>
                      <a:pt x="83" y="1003"/>
                    </a:lnTo>
                    <a:lnTo>
                      <a:pt x="121" y="1003"/>
                    </a:lnTo>
                    <a:lnTo>
                      <a:pt x="160" y="1003"/>
                    </a:lnTo>
                    <a:lnTo>
                      <a:pt x="198" y="1003"/>
                    </a:lnTo>
                    <a:lnTo>
                      <a:pt x="236" y="1003"/>
                    </a:lnTo>
                    <a:lnTo>
                      <a:pt x="274" y="1003"/>
                    </a:lnTo>
                    <a:lnTo>
                      <a:pt x="311" y="1003"/>
                    </a:lnTo>
                    <a:lnTo>
                      <a:pt x="350" y="1003"/>
                    </a:lnTo>
                    <a:lnTo>
                      <a:pt x="388" y="1003"/>
                    </a:lnTo>
                    <a:lnTo>
                      <a:pt x="426" y="1003"/>
                    </a:lnTo>
                    <a:lnTo>
                      <a:pt x="464" y="1003"/>
                    </a:lnTo>
                    <a:lnTo>
                      <a:pt x="502" y="1003"/>
                    </a:lnTo>
                    <a:lnTo>
                      <a:pt x="541" y="1003"/>
                    </a:lnTo>
                    <a:lnTo>
                      <a:pt x="578" y="1003"/>
                    </a:lnTo>
                    <a:lnTo>
                      <a:pt x="616" y="1002"/>
                    </a:lnTo>
                    <a:lnTo>
                      <a:pt x="654" y="1002"/>
                    </a:lnTo>
                    <a:lnTo>
                      <a:pt x="692" y="1002"/>
                    </a:lnTo>
                    <a:lnTo>
                      <a:pt x="731" y="1002"/>
                    </a:lnTo>
                    <a:lnTo>
                      <a:pt x="769" y="1002"/>
                    </a:lnTo>
                    <a:lnTo>
                      <a:pt x="807" y="1002"/>
                    </a:lnTo>
                    <a:lnTo>
                      <a:pt x="844" y="1002"/>
                    </a:lnTo>
                    <a:lnTo>
                      <a:pt x="882" y="1002"/>
                    </a:lnTo>
                    <a:lnTo>
                      <a:pt x="921" y="1002"/>
                    </a:lnTo>
                    <a:lnTo>
                      <a:pt x="959" y="1002"/>
                    </a:lnTo>
                    <a:lnTo>
                      <a:pt x="997" y="1002"/>
                    </a:lnTo>
                    <a:lnTo>
                      <a:pt x="1035" y="1002"/>
                    </a:lnTo>
                    <a:lnTo>
                      <a:pt x="1072" y="1002"/>
                    </a:lnTo>
                    <a:lnTo>
                      <a:pt x="1111" y="1002"/>
                    </a:lnTo>
                    <a:lnTo>
                      <a:pt x="1149" y="1002"/>
                    </a:lnTo>
                    <a:lnTo>
                      <a:pt x="1187" y="1002"/>
                    </a:lnTo>
                    <a:lnTo>
                      <a:pt x="1225" y="1002"/>
                    </a:lnTo>
                    <a:lnTo>
                      <a:pt x="1225" y="804"/>
                    </a:lnTo>
                    <a:lnTo>
                      <a:pt x="1225" y="606"/>
                    </a:lnTo>
                    <a:lnTo>
                      <a:pt x="1225" y="408"/>
                    </a:lnTo>
                    <a:lnTo>
                      <a:pt x="1225" y="209"/>
                    </a:lnTo>
                    <a:lnTo>
                      <a:pt x="1225" y="158"/>
                    </a:lnTo>
                    <a:lnTo>
                      <a:pt x="1225" y="109"/>
                    </a:lnTo>
                    <a:lnTo>
                      <a:pt x="1225" y="58"/>
                    </a:lnTo>
                    <a:lnTo>
                      <a:pt x="1225" y="8"/>
                    </a:lnTo>
                    <a:lnTo>
                      <a:pt x="1186" y="8"/>
                    </a:lnTo>
                    <a:lnTo>
                      <a:pt x="1148" y="7"/>
                    </a:lnTo>
                    <a:lnTo>
                      <a:pt x="1109" y="7"/>
                    </a:lnTo>
                    <a:lnTo>
                      <a:pt x="1071" y="6"/>
                    </a:lnTo>
                    <a:lnTo>
                      <a:pt x="1032" y="6"/>
                    </a:lnTo>
                    <a:lnTo>
                      <a:pt x="994" y="6"/>
                    </a:lnTo>
                    <a:lnTo>
                      <a:pt x="956" y="5"/>
                    </a:lnTo>
                    <a:lnTo>
                      <a:pt x="917" y="5"/>
                    </a:lnTo>
                    <a:lnTo>
                      <a:pt x="878" y="4"/>
                    </a:lnTo>
                    <a:lnTo>
                      <a:pt x="840" y="4"/>
                    </a:lnTo>
                    <a:lnTo>
                      <a:pt x="801" y="4"/>
                    </a:lnTo>
                    <a:lnTo>
                      <a:pt x="763" y="3"/>
                    </a:lnTo>
                    <a:lnTo>
                      <a:pt x="724" y="3"/>
                    </a:lnTo>
                    <a:lnTo>
                      <a:pt x="685" y="2"/>
                    </a:lnTo>
                    <a:lnTo>
                      <a:pt x="648" y="2"/>
                    </a:lnTo>
                    <a:lnTo>
                      <a:pt x="609" y="0"/>
                    </a:lnTo>
                    <a:lnTo>
                      <a:pt x="584" y="2"/>
                    </a:lnTo>
                    <a:lnTo>
                      <a:pt x="558" y="2"/>
                    </a:lnTo>
                    <a:lnTo>
                      <a:pt x="533" y="3"/>
                    </a:lnTo>
                    <a:lnTo>
                      <a:pt x="507" y="3"/>
                    </a:lnTo>
                    <a:lnTo>
                      <a:pt x="482" y="4"/>
                    </a:lnTo>
                    <a:lnTo>
                      <a:pt x="456" y="4"/>
                    </a:lnTo>
                    <a:lnTo>
                      <a:pt x="430" y="4"/>
                    </a:lnTo>
                    <a:lnTo>
                      <a:pt x="405" y="5"/>
                    </a:lnTo>
                    <a:lnTo>
                      <a:pt x="380" y="5"/>
                    </a:lnTo>
                    <a:lnTo>
                      <a:pt x="355" y="6"/>
                    </a:lnTo>
                    <a:lnTo>
                      <a:pt x="329" y="6"/>
                    </a:lnTo>
                    <a:lnTo>
                      <a:pt x="303" y="6"/>
                    </a:lnTo>
                    <a:lnTo>
                      <a:pt x="278" y="7"/>
                    </a:lnTo>
                    <a:lnTo>
                      <a:pt x="252" y="7"/>
                    </a:lnTo>
                    <a:lnTo>
                      <a:pt x="227" y="8"/>
                    </a:lnTo>
                    <a:lnTo>
                      <a:pt x="201" y="8"/>
                    </a:lnTo>
                    <a:lnTo>
                      <a:pt x="188" y="8"/>
                    </a:lnTo>
                    <a:lnTo>
                      <a:pt x="176" y="8"/>
                    </a:lnTo>
                    <a:lnTo>
                      <a:pt x="163" y="8"/>
                    </a:lnTo>
                    <a:lnTo>
                      <a:pt x="151" y="8"/>
                    </a:lnTo>
                    <a:lnTo>
                      <a:pt x="138" y="8"/>
                    </a:lnTo>
                    <a:lnTo>
                      <a:pt x="125" y="8"/>
                    </a:lnTo>
                    <a:lnTo>
                      <a:pt x="114" y="8"/>
                    </a:lnTo>
                    <a:lnTo>
                      <a:pt x="101" y="8"/>
                    </a:lnTo>
                    <a:lnTo>
                      <a:pt x="88" y="8"/>
                    </a:lnTo>
                    <a:lnTo>
                      <a:pt x="76" y="8"/>
                    </a:lnTo>
                    <a:lnTo>
                      <a:pt x="63" y="8"/>
                    </a:lnTo>
                    <a:lnTo>
                      <a:pt x="51" y="8"/>
                    </a:lnTo>
                    <a:lnTo>
                      <a:pt x="38" y="8"/>
                    </a:lnTo>
                    <a:lnTo>
                      <a:pt x="25" y="8"/>
                    </a:lnTo>
                    <a:lnTo>
                      <a:pt x="13" y="8"/>
                    </a:lnTo>
                    <a:lnTo>
                      <a:pt x="0" y="8"/>
                    </a:lnTo>
                    <a:close/>
                  </a:path>
                </a:pathLst>
              </a:custGeom>
              <a:solidFill>
                <a:srgbClr val="2B3D3F"/>
              </a:solidFill>
              <a:ln w="9525">
                <a:noFill/>
                <a:round/>
                <a:headEnd/>
                <a:tailEnd/>
              </a:ln>
            </p:spPr>
            <p:txBody>
              <a:bodyPr/>
              <a:lstStyle/>
              <a:p>
                <a:endParaRPr lang="en-US" dirty="0"/>
              </a:p>
            </p:txBody>
          </p:sp>
          <p:sp>
            <p:nvSpPr>
              <p:cNvPr id="39" name="Freeform 24"/>
              <p:cNvSpPr>
                <a:spLocks/>
              </p:cNvSpPr>
              <p:nvPr/>
            </p:nvSpPr>
            <p:spPr bwMode="gray">
              <a:xfrm>
                <a:off x="1534" y="2199"/>
                <a:ext cx="223" cy="182"/>
              </a:xfrm>
              <a:custGeom>
                <a:avLst/>
                <a:gdLst>
                  <a:gd name="T0" fmla="*/ 0 w 1112"/>
                  <a:gd name="T1" fmla="*/ 40 h 908"/>
                  <a:gd name="T2" fmla="*/ 0 w 1112"/>
                  <a:gd name="T3" fmla="*/ 117 h 908"/>
                  <a:gd name="T4" fmla="*/ 1 w 1112"/>
                  <a:gd name="T5" fmla="*/ 162 h 908"/>
                  <a:gd name="T6" fmla="*/ 1 w 1112"/>
                  <a:gd name="T7" fmla="*/ 175 h 908"/>
                  <a:gd name="T8" fmla="*/ 8 w 1112"/>
                  <a:gd name="T9" fmla="*/ 182 h 908"/>
                  <a:gd name="T10" fmla="*/ 22 w 1112"/>
                  <a:gd name="T11" fmla="*/ 182 h 908"/>
                  <a:gd name="T12" fmla="*/ 36 w 1112"/>
                  <a:gd name="T13" fmla="*/ 182 h 908"/>
                  <a:gd name="T14" fmla="*/ 50 w 1112"/>
                  <a:gd name="T15" fmla="*/ 182 h 908"/>
                  <a:gd name="T16" fmla="*/ 64 w 1112"/>
                  <a:gd name="T17" fmla="*/ 182 h 908"/>
                  <a:gd name="T18" fmla="*/ 78 w 1112"/>
                  <a:gd name="T19" fmla="*/ 182 h 908"/>
                  <a:gd name="T20" fmla="*/ 91 w 1112"/>
                  <a:gd name="T21" fmla="*/ 182 h 908"/>
                  <a:gd name="T22" fmla="*/ 105 w 1112"/>
                  <a:gd name="T23" fmla="*/ 182 h 908"/>
                  <a:gd name="T24" fmla="*/ 119 w 1112"/>
                  <a:gd name="T25" fmla="*/ 182 h 908"/>
                  <a:gd name="T26" fmla="*/ 133 w 1112"/>
                  <a:gd name="T27" fmla="*/ 182 h 908"/>
                  <a:gd name="T28" fmla="*/ 147 w 1112"/>
                  <a:gd name="T29" fmla="*/ 182 h 908"/>
                  <a:gd name="T30" fmla="*/ 161 w 1112"/>
                  <a:gd name="T31" fmla="*/ 182 h 908"/>
                  <a:gd name="T32" fmla="*/ 174 w 1112"/>
                  <a:gd name="T33" fmla="*/ 182 h 908"/>
                  <a:gd name="T34" fmla="*/ 188 w 1112"/>
                  <a:gd name="T35" fmla="*/ 182 h 908"/>
                  <a:gd name="T36" fmla="*/ 202 w 1112"/>
                  <a:gd name="T37" fmla="*/ 182 h 908"/>
                  <a:gd name="T38" fmla="*/ 216 w 1112"/>
                  <a:gd name="T39" fmla="*/ 182 h 908"/>
                  <a:gd name="T40" fmla="*/ 223 w 1112"/>
                  <a:gd name="T41" fmla="*/ 146 h 908"/>
                  <a:gd name="T42" fmla="*/ 223 w 1112"/>
                  <a:gd name="T43" fmla="*/ 74 h 908"/>
                  <a:gd name="T44" fmla="*/ 223 w 1112"/>
                  <a:gd name="T45" fmla="*/ 28 h 908"/>
                  <a:gd name="T46" fmla="*/ 223 w 1112"/>
                  <a:gd name="T47" fmla="*/ 10 h 908"/>
                  <a:gd name="T48" fmla="*/ 216 w 1112"/>
                  <a:gd name="T49" fmla="*/ 1 h 908"/>
                  <a:gd name="T50" fmla="*/ 202 w 1112"/>
                  <a:gd name="T51" fmla="*/ 1 h 908"/>
                  <a:gd name="T52" fmla="*/ 188 w 1112"/>
                  <a:gd name="T53" fmla="*/ 1 h 908"/>
                  <a:gd name="T54" fmla="*/ 174 w 1112"/>
                  <a:gd name="T55" fmla="*/ 0 h 908"/>
                  <a:gd name="T56" fmla="*/ 160 w 1112"/>
                  <a:gd name="T57" fmla="*/ 0 h 908"/>
                  <a:gd name="T58" fmla="*/ 146 w 1112"/>
                  <a:gd name="T59" fmla="*/ 0 h 908"/>
                  <a:gd name="T60" fmla="*/ 132 w 1112"/>
                  <a:gd name="T61" fmla="*/ 0 h 908"/>
                  <a:gd name="T62" fmla="*/ 118 w 1112"/>
                  <a:gd name="T63" fmla="*/ 0 h 908"/>
                  <a:gd name="T64" fmla="*/ 106 w 1112"/>
                  <a:gd name="T65" fmla="*/ 0 h 908"/>
                  <a:gd name="T66" fmla="*/ 97 w 1112"/>
                  <a:gd name="T67" fmla="*/ 0 h 908"/>
                  <a:gd name="T68" fmla="*/ 88 w 1112"/>
                  <a:gd name="T69" fmla="*/ 0 h 908"/>
                  <a:gd name="T70" fmla="*/ 78 w 1112"/>
                  <a:gd name="T71" fmla="*/ 0 h 908"/>
                  <a:gd name="T72" fmla="*/ 69 w 1112"/>
                  <a:gd name="T73" fmla="*/ 0 h 908"/>
                  <a:gd name="T74" fmla="*/ 60 w 1112"/>
                  <a:gd name="T75" fmla="*/ 1 h 908"/>
                  <a:gd name="T76" fmla="*/ 51 w 1112"/>
                  <a:gd name="T77" fmla="*/ 1 h 908"/>
                  <a:gd name="T78" fmla="*/ 42 w 1112"/>
                  <a:gd name="T79" fmla="*/ 1 h 908"/>
                  <a:gd name="T80" fmla="*/ 34 w 1112"/>
                  <a:gd name="T81" fmla="*/ 1 h 908"/>
                  <a:gd name="T82" fmla="*/ 30 w 1112"/>
                  <a:gd name="T83" fmla="*/ 1 h 908"/>
                  <a:gd name="T84" fmla="*/ 25 w 1112"/>
                  <a:gd name="T85" fmla="*/ 1 h 908"/>
                  <a:gd name="T86" fmla="*/ 21 w 1112"/>
                  <a:gd name="T87" fmla="*/ 1 h 908"/>
                  <a:gd name="T88" fmla="*/ 16 w 1112"/>
                  <a:gd name="T89" fmla="*/ 1 h 908"/>
                  <a:gd name="T90" fmla="*/ 11 w 1112"/>
                  <a:gd name="T91" fmla="*/ 1 h 908"/>
                  <a:gd name="T92" fmla="*/ 7 w 1112"/>
                  <a:gd name="T93" fmla="*/ 1 h 908"/>
                  <a:gd name="T94" fmla="*/ 2 w 1112"/>
                  <a:gd name="T95" fmla="*/ 1 h 9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2"/>
                  <a:gd name="T145" fmla="*/ 0 h 908"/>
                  <a:gd name="T146" fmla="*/ 1112 w 1112"/>
                  <a:gd name="T147" fmla="*/ 908 h 9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2" h="908">
                    <a:moveTo>
                      <a:pt x="0" y="6"/>
                    </a:moveTo>
                    <a:lnTo>
                      <a:pt x="1" y="199"/>
                    </a:lnTo>
                    <a:lnTo>
                      <a:pt x="1" y="390"/>
                    </a:lnTo>
                    <a:lnTo>
                      <a:pt x="1" y="582"/>
                    </a:lnTo>
                    <a:lnTo>
                      <a:pt x="1" y="774"/>
                    </a:lnTo>
                    <a:lnTo>
                      <a:pt x="3" y="808"/>
                    </a:lnTo>
                    <a:lnTo>
                      <a:pt x="4" y="841"/>
                    </a:lnTo>
                    <a:lnTo>
                      <a:pt x="7" y="875"/>
                    </a:lnTo>
                    <a:lnTo>
                      <a:pt x="8" y="908"/>
                    </a:lnTo>
                    <a:lnTo>
                      <a:pt x="42" y="908"/>
                    </a:lnTo>
                    <a:lnTo>
                      <a:pt x="77" y="908"/>
                    </a:lnTo>
                    <a:lnTo>
                      <a:pt x="111" y="908"/>
                    </a:lnTo>
                    <a:lnTo>
                      <a:pt x="146" y="908"/>
                    </a:lnTo>
                    <a:lnTo>
                      <a:pt x="181" y="908"/>
                    </a:lnTo>
                    <a:lnTo>
                      <a:pt x="215" y="908"/>
                    </a:lnTo>
                    <a:lnTo>
                      <a:pt x="250" y="908"/>
                    </a:lnTo>
                    <a:lnTo>
                      <a:pt x="284" y="908"/>
                    </a:lnTo>
                    <a:lnTo>
                      <a:pt x="319" y="908"/>
                    </a:lnTo>
                    <a:lnTo>
                      <a:pt x="352" y="908"/>
                    </a:lnTo>
                    <a:lnTo>
                      <a:pt x="387" y="908"/>
                    </a:lnTo>
                    <a:lnTo>
                      <a:pt x="422" y="908"/>
                    </a:lnTo>
                    <a:lnTo>
                      <a:pt x="456" y="908"/>
                    </a:lnTo>
                    <a:lnTo>
                      <a:pt x="491" y="908"/>
                    </a:lnTo>
                    <a:lnTo>
                      <a:pt x="525" y="908"/>
                    </a:lnTo>
                    <a:lnTo>
                      <a:pt x="560" y="908"/>
                    </a:lnTo>
                    <a:lnTo>
                      <a:pt x="595" y="908"/>
                    </a:lnTo>
                    <a:lnTo>
                      <a:pt x="629" y="908"/>
                    </a:lnTo>
                    <a:lnTo>
                      <a:pt x="664" y="908"/>
                    </a:lnTo>
                    <a:lnTo>
                      <a:pt x="698" y="908"/>
                    </a:lnTo>
                    <a:lnTo>
                      <a:pt x="733" y="908"/>
                    </a:lnTo>
                    <a:lnTo>
                      <a:pt x="768" y="908"/>
                    </a:lnTo>
                    <a:lnTo>
                      <a:pt x="801" y="908"/>
                    </a:lnTo>
                    <a:lnTo>
                      <a:pt x="836" y="908"/>
                    </a:lnTo>
                    <a:lnTo>
                      <a:pt x="870" y="908"/>
                    </a:lnTo>
                    <a:lnTo>
                      <a:pt x="905" y="908"/>
                    </a:lnTo>
                    <a:lnTo>
                      <a:pt x="939" y="908"/>
                    </a:lnTo>
                    <a:lnTo>
                      <a:pt x="974" y="908"/>
                    </a:lnTo>
                    <a:lnTo>
                      <a:pt x="1009" y="908"/>
                    </a:lnTo>
                    <a:lnTo>
                      <a:pt x="1043" y="908"/>
                    </a:lnTo>
                    <a:lnTo>
                      <a:pt x="1078" y="908"/>
                    </a:lnTo>
                    <a:lnTo>
                      <a:pt x="1112" y="908"/>
                    </a:lnTo>
                    <a:lnTo>
                      <a:pt x="1112" y="728"/>
                    </a:lnTo>
                    <a:lnTo>
                      <a:pt x="1112" y="549"/>
                    </a:lnTo>
                    <a:lnTo>
                      <a:pt x="1112" y="368"/>
                    </a:lnTo>
                    <a:lnTo>
                      <a:pt x="1112" y="189"/>
                    </a:lnTo>
                    <a:lnTo>
                      <a:pt x="1112" y="142"/>
                    </a:lnTo>
                    <a:lnTo>
                      <a:pt x="1112" y="97"/>
                    </a:lnTo>
                    <a:lnTo>
                      <a:pt x="1112" y="52"/>
                    </a:lnTo>
                    <a:lnTo>
                      <a:pt x="1112" y="5"/>
                    </a:lnTo>
                    <a:lnTo>
                      <a:pt x="1078" y="5"/>
                    </a:lnTo>
                    <a:lnTo>
                      <a:pt x="1042" y="4"/>
                    </a:lnTo>
                    <a:lnTo>
                      <a:pt x="1008" y="4"/>
                    </a:lnTo>
                    <a:lnTo>
                      <a:pt x="973" y="4"/>
                    </a:lnTo>
                    <a:lnTo>
                      <a:pt x="938" y="3"/>
                    </a:lnTo>
                    <a:lnTo>
                      <a:pt x="903" y="3"/>
                    </a:lnTo>
                    <a:lnTo>
                      <a:pt x="868" y="2"/>
                    </a:lnTo>
                    <a:lnTo>
                      <a:pt x="834" y="2"/>
                    </a:lnTo>
                    <a:lnTo>
                      <a:pt x="799" y="2"/>
                    </a:lnTo>
                    <a:lnTo>
                      <a:pt x="763" y="1"/>
                    </a:lnTo>
                    <a:lnTo>
                      <a:pt x="729" y="1"/>
                    </a:lnTo>
                    <a:lnTo>
                      <a:pt x="694" y="1"/>
                    </a:lnTo>
                    <a:lnTo>
                      <a:pt x="658" y="1"/>
                    </a:lnTo>
                    <a:lnTo>
                      <a:pt x="624" y="0"/>
                    </a:lnTo>
                    <a:lnTo>
                      <a:pt x="588" y="0"/>
                    </a:lnTo>
                    <a:lnTo>
                      <a:pt x="554" y="0"/>
                    </a:lnTo>
                    <a:lnTo>
                      <a:pt x="531" y="0"/>
                    </a:lnTo>
                    <a:lnTo>
                      <a:pt x="507" y="0"/>
                    </a:lnTo>
                    <a:lnTo>
                      <a:pt x="484" y="1"/>
                    </a:lnTo>
                    <a:lnTo>
                      <a:pt x="462" y="1"/>
                    </a:lnTo>
                    <a:lnTo>
                      <a:pt x="438" y="1"/>
                    </a:lnTo>
                    <a:lnTo>
                      <a:pt x="415" y="1"/>
                    </a:lnTo>
                    <a:lnTo>
                      <a:pt x="391" y="2"/>
                    </a:lnTo>
                    <a:lnTo>
                      <a:pt x="369" y="2"/>
                    </a:lnTo>
                    <a:lnTo>
                      <a:pt x="346" y="2"/>
                    </a:lnTo>
                    <a:lnTo>
                      <a:pt x="322" y="3"/>
                    </a:lnTo>
                    <a:lnTo>
                      <a:pt x="300" y="3"/>
                    </a:lnTo>
                    <a:lnTo>
                      <a:pt x="277" y="4"/>
                    </a:lnTo>
                    <a:lnTo>
                      <a:pt x="253" y="4"/>
                    </a:lnTo>
                    <a:lnTo>
                      <a:pt x="230" y="4"/>
                    </a:lnTo>
                    <a:lnTo>
                      <a:pt x="207" y="5"/>
                    </a:lnTo>
                    <a:lnTo>
                      <a:pt x="184" y="5"/>
                    </a:lnTo>
                    <a:lnTo>
                      <a:pt x="172" y="5"/>
                    </a:lnTo>
                    <a:lnTo>
                      <a:pt x="161" y="5"/>
                    </a:lnTo>
                    <a:lnTo>
                      <a:pt x="149" y="5"/>
                    </a:lnTo>
                    <a:lnTo>
                      <a:pt x="137" y="6"/>
                    </a:lnTo>
                    <a:lnTo>
                      <a:pt x="127" y="6"/>
                    </a:lnTo>
                    <a:lnTo>
                      <a:pt x="115" y="6"/>
                    </a:lnTo>
                    <a:lnTo>
                      <a:pt x="104" y="6"/>
                    </a:lnTo>
                    <a:lnTo>
                      <a:pt x="92" y="6"/>
                    </a:lnTo>
                    <a:lnTo>
                      <a:pt x="80" y="6"/>
                    </a:lnTo>
                    <a:lnTo>
                      <a:pt x="69" y="6"/>
                    </a:lnTo>
                    <a:lnTo>
                      <a:pt x="57" y="6"/>
                    </a:lnTo>
                    <a:lnTo>
                      <a:pt x="47" y="6"/>
                    </a:lnTo>
                    <a:lnTo>
                      <a:pt x="35" y="6"/>
                    </a:lnTo>
                    <a:lnTo>
                      <a:pt x="23" y="6"/>
                    </a:lnTo>
                    <a:lnTo>
                      <a:pt x="12" y="6"/>
                    </a:lnTo>
                    <a:lnTo>
                      <a:pt x="0" y="6"/>
                    </a:lnTo>
                    <a:close/>
                  </a:path>
                </a:pathLst>
              </a:custGeom>
              <a:solidFill>
                <a:srgbClr val="303F44"/>
              </a:solidFill>
              <a:ln w="9525">
                <a:noFill/>
                <a:round/>
                <a:headEnd/>
                <a:tailEnd/>
              </a:ln>
            </p:spPr>
            <p:txBody>
              <a:bodyPr/>
              <a:lstStyle/>
              <a:p>
                <a:endParaRPr lang="en-US" dirty="0"/>
              </a:p>
            </p:txBody>
          </p:sp>
          <p:sp>
            <p:nvSpPr>
              <p:cNvPr id="40" name="Freeform 25"/>
              <p:cNvSpPr>
                <a:spLocks/>
              </p:cNvSpPr>
              <p:nvPr/>
            </p:nvSpPr>
            <p:spPr bwMode="gray">
              <a:xfrm>
                <a:off x="1534" y="2199"/>
                <a:ext cx="200" cy="164"/>
              </a:xfrm>
              <a:custGeom>
                <a:avLst/>
                <a:gdLst>
                  <a:gd name="T0" fmla="*/ 0 w 1000"/>
                  <a:gd name="T1" fmla="*/ 36 h 817"/>
                  <a:gd name="T2" fmla="*/ 0 w 1000"/>
                  <a:gd name="T3" fmla="*/ 105 h 817"/>
                  <a:gd name="T4" fmla="*/ 0 w 1000"/>
                  <a:gd name="T5" fmla="*/ 146 h 817"/>
                  <a:gd name="T6" fmla="*/ 1 w 1000"/>
                  <a:gd name="T7" fmla="*/ 158 h 817"/>
                  <a:gd name="T8" fmla="*/ 8 w 1000"/>
                  <a:gd name="T9" fmla="*/ 164 h 817"/>
                  <a:gd name="T10" fmla="*/ 20 w 1000"/>
                  <a:gd name="T11" fmla="*/ 164 h 817"/>
                  <a:gd name="T12" fmla="*/ 32 w 1000"/>
                  <a:gd name="T13" fmla="*/ 164 h 817"/>
                  <a:gd name="T14" fmla="*/ 45 w 1000"/>
                  <a:gd name="T15" fmla="*/ 164 h 817"/>
                  <a:gd name="T16" fmla="*/ 57 w 1000"/>
                  <a:gd name="T17" fmla="*/ 164 h 817"/>
                  <a:gd name="T18" fmla="*/ 70 w 1000"/>
                  <a:gd name="T19" fmla="*/ 164 h 817"/>
                  <a:gd name="T20" fmla="*/ 82 w 1000"/>
                  <a:gd name="T21" fmla="*/ 164 h 817"/>
                  <a:gd name="T22" fmla="*/ 95 w 1000"/>
                  <a:gd name="T23" fmla="*/ 164 h 817"/>
                  <a:gd name="T24" fmla="*/ 107 w 1000"/>
                  <a:gd name="T25" fmla="*/ 164 h 817"/>
                  <a:gd name="T26" fmla="*/ 119 w 1000"/>
                  <a:gd name="T27" fmla="*/ 164 h 817"/>
                  <a:gd name="T28" fmla="*/ 132 w 1000"/>
                  <a:gd name="T29" fmla="*/ 164 h 817"/>
                  <a:gd name="T30" fmla="*/ 144 w 1000"/>
                  <a:gd name="T31" fmla="*/ 164 h 817"/>
                  <a:gd name="T32" fmla="*/ 157 w 1000"/>
                  <a:gd name="T33" fmla="*/ 164 h 817"/>
                  <a:gd name="T34" fmla="*/ 169 w 1000"/>
                  <a:gd name="T35" fmla="*/ 164 h 817"/>
                  <a:gd name="T36" fmla="*/ 181 w 1000"/>
                  <a:gd name="T37" fmla="*/ 164 h 817"/>
                  <a:gd name="T38" fmla="*/ 194 w 1000"/>
                  <a:gd name="T39" fmla="*/ 164 h 817"/>
                  <a:gd name="T40" fmla="*/ 200 w 1000"/>
                  <a:gd name="T41" fmla="*/ 131 h 817"/>
                  <a:gd name="T42" fmla="*/ 200 w 1000"/>
                  <a:gd name="T43" fmla="*/ 67 h 817"/>
                  <a:gd name="T44" fmla="*/ 200 w 1000"/>
                  <a:gd name="T45" fmla="*/ 26 h 817"/>
                  <a:gd name="T46" fmla="*/ 200 w 1000"/>
                  <a:gd name="T47" fmla="*/ 9 h 817"/>
                  <a:gd name="T48" fmla="*/ 194 w 1000"/>
                  <a:gd name="T49" fmla="*/ 1 h 817"/>
                  <a:gd name="T50" fmla="*/ 181 w 1000"/>
                  <a:gd name="T51" fmla="*/ 1 h 817"/>
                  <a:gd name="T52" fmla="*/ 169 w 1000"/>
                  <a:gd name="T53" fmla="*/ 1 h 817"/>
                  <a:gd name="T54" fmla="*/ 156 w 1000"/>
                  <a:gd name="T55" fmla="*/ 0 h 817"/>
                  <a:gd name="T56" fmla="*/ 144 w 1000"/>
                  <a:gd name="T57" fmla="*/ 0 h 817"/>
                  <a:gd name="T58" fmla="*/ 131 w 1000"/>
                  <a:gd name="T59" fmla="*/ 0 h 817"/>
                  <a:gd name="T60" fmla="*/ 119 w 1000"/>
                  <a:gd name="T61" fmla="*/ 0 h 817"/>
                  <a:gd name="T62" fmla="*/ 106 w 1000"/>
                  <a:gd name="T63" fmla="*/ 0 h 817"/>
                  <a:gd name="T64" fmla="*/ 96 w 1000"/>
                  <a:gd name="T65" fmla="*/ 0 h 817"/>
                  <a:gd name="T66" fmla="*/ 87 w 1000"/>
                  <a:gd name="T67" fmla="*/ 0 h 817"/>
                  <a:gd name="T68" fmla="*/ 79 w 1000"/>
                  <a:gd name="T69" fmla="*/ 0 h 817"/>
                  <a:gd name="T70" fmla="*/ 71 w 1000"/>
                  <a:gd name="T71" fmla="*/ 0 h 817"/>
                  <a:gd name="T72" fmla="*/ 62 w 1000"/>
                  <a:gd name="T73" fmla="*/ 0 h 817"/>
                  <a:gd name="T74" fmla="*/ 54 w 1000"/>
                  <a:gd name="T75" fmla="*/ 1 h 817"/>
                  <a:gd name="T76" fmla="*/ 45 w 1000"/>
                  <a:gd name="T77" fmla="*/ 1 h 817"/>
                  <a:gd name="T78" fmla="*/ 37 w 1000"/>
                  <a:gd name="T79" fmla="*/ 1 h 817"/>
                  <a:gd name="T80" fmla="*/ 29 w 1000"/>
                  <a:gd name="T81" fmla="*/ 1 h 817"/>
                  <a:gd name="T82" fmla="*/ 21 w 1000"/>
                  <a:gd name="T83" fmla="*/ 1 h 817"/>
                  <a:gd name="T84" fmla="*/ 12 w 1000"/>
                  <a:gd name="T85" fmla="*/ 1 h 817"/>
                  <a:gd name="T86" fmla="*/ 4 w 1000"/>
                  <a:gd name="T87" fmla="*/ 1 h 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0"/>
                  <a:gd name="T133" fmla="*/ 0 h 817"/>
                  <a:gd name="T134" fmla="*/ 1000 w 1000"/>
                  <a:gd name="T135" fmla="*/ 817 h 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0" h="817">
                    <a:moveTo>
                      <a:pt x="0" y="6"/>
                    </a:moveTo>
                    <a:lnTo>
                      <a:pt x="0" y="179"/>
                    </a:lnTo>
                    <a:lnTo>
                      <a:pt x="1" y="351"/>
                    </a:lnTo>
                    <a:lnTo>
                      <a:pt x="1" y="523"/>
                    </a:lnTo>
                    <a:lnTo>
                      <a:pt x="1" y="696"/>
                    </a:lnTo>
                    <a:lnTo>
                      <a:pt x="2" y="726"/>
                    </a:lnTo>
                    <a:lnTo>
                      <a:pt x="4" y="756"/>
                    </a:lnTo>
                    <a:lnTo>
                      <a:pt x="6" y="787"/>
                    </a:lnTo>
                    <a:lnTo>
                      <a:pt x="7" y="817"/>
                    </a:lnTo>
                    <a:lnTo>
                      <a:pt x="38" y="817"/>
                    </a:lnTo>
                    <a:lnTo>
                      <a:pt x="69" y="817"/>
                    </a:lnTo>
                    <a:lnTo>
                      <a:pt x="100" y="817"/>
                    </a:lnTo>
                    <a:lnTo>
                      <a:pt x="131" y="817"/>
                    </a:lnTo>
                    <a:lnTo>
                      <a:pt x="162" y="817"/>
                    </a:lnTo>
                    <a:lnTo>
                      <a:pt x="194" y="817"/>
                    </a:lnTo>
                    <a:lnTo>
                      <a:pt x="224" y="817"/>
                    </a:lnTo>
                    <a:lnTo>
                      <a:pt x="255" y="817"/>
                    </a:lnTo>
                    <a:lnTo>
                      <a:pt x="287" y="817"/>
                    </a:lnTo>
                    <a:lnTo>
                      <a:pt x="318" y="817"/>
                    </a:lnTo>
                    <a:lnTo>
                      <a:pt x="348" y="817"/>
                    </a:lnTo>
                    <a:lnTo>
                      <a:pt x="380" y="817"/>
                    </a:lnTo>
                    <a:lnTo>
                      <a:pt x="411" y="817"/>
                    </a:lnTo>
                    <a:lnTo>
                      <a:pt x="441" y="817"/>
                    </a:lnTo>
                    <a:lnTo>
                      <a:pt x="473" y="817"/>
                    </a:lnTo>
                    <a:lnTo>
                      <a:pt x="504" y="817"/>
                    </a:lnTo>
                    <a:lnTo>
                      <a:pt x="535" y="817"/>
                    </a:lnTo>
                    <a:lnTo>
                      <a:pt x="566" y="817"/>
                    </a:lnTo>
                    <a:lnTo>
                      <a:pt x="597" y="817"/>
                    </a:lnTo>
                    <a:lnTo>
                      <a:pt x="628" y="817"/>
                    </a:lnTo>
                    <a:lnTo>
                      <a:pt x="658" y="817"/>
                    </a:lnTo>
                    <a:lnTo>
                      <a:pt x="690" y="817"/>
                    </a:lnTo>
                    <a:lnTo>
                      <a:pt x="721" y="817"/>
                    </a:lnTo>
                    <a:lnTo>
                      <a:pt x="751" y="817"/>
                    </a:lnTo>
                    <a:lnTo>
                      <a:pt x="783" y="817"/>
                    </a:lnTo>
                    <a:lnTo>
                      <a:pt x="814" y="817"/>
                    </a:lnTo>
                    <a:lnTo>
                      <a:pt x="845" y="817"/>
                    </a:lnTo>
                    <a:lnTo>
                      <a:pt x="876" y="817"/>
                    </a:lnTo>
                    <a:lnTo>
                      <a:pt x="907" y="817"/>
                    </a:lnTo>
                    <a:lnTo>
                      <a:pt x="938" y="817"/>
                    </a:lnTo>
                    <a:lnTo>
                      <a:pt x="969" y="817"/>
                    </a:lnTo>
                    <a:lnTo>
                      <a:pt x="1000" y="817"/>
                    </a:lnTo>
                    <a:lnTo>
                      <a:pt x="1000" y="655"/>
                    </a:lnTo>
                    <a:lnTo>
                      <a:pt x="1000" y="493"/>
                    </a:lnTo>
                    <a:lnTo>
                      <a:pt x="1000" y="332"/>
                    </a:lnTo>
                    <a:lnTo>
                      <a:pt x="1000" y="170"/>
                    </a:lnTo>
                    <a:lnTo>
                      <a:pt x="1000" y="128"/>
                    </a:lnTo>
                    <a:lnTo>
                      <a:pt x="1000" y="87"/>
                    </a:lnTo>
                    <a:lnTo>
                      <a:pt x="1000" y="46"/>
                    </a:lnTo>
                    <a:lnTo>
                      <a:pt x="1000" y="5"/>
                    </a:lnTo>
                    <a:lnTo>
                      <a:pt x="969" y="5"/>
                    </a:lnTo>
                    <a:lnTo>
                      <a:pt x="937" y="4"/>
                    </a:lnTo>
                    <a:lnTo>
                      <a:pt x="906" y="4"/>
                    </a:lnTo>
                    <a:lnTo>
                      <a:pt x="875" y="4"/>
                    </a:lnTo>
                    <a:lnTo>
                      <a:pt x="843" y="3"/>
                    </a:lnTo>
                    <a:lnTo>
                      <a:pt x="812" y="3"/>
                    </a:lnTo>
                    <a:lnTo>
                      <a:pt x="781" y="2"/>
                    </a:lnTo>
                    <a:lnTo>
                      <a:pt x="749" y="2"/>
                    </a:lnTo>
                    <a:lnTo>
                      <a:pt x="718" y="2"/>
                    </a:lnTo>
                    <a:lnTo>
                      <a:pt x="687" y="1"/>
                    </a:lnTo>
                    <a:lnTo>
                      <a:pt x="655" y="1"/>
                    </a:lnTo>
                    <a:lnTo>
                      <a:pt x="624" y="1"/>
                    </a:lnTo>
                    <a:lnTo>
                      <a:pt x="593" y="1"/>
                    </a:lnTo>
                    <a:lnTo>
                      <a:pt x="561" y="0"/>
                    </a:lnTo>
                    <a:lnTo>
                      <a:pt x="530" y="0"/>
                    </a:lnTo>
                    <a:lnTo>
                      <a:pt x="498" y="0"/>
                    </a:lnTo>
                    <a:lnTo>
                      <a:pt x="478" y="0"/>
                    </a:lnTo>
                    <a:lnTo>
                      <a:pt x="456" y="0"/>
                    </a:lnTo>
                    <a:lnTo>
                      <a:pt x="436" y="1"/>
                    </a:lnTo>
                    <a:lnTo>
                      <a:pt x="415" y="1"/>
                    </a:lnTo>
                    <a:lnTo>
                      <a:pt x="394" y="1"/>
                    </a:lnTo>
                    <a:lnTo>
                      <a:pt x="373" y="1"/>
                    </a:lnTo>
                    <a:lnTo>
                      <a:pt x="353" y="2"/>
                    </a:lnTo>
                    <a:lnTo>
                      <a:pt x="332" y="2"/>
                    </a:lnTo>
                    <a:lnTo>
                      <a:pt x="310" y="2"/>
                    </a:lnTo>
                    <a:lnTo>
                      <a:pt x="290" y="3"/>
                    </a:lnTo>
                    <a:lnTo>
                      <a:pt x="269" y="3"/>
                    </a:lnTo>
                    <a:lnTo>
                      <a:pt x="249" y="4"/>
                    </a:lnTo>
                    <a:lnTo>
                      <a:pt x="227" y="4"/>
                    </a:lnTo>
                    <a:lnTo>
                      <a:pt x="207" y="4"/>
                    </a:lnTo>
                    <a:lnTo>
                      <a:pt x="186" y="5"/>
                    </a:lnTo>
                    <a:lnTo>
                      <a:pt x="166" y="5"/>
                    </a:lnTo>
                    <a:lnTo>
                      <a:pt x="145" y="5"/>
                    </a:lnTo>
                    <a:lnTo>
                      <a:pt x="124" y="5"/>
                    </a:lnTo>
                    <a:lnTo>
                      <a:pt x="104" y="5"/>
                    </a:lnTo>
                    <a:lnTo>
                      <a:pt x="83" y="5"/>
                    </a:lnTo>
                    <a:lnTo>
                      <a:pt x="62" y="6"/>
                    </a:lnTo>
                    <a:lnTo>
                      <a:pt x="41" y="6"/>
                    </a:lnTo>
                    <a:lnTo>
                      <a:pt x="21" y="6"/>
                    </a:lnTo>
                    <a:lnTo>
                      <a:pt x="0" y="6"/>
                    </a:lnTo>
                    <a:close/>
                  </a:path>
                </a:pathLst>
              </a:custGeom>
              <a:solidFill>
                <a:srgbClr val="354449"/>
              </a:solidFill>
              <a:ln w="9525">
                <a:noFill/>
                <a:round/>
                <a:headEnd/>
                <a:tailEnd/>
              </a:ln>
            </p:spPr>
            <p:txBody>
              <a:bodyPr/>
              <a:lstStyle/>
              <a:p>
                <a:endParaRPr lang="en-US" dirty="0"/>
              </a:p>
            </p:txBody>
          </p:sp>
          <p:sp>
            <p:nvSpPr>
              <p:cNvPr id="41" name="Freeform 26"/>
              <p:cNvSpPr>
                <a:spLocks/>
              </p:cNvSpPr>
              <p:nvPr/>
            </p:nvSpPr>
            <p:spPr bwMode="gray">
              <a:xfrm>
                <a:off x="1535" y="2200"/>
                <a:ext cx="177" cy="145"/>
              </a:xfrm>
              <a:custGeom>
                <a:avLst/>
                <a:gdLst>
                  <a:gd name="T0" fmla="*/ 0 w 887"/>
                  <a:gd name="T1" fmla="*/ 32 h 725"/>
                  <a:gd name="T2" fmla="*/ 0 w 887"/>
                  <a:gd name="T3" fmla="*/ 93 h 725"/>
                  <a:gd name="T4" fmla="*/ 0 w 887"/>
                  <a:gd name="T5" fmla="*/ 129 h 725"/>
                  <a:gd name="T6" fmla="*/ 1 w 887"/>
                  <a:gd name="T7" fmla="*/ 140 h 725"/>
                  <a:gd name="T8" fmla="*/ 7 w 887"/>
                  <a:gd name="T9" fmla="*/ 145 h 725"/>
                  <a:gd name="T10" fmla="*/ 18 w 887"/>
                  <a:gd name="T11" fmla="*/ 145 h 725"/>
                  <a:gd name="T12" fmla="*/ 29 w 887"/>
                  <a:gd name="T13" fmla="*/ 145 h 725"/>
                  <a:gd name="T14" fmla="*/ 40 w 887"/>
                  <a:gd name="T15" fmla="*/ 145 h 725"/>
                  <a:gd name="T16" fmla="*/ 51 w 887"/>
                  <a:gd name="T17" fmla="*/ 145 h 725"/>
                  <a:gd name="T18" fmla="*/ 62 w 887"/>
                  <a:gd name="T19" fmla="*/ 145 h 725"/>
                  <a:gd name="T20" fmla="*/ 73 w 887"/>
                  <a:gd name="T21" fmla="*/ 145 h 725"/>
                  <a:gd name="T22" fmla="*/ 84 w 887"/>
                  <a:gd name="T23" fmla="*/ 145 h 725"/>
                  <a:gd name="T24" fmla="*/ 95 w 887"/>
                  <a:gd name="T25" fmla="*/ 145 h 725"/>
                  <a:gd name="T26" fmla="*/ 106 w 887"/>
                  <a:gd name="T27" fmla="*/ 145 h 725"/>
                  <a:gd name="T28" fmla="*/ 117 w 887"/>
                  <a:gd name="T29" fmla="*/ 145 h 725"/>
                  <a:gd name="T30" fmla="*/ 128 w 887"/>
                  <a:gd name="T31" fmla="*/ 145 h 725"/>
                  <a:gd name="T32" fmla="*/ 138 w 887"/>
                  <a:gd name="T33" fmla="*/ 145 h 725"/>
                  <a:gd name="T34" fmla="*/ 149 w 887"/>
                  <a:gd name="T35" fmla="*/ 145 h 725"/>
                  <a:gd name="T36" fmla="*/ 161 w 887"/>
                  <a:gd name="T37" fmla="*/ 145 h 725"/>
                  <a:gd name="T38" fmla="*/ 172 w 887"/>
                  <a:gd name="T39" fmla="*/ 145 h 725"/>
                  <a:gd name="T40" fmla="*/ 177 w 887"/>
                  <a:gd name="T41" fmla="*/ 116 h 725"/>
                  <a:gd name="T42" fmla="*/ 177 w 887"/>
                  <a:gd name="T43" fmla="*/ 59 h 725"/>
                  <a:gd name="T44" fmla="*/ 177 w 887"/>
                  <a:gd name="T45" fmla="*/ 23 h 725"/>
                  <a:gd name="T46" fmla="*/ 177 w 887"/>
                  <a:gd name="T47" fmla="*/ 8 h 725"/>
                  <a:gd name="T48" fmla="*/ 171 w 887"/>
                  <a:gd name="T49" fmla="*/ 1 h 725"/>
                  <a:gd name="T50" fmla="*/ 160 w 887"/>
                  <a:gd name="T51" fmla="*/ 1 h 725"/>
                  <a:gd name="T52" fmla="*/ 149 w 887"/>
                  <a:gd name="T53" fmla="*/ 1 h 725"/>
                  <a:gd name="T54" fmla="*/ 138 w 887"/>
                  <a:gd name="T55" fmla="*/ 0 h 725"/>
                  <a:gd name="T56" fmla="*/ 127 w 887"/>
                  <a:gd name="T57" fmla="*/ 0 h 725"/>
                  <a:gd name="T58" fmla="*/ 116 w 887"/>
                  <a:gd name="T59" fmla="*/ 0 h 725"/>
                  <a:gd name="T60" fmla="*/ 105 w 887"/>
                  <a:gd name="T61" fmla="*/ 0 h 725"/>
                  <a:gd name="T62" fmla="*/ 94 w 887"/>
                  <a:gd name="T63" fmla="*/ 0 h 725"/>
                  <a:gd name="T64" fmla="*/ 85 w 887"/>
                  <a:gd name="T65" fmla="*/ 0 h 725"/>
                  <a:gd name="T66" fmla="*/ 77 w 887"/>
                  <a:gd name="T67" fmla="*/ 0 h 725"/>
                  <a:gd name="T68" fmla="*/ 70 w 887"/>
                  <a:gd name="T69" fmla="*/ 0 h 725"/>
                  <a:gd name="T70" fmla="*/ 63 w 887"/>
                  <a:gd name="T71" fmla="*/ 0 h 725"/>
                  <a:gd name="T72" fmla="*/ 55 w 887"/>
                  <a:gd name="T73" fmla="*/ 0 h 725"/>
                  <a:gd name="T74" fmla="*/ 48 w 887"/>
                  <a:gd name="T75" fmla="*/ 1 h 725"/>
                  <a:gd name="T76" fmla="*/ 40 w 887"/>
                  <a:gd name="T77" fmla="*/ 1 h 725"/>
                  <a:gd name="T78" fmla="*/ 33 w 887"/>
                  <a:gd name="T79" fmla="*/ 1 h 725"/>
                  <a:gd name="T80" fmla="*/ 26 w 887"/>
                  <a:gd name="T81" fmla="*/ 1 h 725"/>
                  <a:gd name="T82" fmla="*/ 18 w 887"/>
                  <a:gd name="T83" fmla="*/ 1 h 725"/>
                  <a:gd name="T84" fmla="*/ 11 w 887"/>
                  <a:gd name="T85" fmla="*/ 1 h 725"/>
                  <a:gd name="T86" fmla="*/ 4 w 887"/>
                  <a:gd name="T87" fmla="*/ 1 h 7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7"/>
                  <a:gd name="T133" fmla="*/ 0 h 725"/>
                  <a:gd name="T134" fmla="*/ 887 w 887"/>
                  <a:gd name="T135" fmla="*/ 725 h 7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7" h="725">
                    <a:moveTo>
                      <a:pt x="0" y="7"/>
                    </a:moveTo>
                    <a:lnTo>
                      <a:pt x="0" y="160"/>
                    </a:lnTo>
                    <a:lnTo>
                      <a:pt x="1" y="312"/>
                    </a:lnTo>
                    <a:lnTo>
                      <a:pt x="1" y="465"/>
                    </a:lnTo>
                    <a:lnTo>
                      <a:pt x="1" y="617"/>
                    </a:lnTo>
                    <a:lnTo>
                      <a:pt x="2" y="644"/>
                    </a:lnTo>
                    <a:lnTo>
                      <a:pt x="5" y="671"/>
                    </a:lnTo>
                    <a:lnTo>
                      <a:pt x="6" y="698"/>
                    </a:lnTo>
                    <a:lnTo>
                      <a:pt x="7" y="725"/>
                    </a:lnTo>
                    <a:lnTo>
                      <a:pt x="34" y="725"/>
                    </a:lnTo>
                    <a:lnTo>
                      <a:pt x="62" y="725"/>
                    </a:lnTo>
                    <a:lnTo>
                      <a:pt x="89" y="725"/>
                    </a:lnTo>
                    <a:lnTo>
                      <a:pt x="117" y="725"/>
                    </a:lnTo>
                    <a:lnTo>
                      <a:pt x="144" y="725"/>
                    </a:lnTo>
                    <a:lnTo>
                      <a:pt x="172" y="725"/>
                    </a:lnTo>
                    <a:lnTo>
                      <a:pt x="199" y="725"/>
                    </a:lnTo>
                    <a:lnTo>
                      <a:pt x="226" y="725"/>
                    </a:lnTo>
                    <a:lnTo>
                      <a:pt x="254" y="725"/>
                    </a:lnTo>
                    <a:lnTo>
                      <a:pt x="281" y="725"/>
                    </a:lnTo>
                    <a:lnTo>
                      <a:pt x="309" y="725"/>
                    </a:lnTo>
                    <a:lnTo>
                      <a:pt x="336" y="725"/>
                    </a:lnTo>
                    <a:lnTo>
                      <a:pt x="365" y="725"/>
                    </a:lnTo>
                    <a:lnTo>
                      <a:pt x="392" y="725"/>
                    </a:lnTo>
                    <a:lnTo>
                      <a:pt x="420" y="725"/>
                    </a:lnTo>
                    <a:lnTo>
                      <a:pt x="447" y="725"/>
                    </a:lnTo>
                    <a:lnTo>
                      <a:pt x="474" y="725"/>
                    </a:lnTo>
                    <a:lnTo>
                      <a:pt x="502" y="725"/>
                    </a:lnTo>
                    <a:lnTo>
                      <a:pt x="529" y="725"/>
                    </a:lnTo>
                    <a:lnTo>
                      <a:pt x="557" y="725"/>
                    </a:lnTo>
                    <a:lnTo>
                      <a:pt x="584" y="725"/>
                    </a:lnTo>
                    <a:lnTo>
                      <a:pt x="612" y="725"/>
                    </a:lnTo>
                    <a:lnTo>
                      <a:pt x="639" y="725"/>
                    </a:lnTo>
                    <a:lnTo>
                      <a:pt x="667" y="725"/>
                    </a:lnTo>
                    <a:lnTo>
                      <a:pt x="694" y="725"/>
                    </a:lnTo>
                    <a:lnTo>
                      <a:pt x="721" y="724"/>
                    </a:lnTo>
                    <a:lnTo>
                      <a:pt x="749" y="724"/>
                    </a:lnTo>
                    <a:lnTo>
                      <a:pt x="776" y="724"/>
                    </a:lnTo>
                    <a:lnTo>
                      <a:pt x="805" y="724"/>
                    </a:lnTo>
                    <a:lnTo>
                      <a:pt x="832" y="724"/>
                    </a:lnTo>
                    <a:lnTo>
                      <a:pt x="860" y="724"/>
                    </a:lnTo>
                    <a:lnTo>
                      <a:pt x="887" y="724"/>
                    </a:lnTo>
                    <a:lnTo>
                      <a:pt x="887" y="580"/>
                    </a:lnTo>
                    <a:lnTo>
                      <a:pt x="887" y="437"/>
                    </a:lnTo>
                    <a:lnTo>
                      <a:pt x="887" y="294"/>
                    </a:lnTo>
                    <a:lnTo>
                      <a:pt x="887" y="150"/>
                    </a:lnTo>
                    <a:lnTo>
                      <a:pt x="887" y="114"/>
                    </a:lnTo>
                    <a:lnTo>
                      <a:pt x="887" y="77"/>
                    </a:lnTo>
                    <a:lnTo>
                      <a:pt x="887" y="41"/>
                    </a:lnTo>
                    <a:lnTo>
                      <a:pt x="887" y="4"/>
                    </a:lnTo>
                    <a:lnTo>
                      <a:pt x="859" y="4"/>
                    </a:lnTo>
                    <a:lnTo>
                      <a:pt x="832" y="4"/>
                    </a:lnTo>
                    <a:lnTo>
                      <a:pt x="803" y="3"/>
                    </a:lnTo>
                    <a:lnTo>
                      <a:pt x="775" y="3"/>
                    </a:lnTo>
                    <a:lnTo>
                      <a:pt x="748" y="3"/>
                    </a:lnTo>
                    <a:lnTo>
                      <a:pt x="720" y="3"/>
                    </a:lnTo>
                    <a:lnTo>
                      <a:pt x="692" y="2"/>
                    </a:lnTo>
                    <a:lnTo>
                      <a:pt x="665" y="2"/>
                    </a:lnTo>
                    <a:lnTo>
                      <a:pt x="637" y="2"/>
                    </a:lnTo>
                    <a:lnTo>
                      <a:pt x="609" y="1"/>
                    </a:lnTo>
                    <a:lnTo>
                      <a:pt x="581" y="1"/>
                    </a:lnTo>
                    <a:lnTo>
                      <a:pt x="554" y="1"/>
                    </a:lnTo>
                    <a:lnTo>
                      <a:pt x="526" y="1"/>
                    </a:lnTo>
                    <a:lnTo>
                      <a:pt x="497" y="0"/>
                    </a:lnTo>
                    <a:lnTo>
                      <a:pt x="470" y="0"/>
                    </a:lnTo>
                    <a:lnTo>
                      <a:pt x="442" y="0"/>
                    </a:lnTo>
                    <a:lnTo>
                      <a:pt x="424" y="0"/>
                    </a:lnTo>
                    <a:lnTo>
                      <a:pt x="406" y="0"/>
                    </a:lnTo>
                    <a:lnTo>
                      <a:pt x="387" y="1"/>
                    </a:lnTo>
                    <a:lnTo>
                      <a:pt x="369" y="1"/>
                    </a:lnTo>
                    <a:lnTo>
                      <a:pt x="350" y="1"/>
                    </a:lnTo>
                    <a:lnTo>
                      <a:pt x="332" y="1"/>
                    </a:lnTo>
                    <a:lnTo>
                      <a:pt x="314" y="2"/>
                    </a:lnTo>
                    <a:lnTo>
                      <a:pt x="295" y="2"/>
                    </a:lnTo>
                    <a:lnTo>
                      <a:pt x="276" y="2"/>
                    </a:lnTo>
                    <a:lnTo>
                      <a:pt x="258" y="3"/>
                    </a:lnTo>
                    <a:lnTo>
                      <a:pt x="239" y="3"/>
                    </a:lnTo>
                    <a:lnTo>
                      <a:pt x="221" y="3"/>
                    </a:lnTo>
                    <a:lnTo>
                      <a:pt x="202" y="3"/>
                    </a:lnTo>
                    <a:lnTo>
                      <a:pt x="184" y="4"/>
                    </a:lnTo>
                    <a:lnTo>
                      <a:pt x="166" y="4"/>
                    </a:lnTo>
                    <a:lnTo>
                      <a:pt x="147" y="4"/>
                    </a:lnTo>
                    <a:lnTo>
                      <a:pt x="129" y="4"/>
                    </a:lnTo>
                    <a:lnTo>
                      <a:pt x="110" y="5"/>
                    </a:lnTo>
                    <a:lnTo>
                      <a:pt x="92" y="5"/>
                    </a:lnTo>
                    <a:lnTo>
                      <a:pt x="74" y="5"/>
                    </a:lnTo>
                    <a:lnTo>
                      <a:pt x="55" y="7"/>
                    </a:lnTo>
                    <a:lnTo>
                      <a:pt x="37" y="7"/>
                    </a:lnTo>
                    <a:lnTo>
                      <a:pt x="19" y="7"/>
                    </a:lnTo>
                    <a:lnTo>
                      <a:pt x="0" y="7"/>
                    </a:lnTo>
                    <a:close/>
                  </a:path>
                </a:pathLst>
              </a:custGeom>
              <a:solidFill>
                <a:srgbClr val="38444C"/>
              </a:solidFill>
              <a:ln w="9525">
                <a:noFill/>
                <a:round/>
                <a:headEnd/>
                <a:tailEnd/>
              </a:ln>
            </p:spPr>
            <p:txBody>
              <a:bodyPr/>
              <a:lstStyle/>
              <a:p>
                <a:endParaRPr lang="en-US" dirty="0"/>
              </a:p>
            </p:txBody>
          </p:sp>
          <p:sp>
            <p:nvSpPr>
              <p:cNvPr id="42" name="Freeform 27"/>
              <p:cNvSpPr>
                <a:spLocks/>
              </p:cNvSpPr>
              <p:nvPr/>
            </p:nvSpPr>
            <p:spPr bwMode="gray">
              <a:xfrm>
                <a:off x="1535" y="2200"/>
                <a:ext cx="155" cy="127"/>
              </a:xfrm>
              <a:custGeom>
                <a:avLst/>
                <a:gdLst>
                  <a:gd name="T0" fmla="*/ 0 w 775"/>
                  <a:gd name="T1" fmla="*/ 28 h 633"/>
                  <a:gd name="T2" fmla="*/ 0 w 775"/>
                  <a:gd name="T3" fmla="*/ 81 h 633"/>
                  <a:gd name="T4" fmla="*/ 1 w 775"/>
                  <a:gd name="T5" fmla="*/ 113 h 633"/>
                  <a:gd name="T6" fmla="*/ 1 w 775"/>
                  <a:gd name="T7" fmla="*/ 122 h 633"/>
                  <a:gd name="T8" fmla="*/ 6 w 775"/>
                  <a:gd name="T9" fmla="*/ 127 h 633"/>
                  <a:gd name="T10" fmla="*/ 16 w 775"/>
                  <a:gd name="T11" fmla="*/ 127 h 633"/>
                  <a:gd name="T12" fmla="*/ 25 w 775"/>
                  <a:gd name="T13" fmla="*/ 127 h 633"/>
                  <a:gd name="T14" fmla="*/ 35 w 775"/>
                  <a:gd name="T15" fmla="*/ 127 h 633"/>
                  <a:gd name="T16" fmla="*/ 45 w 775"/>
                  <a:gd name="T17" fmla="*/ 127 h 633"/>
                  <a:gd name="T18" fmla="*/ 54 w 775"/>
                  <a:gd name="T19" fmla="*/ 127 h 633"/>
                  <a:gd name="T20" fmla="*/ 64 w 775"/>
                  <a:gd name="T21" fmla="*/ 127 h 633"/>
                  <a:gd name="T22" fmla="*/ 73 w 775"/>
                  <a:gd name="T23" fmla="*/ 127 h 633"/>
                  <a:gd name="T24" fmla="*/ 83 w 775"/>
                  <a:gd name="T25" fmla="*/ 127 h 633"/>
                  <a:gd name="T26" fmla="*/ 93 w 775"/>
                  <a:gd name="T27" fmla="*/ 127 h 633"/>
                  <a:gd name="T28" fmla="*/ 102 w 775"/>
                  <a:gd name="T29" fmla="*/ 127 h 633"/>
                  <a:gd name="T30" fmla="*/ 112 w 775"/>
                  <a:gd name="T31" fmla="*/ 127 h 633"/>
                  <a:gd name="T32" fmla="*/ 121 w 775"/>
                  <a:gd name="T33" fmla="*/ 127 h 633"/>
                  <a:gd name="T34" fmla="*/ 131 w 775"/>
                  <a:gd name="T35" fmla="*/ 127 h 633"/>
                  <a:gd name="T36" fmla="*/ 141 w 775"/>
                  <a:gd name="T37" fmla="*/ 127 h 633"/>
                  <a:gd name="T38" fmla="*/ 150 w 775"/>
                  <a:gd name="T39" fmla="*/ 127 h 633"/>
                  <a:gd name="T40" fmla="*/ 155 w 775"/>
                  <a:gd name="T41" fmla="*/ 102 h 633"/>
                  <a:gd name="T42" fmla="*/ 155 w 775"/>
                  <a:gd name="T43" fmla="*/ 52 h 633"/>
                  <a:gd name="T44" fmla="*/ 155 w 775"/>
                  <a:gd name="T45" fmla="*/ 20 h 633"/>
                  <a:gd name="T46" fmla="*/ 155 w 775"/>
                  <a:gd name="T47" fmla="*/ 7 h 633"/>
                  <a:gd name="T48" fmla="*/ 150 w 775"/>
                  <a:gd name="T49" fmla="*/ 1 h 633"/>
                  <a:gd name="T50" fmla="*/ 141 w 775"/>
                  <a:gd name="T51" fmla="*/ 1 h 633"/>
                  <a:gd name="T52" fmla="*/ 131 w 775"/>
                  <a:gd name="T53" fmla="*/ 1 h 633"/>
                  <a:gd name="T54" fmla="*/ 121 w 775"/>
                  <a:gd name="T55" fmla="*/ 0 h 633"/>
                  <a:gd name="T56" fmla="*/ 111 w 775"/>
                  <a:gd name="T57" fmla="*/ 0 h 633"/>
                  <a:gd name="T58" fmla="*/ 102 w 775"/>
                  <a:gd name="T59" fmla="*/ 0 h 633"/>
                  <a:gd name="T60" fmla="*/ 92 w 775"/>
                  <a:gd name="T61" fmla="*/ 0 h 633"/>
                  <a:gd name="T62" fmla="*/ 82 w 775"/>
                  <a:gd name="T63" fmla="*/ 0 h 633"/>
                  <a:gd name="T64" fmla="*/ 74 w 775"/>
                  <a:gd name="T65" fmla="*/ 0 h 633"/>
                  <a:gd name="T66" fmla="*/ 68 w 775"/>
                  <a:gd name="T67" fmla="*/ 0 h 633"/>
                  <a:gd name="T68" fmla="*/ 61 w 775"/>
                  <a:gd name="T69" fmla="*/ 0 h 633"/>
                  <a:gd name="T70" fmla="*/ 55 w 775"/>
                  <a:gd name="T71" fmla="*/ 0 h 633"/>
                  <a:gd name="T72" fmla="*/ 48 w 775"/>
                  <a:gd name="T73" fmla="*/ 0 h 633"/>
                  <a:gd name="T74" fmla="*/ 42 w 775"/>
                  <a:gd name="T75" fmla="*/ 1 h 633"/>
                  <a:gd name="T76" fmla="*/ 36 w 775"/>
                  <a:gd name="T77" fmla="*/ 1 h 633"/>
                  <a:gd name="T78" fmla="*/ 29 w 775"/>
                  <a:gd name="T79" fmla="*/ 1 h 633"/>
                  <a:gd name="T80" fmla="*/ 23 w 775"/>
                  <a:gd name="T81" fmla="*/ 1 h 633"/>
                  <a:gd name="T82" fmla="*/ 16 w 775"/>
                  <a:gd name="T83" fmla="*/ 1 h 633"/>
                  <a:gd name="T84" fmla="*/ 10 w 775"/>
                  <a:gd name="T85" fmla="*/ 1 h 633"/>
                  <a:gd name="T86" fmla="*/ 3 w 775"/>
                  <a:gd name="T87" fmla="*/ 1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5"/>
                  <a:gd name="T133" fmla="*/ 0 h 633"/>
                  <a:gd name="T134" fmla="*/ 775 w 77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5" h="633">
                    <a:moveTo>
                      <a:pt x="0" y="7"/>
                    </a:moveTo>
                    <a:lnTo>
                      <a:pt x="1" y="140"/>
                    </a:lnTo>
                    <a:lnTo>
                      <a:pt x="1" y="273"/>
                    </a:lnTo>
                    <a:lnTo>
                      <a:pt x="2" y="405"/>
                    </a:lnTo>
                    <a:lnTo>
                      <a:pt x="2" y="539"/>
                    </a:lnTo>
                    <a:lnTo>
                      <a:pt x="3" y="563"/>
                    </a:lnTo>
                    <a:lnTo>
                      <a:pt x="5" y="586"/>
                    </a:lnTo>
                    <a:lnTo>
                      <a:pt x="6" y="610"/>
                    </a:lnTo>
                    <a:lnTo>
                      <a:pt x="7" y="633"/>
                    </a:lnTo>
                    <a:lnTo>
                      <a:pt x="31" y="633"/>
                    </a:lnTo>
                    <a:lnTo>
                      <a:pt x="54" y="633"/>
                    </a:lnTo>
                    <a:lnTo>
                      <a:pt x="79" y="633"/>
                    </a:lnTo>
                    <a:lnTo>
                      <a:pt x="103" y="633"/>
                    </a:lnTo>
                    <a:lnTo>
                      <a:pt x="127" y="633"/>
                    </a:lnTo>
                    <a:lnTo>
                      <a:pt x="150" y="633"/>
                    </a:lnTo>
                    <a:lnTo>
                      <a:pt x="175" y="633"/>
                    </a:lnTo>
                    <a:lnTo>
                      <a:pt x="199" y="633"/>
                    </a:lnTo>
                    <a:lnTo>
                      <a:pt x="223" y="633"/>
                    </a:lnTo>
                    <a:lnTo>
                      <a:pt x="247" y="633"/>
                    </a:lnTo>
                    <a:lnTo>
                      <a:pt x="270" y="633"/>
                    </a:lnTo>
                    <a:lnTo>
                      <a:pt x="295" y="633"/>
                    </a:lnTo>
                    <a:lnTo>
                      <a:pt x="319" y="633"/>
                    </a:lnTo>
                    <a:lnTo>
                      <a:pt x="343" y="633"/>
                    </a:lnTo>
                    <a:lnTo>
                      <a:pt x="367" y="633"/>
                    </a:lnTo>
                    <a:lnTo>
                      <a:pt x="392" y="632"/>
                    </a:lnTo>
                    <a:lnTo>
                      <a:pt x="415" y="632"/>
                    </a:lnTo>
                    <a:lnTo>
                      <a:pt x="439" y="632"/>
                    </a:lnTo>
                    <a:lnTo>
                      <a:pt x="463" y="632"/>
                    </a:lnTo>
                    <a:lnTo>
                      <a:pt x="487" y="632"/>
                    </a:lnTo>
                    <a:lnTo>
                      <a:pt x="512" y="632"/>
                    </a:lnTo>
                    <a:lnTo>
                      <a:pt x="535" y="632"/>
                    </a:lnTo>
                    <a:lnTo>
                      <a:pt x="559" y="632"/>
                    </a:lnTo>
                    <a:lnTo>
                      <a:pt x="583" y="632"/>
                    </a:lnTo>
                    <a:lnTo>
                      <a:pt x="607" y="632"/>
                    </a:lnTo>
                    <a:lnTo>
                      <a:pt x="632" y="632"/>
                    </a:lnTo>
                    <a:lnTo>
                      <a:pt x="655" y="632"/>
                    </a:lnTo>
                    <a:lnTo>
                      <a:pt x="679" y="632"/>
                    </a:lnTo>
                    <a:lnTo>
                      <a:pt x="703" y="632"/>
                    </a:lnTo>
                    <a:lnTo>
                      <a:pt x="728" y="632"/>
                    </a:lnTo>
                    <a:lnTo>
                      <a:pt x="752" y="632"/>
                    </a:lnTo>
                    <a:lnTo>
                      <a:pt x="775" y="632"/>
                    </a:lnTo>
                    <a:lnTo>
                      <a:pt x="775" y="507"/>
                    </a:lnTo>
                    <a:lnTo>
                      <a:pt x="775" y="382"/>
                    </a:lnTo>
                    <a:lnTo>
                      <a:pt x="775" y="257"/>
                    </a:lnTo>
                    <a:lnTo>
                      <a:pt x="775" y="132"/>
                    </a:lnTo>
                    <a:lnTo>
                      <a:pt x="775" y="101"/>
                    </a:lnTo>
                    <a:lnTo>
                      <a:pt x="775" y="68"/>
                    </a:lnTo>
                    <a:lnTo>
                      <a:pt x="775" y="36"/>
                    </a:lnTo>
                    <a:lnTo>
                      <a:pt x="775" y="5"/>
                    </a:lnTo>
                    <a:lnTo>
                      <a:pt x="752" y="5"/>
                    </a:lnTo>
                    <a:lnTo>
                      <a:pt x="727" y="5"/>
                    </a:lnTo>
                    <a:lnTo>
                      <a:pt x="703" y="3"/>
                    </a:lnTo>
                    <a:lnTo>
                      <a:pt x="678" y="3"/>
                    </a:lnTo>
                    <a:lnTo>
                      <a:pt x="654" y="3"/>
                    </a:lnTo>
                    <a:lnTo>
                      <a:pt x="629" y="3"/>
                    </a:lnTo>
                    <a:lnTo>
                      <a:pt x="606" y="2"/>
                    </a:lnTo>
                    <a:lnTo>
                      <a:pt x="581" y="2"/>
                    </a:lnTo>
                    <a:lnTo>
                      <a:pt x="557" y="2"/>
                    </a:lnTo>
                    <a:lnTo>
                      <a:pt x="532" y="1"/>
                    </a:lnTo>
                    <a:lnTo>
                      <a:pt x="508" y="1"/>
                    </a:lnTo>
                    <a:lnTo>
                      <a:pt x="483" y="1"/>
                    </a:lnTo>
                    <a:lnTo>
                      <a:pt x="460" y="1"/>
                    </a:lnTo>
                    <a:lnTo>
                      <a:pt x="436" y="0"/>
                    </a:lnTo>
                    <a:lnTo>
                      <a:pt x="411" y="0"/>
                    </a:lnTo>
                    <a:lnTo>
                      <a:pt x="387" y="0"/>
                    </a:lnTo>
                    <a:lnTo>
                      <a:pt x="371" y="0"/>
                    </a:lnTo>
                    <a:lnTo>
                      <a:pt x="355" y="0"/>
                    </a:lnTo>
                    <a:lnTo>
                      <a:pt x="339" y="1"/>
                    </a:lnTo>
                    <a:lnTo>
                      <a:pt x="322" y="1"/>
                    </a:lnTo>
                    <a:lnTo>
                      <a:pt x="306" y="1"/>
                    </a:lnTo>
                    <a:lnTo>
                      <a:pt x="290" y="1"/>
                    </a:lnTo>
                    <a:lnTo>
                      <a:pt x="274" y="2"/>
                    </a:lnTo>
                    <a:lnTo>
                      <a:pt x="259" y="2"/>
                    </a:lnTo>
                    <a:lnTo>
                      <a:pt x="242" y="2"/>
                    </a:lnTo>
                    <a:lnTo>
                      <a:pt x="226" y="3"/>
                    </a:lnTo>
                    <a:lnTo>
                      <a:pt x="210" y="3"/>
                    </a:lnTo>
                    <a:lnTo>
                      <a:pt x="194" y="3"/>
                    </a:lnTo>
                    <a:lnTo>
                      <a:pt x="178" y="3"/>
                    </a:lnTo>
                    <a:lnTo>
                      <a:pt x="162" y="5"/>
                    </a:lnTo>
                    <a:lnTo>
                      <a:pt x="146" y="5"/>
                    </a:lnTo>
                    <a:lnTo>
                      <a:pt x="130" y="5"/>
                    </a:lnTo>
                    <a:lnTo>
                      <a:pt x="114" y="5"/>
                    </a:lnTo>
                    <a:lnTo>
                      <a:pt x="98" y="6"/>
                    </a:lnTo>
                    <a:lnTo>
                      <a:pt x="81" y="6"/>
                    </a:lnTo>
                    <a:lnTo>
                      <a:pt x="65" y="6"/>
                    </a:lnTo>
                    <a:lnTo>
                      <a:pt x="49" y="6"/>
                    </a:lnTo>
                    <a:lnTo>
                      <a:pt x="33" y="6"/>
                    </a:lnTo>
                    <a:lnTo>
                      <a:pt x="16" y="7"/>
                    </a:lnTo>
                    <a:lnTo>
                      <a:pt x="0" y="7"/>
                    </a:lnTo>
                    <a:close/>
                  </a:path>
                </a:pathLst>
              </a:custGeom>
              <a:solidFill>
                <a:srgbClr val="3D4951"/>
              </a:solidFill>
              <a:ln w="9525">
                <a:noFill/>
                <a:round/>
                <a:headEnd/>
                <a:tailEnd/>
              </a:ln>
            </p:spPr>
            <p:txBody>
              <a:bodyPr/>
              <a:lstStyle/>
              <a:p>
                <a:endParaRPr lang="en-US" dirty="0"/>
              </a:p>
            </p:txBody>
          </p:sp>
          <p:sp>
            <p:nvSpPr>
              <p:cNvPr id="43" name="Freeform 28"/>
              <p:cNvSpPr>
                <a:spLocks/>
              </p:cNvSpPr>
              <p:nvPr/>
            </p:nvSpPr>
            <p:spPr bwMode="gray">
              <a:xfrm>
                <a:off x="1535" y="2201"/>
                <a:ext cx="132" cy="108"/>
              </a:xfrm>
              <a:custGeom>
                <a:avLst/>
                <a:gdLst>
                  <a:gd name="T0" fmla="*/ 0 w 663"/>
                  <a:gd name="T1" fmla="*/ 24 h 542"/>
                  <a:gd name="T2" fmla="*/ 0 w 663"/>
                  <a:gd name="T3" fmla="*/ 69 h 542"/>
                  <a:gd name="T4" fmla="*/ 1 w 663"/>
                  <a:gd name="T5" fmla="*/ 96 h 542"/>
                  <a:gd name="T6" fmla="*/ 1 w 663"/>
                  <a:gd name="T7" fmla="*/ 104 h 542"/>
                  <a:gd name="T8" fmla="*/ 10 w 663"/>
                  <a:gd name="T9" fmla="*/ 108 h 542"/>
                  <a:gd name="T10" fmla="*/ 26 w 663"/>
                  <a:gd name="T11" fmla="*/ 108 h 542"/>
                  <a:gd name="T12" fmla="*/ 42 w 663"/>
                  <a:gd name="T13" fmla="*/ 108 h 542"/>
                  <a:gd name="T14" fmla="*/ 58 w 663"/>
                  <a:gd name="T15" fmla="*/ 108 h 542"/>
                  <a:gd name="T16" fmla="*/ 75 w 663"/>
                  <a:gd name="T17" fmla="*/ 108 h 542"/>
                  <a:gd name="T18" fmla="*/ 91 w 663"/>
                  <a:gd name="T19" fmla="*/ 108 h 542"/>
                  <a:gd name="T20" fmla="*/ 108 w 663"/>
                  <a:gd name="T21" fmla="*/ 108 h 542"/>
                  <a:gd name="T22" fmla="*/ 124 w 663"/>
                  <a:gd name="T23" fmla="*/ 108 h 542"/>
                  <a:gd name="T24" fmla="*/ 132 w 663"/>
                  <a:gd name="T25" fmla="*/ 86 h 542"/>
                  <a:gd name="T26" fmla="*/ 132 w 663"/>
                  <a:gd name="T27" fmla="*/ 44 h 542"/>
                  <a:gd name="T28" fmla="*/ 132 w 663"/>
                  <a:gd name="T29" fmla="*/ 17 h 542"/>
                  <a:gd name="T30" fmla="*/ 132 w 663"/>
                  <a:gd name="T31" fmla="*/ 6 h 542"/>
                  <a:gd name="T32" fmla="*/ 128 w 663"/>
                  <a:gd name="T33" fmla="*/ 1 h 542"/>
                  <a:gd name="T34" fmla="*/ 119 w 663"/>
                  <a:gd name="T35" fmla="*/ 1 h 542"/>
                  <a:gd name="T36" fmla="*/ 111 w 663"/>
                  <a:gd name="T37" fmla="*/ 1 h 542"/>
                  <a:gd name="T38" fmla="*/ 103 w 663"/>
                  <a:gd name="T39" fmla="*/ 1 h 542"/>
                  <a:gd name="T40" fmla="*/ 95 w 663"/>
                  <a:gd name="T41" fmla="*/ 1 h 542"/>
                  <a:gd name="T42" fmla="*/ 87 w 663"/>
                  <a:gd name="T43" fmla="*/ 0 h 542"/>
                  <a:gd name="T44" fmla="*/ 78 w 663"/>
                  <a:gd name="T45" fmla="*/ 0 h 542"/>
                  <a:gd name="T46" fmla="*/ 70 w 663"/>
                  <a:gd name="T47" fmla="*/ 0 h 542"/>
                  <a:gd name="T48" fmla="*/ 63 w 663"/>
                  <a:gd name="T49" fmla="*/ 0 h 542"/>
                  <a:gd name="T50" fmla="*/ 58 w 663"/>
                  <a:gd name="T51" fmla="*/ 0 h 542"/>
                  <a:gd name="T52" fmla="*/ 52 w 663"/>
                  <a:gd name="T53" fmla="*/ 0 h 542"/>
                  <a:gd name="T54" fmla="*/ 47 w 663"/>
                  <a:gd name="T55" fmla="*/ 1 h 542"/>
                  <a:gd name="T56" fmla="*/ 41 w 663"/>
                  <a:gd name="T57" fmla="*/ 1 h 542"/>
                  <a:gd name="T58" fmla="*/ 36 w 663"/>
                  <a:gd name="T59" fmla="*/ 1 h 542"/>
                  <a:gd name="T60" fmla="*/ 30 w 663"/>
                  <a:gd name="T61" fmla="*/ 1 h 542"/>
                  <a:gd name="T62" fmla="*/ 25 w 663"/>
                  <a:gd name="T63" fmla="*/ 1 h 542"/>
                  <a:gd name="T64" fmla="*/ 19 w 663"/>
                  <a:gd name="T65" fmla="*/ 1 h 542"/>
                  <a:gd name="T66" fmla="*/ 14 w 663"/>
                  <a:gd name="T67" fmla="*/ 1 h 542"/>
                  <a:gd name="T68" fmla="*/ 8 w 663"/>
                  <a:gd name="T69" fmla="*/ 1 h 542"/>
                  <a:gd name="T70" fmla="*/ 3 w 663"/>
                  <a:gd name="T71" fmla="*/ 1 h 5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3"/>
                  <a:gd name="T109" fmla="*/ 0 h 542"/>
                  <a:gd name="T110" fmla="*/ 663 w 663"/>
                  <a:gd name="T111" fmla="*/ 542 h 5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3" h="542">
                    <a:moveTo>
                      <a:pt x="0" y="7"/>
                    </a:moveTo>
                    <a:lnTo>
                      <a:pt x="1" y="120"/>
                    </a:lnTo>
                    <a:lnTo>
                      <a:pt x="1" y="234"/>
                    </a:lnTo>
                    <a:lnTo>
                      <a:pt x="2" y="347"/>
                    </a:lnTo>
                    <a:lnTo>
                      <a:pt x="2" y="461"/>
                    </a:lnTo>
                    <a:lnTo>
                      <a:pt x="4" y="481"/>
                    </a:lnTo>
                    <a:lnTo>
                      <a:pt x="5" y="501"/>
                    </a:lnTo>
                    <a:lnTo>
                      <a:pt x="6" y="521"/>
                    </a:lnTo>
                    <a:lnTo>
                      <a:pt x="7" y="542"/>
                    </a:lnTo>
                    <a:lnTo>
                      <a:pt x="48" y="542"/>
                    </a:lnTo>
                    <a:lnTo>
                      <a:pt x="89" y="542"/>
                    </a:lnTo>
                    <a:lnTo>
                      <a:pt x="130" y="542"/>
                    </a:lnTo>
                    <a:lnTo>
                      <a:pt x="171" y="542"/>
                    </a:lnTo>
                    <a:lnTo>
                      <a:pt x="211" y="542"/>
                    </a:lnTo>
                    <a:lnTo>
                      <a:pt x="252" y="542"/>
                    </a:lnTo>
                    <a:lnTo>
                      <a:pt x="293" y="542"/>
                    </a:lnTo>
                    <a:lnTo>
                      <a:pt x="334" y="541"/>
                    </a:lnTo>
                    <a:lnTo>
                      <a:pt x="375" y="541"/>
                    </a:lnTo>
                    <a:lnTo>
                      <a:pt x="417" y="541"/>
                    </a:lnTo>
                    <a:lnTo>
                      <a:pt x="458" y="541"/>
                    </a:lnTo>
                    <a:lnTo>
                      <a:pt x="499" y="541"/>
                    </a:lnTo>
                    <a:lnTo>
                      <a:pt x="540" y="541"/>
                    </a:lnTo>
                    <a:lnTo>
                      <a:pt x="581" y="541"/>
                    </a:lnTo>
                    <a:lnTo>
                      <a:pt x="622" y="541"/>
                    </a:lnTo>
                    <a:lnTo>
                      <a:pt x="663" y="541"/>
                    </a:lnTo>
                    <a:lnTo>
                      <a:pt x="663" y="434"/>
                    </a:lnTo>
                    <a:lnTo>
                      <a:pt x="663" y="327"/>
                    </a:lnTo>
                    <a:lnTo>
                      <a:pt x="663" y="220"/>
                    </a:lnTo>
                    <a:lnTo>
                      <a:pt x="663" y="113"/>
                    </a:lnTo>
                    <a:lnTo>
                      <a:pt x="663" y="86"/>
                    </a:lnTo>
                    <a:lnTo>
                      <a:pt x="663" y="59"/>
                    </a:lnTo>
                    <a:lnTo>
                      <a:pt x="663" y="32"/>
                    </a:lnTo>
                    <a:lnTo>
                      <a:pt x="663" y="5"/>
                    </a:lnTo>
                    <a:lnTo>
                      <a:pt x="642" y="5"/>
                    </a:lnTo>
                    <a:lnTo>
                      <a:pt x="621" y="5"/>
                    </a:lnTo>
                    <a:lnTo>
                      <a:pt x="600" y="4"/>
                    </a:lnTo>
                    <a:lnTo>
                      <a:pt x="580" y="4"/>
                    </a:lnTo>
                    <a:lnTo>
                      <a:pt x="559" y="4"/>
                    </a:lnTo>
                    <a:lnTo>
                      <a:pt x="538" y="4"/>
                    </a:lnTo>
                    <a:lnTo>
                      <a:pt x="517" y="3"/>
                    </a:lnTo>
                    <a:lnTo>
                      <a:pt x="496" y="3"/>
                    </a:lnTo>
                    <a:lnTo>
                      <a:pt x="476" y="3"/>
                    </a:lnTo>
                    <a:lnTo>
                      <a:pt x="455" y="1"/>
                    </a:lnTo>
                    <a:lnTo>
                      <a:pt x="435" y="1"/>
                    </a:lnTo>
                    <a:lnTo>
                      <a:pt x="414" y="1"/>
                    </a:lnTo>
                    <a:lnTo>
                      <a:pt x="393" y="1"/>
                    </a:lnTo>
                    <a:lnTo>
                      <a:pt x="372" y="0"/>
                    </a:lnTo>
                    <a:lnTo>
                      <a:pt x="352" y="0"/>
                    </a:lnTo>
                    <a:lnTo>
                      <a:pt x="331" y="0"/>
                    </a:lnTo>
                    <a:lnTo>
                      <a:pt x="317" y="0"/>
                    </a:lnTo>
                    <a:lnTo>
                      <a:pt x="304" y="0"/>
                    </a:lnTo>
                    <a:lnTo>
                      <a:pt x="290" y="1"/>
                    </a:lnTo>
                    <a:lnTo>
                      <a:pt x="276" y="1"/>
                    </a:lnTo>
                    <a:lnTo>
                      <a:pt x="262" y="1"/>
                    </a:lnTo>
                    <a:lnTo>
                      <a:pt x="249" y="1"/>
                    </a:lnTo>
                    <a:lnTo>
                      <a:pt x="235" y="3"/>
                    </a:lnTo>
                    <a:lnTo>
                      <a:pt x="221" y="3"/>
                    </a:lnTo>
                    <a:lnTo>
                      <a:pt x="207" y="3"/>
                    </a:lnTo>
                    <a:lnTo>
                      <a:pt x="194" y="4"/>
                    </a:lnTo>
                    <a:lnTo>
                      <a:pt x="180" y="4"/>
                    </a:lnTo>
                    <a:lnTo>
                      <a:pt x="166" y="4"/>
                    </a:lnTo>
                    <a:lnTo>
                      <a:pt x="152" y="4"/>
                    </a:lnTo>
                    <a:lnTo>
                      <a:pt x="139" y="5"/>
                    </a:lnTo>
                    <a:lnTo>
                      <a:pt x="125" y="5"/>
                    </a:lnTo>
                    <a:lnTo>
                      <a:pt x="111" y="5"/>
                    </a:lnTo>
                    <a:lnTo>
                      <a:pt x="97" y="5"/>
                    </a:lnTo>
                    <a:lnTo>
                      <a:pt x="84" y="5"/>
                    </a:lnTo>
                    <a:lnTo>
                      <a:pt x="70" y="5"/>
                    </a:lnTo>
                    <a:lnTo>
                      <a:pt x="55" y="6"/>
                    </a:lnTo>
                    <a:lnTo>
                      <a:pt x="41" y="6"/>
                    </a:lnTo>
                    <a:lnTo>
                      <a:pt x="28" y="6"/>
                    </a:lnTo>
                    <a:lnTo>
                      <a:pt x="14" y="7"/>
                    </a:lnTo>
                    <a:lnTo>
                      <a:pt x="0" y="7"/>
                    </a:lnTo>
                    <a:close/>
                  </a:path>
                </a:pathLst>
              </a:custGeom>
              <a:solidFill>
                <a:srgbClr val="424C56"/>
              </a:solidFill>
              <a:ln w="9525">
                <a:noFill/>
                <a:round/>
                <a:headEnd/>
                <a:tailEnd/>
              </a:ln>
            </p:spPr>
            <p:txBody>
              <a:bodyPr/>
              <a:lstStyle/>
              <a:p>
                <a:endParaRPr lang="en-US" dirty="0"/>
              </a:p>
            </p:txBody>
          </p:sp>
          <p:sp>
            <p:nvSpPr>
              <p:cNvPr id="44" name="Freeform 29"/>
              <p:cNvSpPr>
                <a:spLocks/>
              </p:cNvSpPr>
              <p:nvPr/>
            </p:nvSpPr>
            <p:spPr bwMode="gray">
              <a:xfrm>
                <a:off x="1535" y="2201"/>
                <a:ext cx="110" cy="90"/>
              </a:xfrm>
              <a:custGeom>
                <a:avLst/>
                <a:gdLst>
                  <a:gd name="T0" fmla="*/ 0 w 550"/>
                  <a:gd name="T1" fmla="*/ 20 h 449"/>
                  <a:gd name="T2" fmla="*/ 1 w 550"/>
                  <a:gd name="T3" fmla="*/ 58 h 449"/>
                  <a:gd name="T4" fmla="*/ 1 w 550"/>
                  <a:gd name="T5" fmla="*/ 80 h 449"/>
                  <a:gd name="T6" fmla="*/ 1 w 550"/>
                  <a:gd name="T7" fmla="*/ 87 h 449"/>
                  <a:gd name="T8" fmla="*/ 8 w 550"/>
                  <a:gd name="T9" fmla="*/ 90 h 449"/>
                  <a:gd name="T10" fmla="*/ 21 w 550"/>
                  <a:gd name="T11" fmla="*/ 90 h 449"/>
                  <a:gd name="T12" fmla="*/ 35 w 550"/>
                  <a:gd name="T13" fmla="*/ 90 h 449"/>
                  <a:gd name="T14" fmla="*/ 49 w 550"/>
                  <a:gd name="T15" fmla="*/ 90 h 449"/>
                  <a:gd name="T16" fmla="*/ 62 w 550"/>
                  <a:gd name="T17" fmla="*/ 90 h 449"/>
                  <a:gd name="T18" fmla="*/ 76 w 550"/>
                  <a:gd name="T19" fmla="*/ 90 h 449"/>
                  <a:gd name="T20" fmla="*/ 90 w 550"/>
                  <a:gd name="T21" fmla="*/ 90 h 449"/>
                  <a:gd name="T22" fmla="*/ 103 w 550"/>
                  <a:gd name="T23" fmla="*/ 90 h 449"/>
                  <a:gd name="T24" fmla="*/ 110 w 550"/>
                  <a:gd name="T25" fmla="*/ 72 h 449"/>
                  <a:gd name="T26" fmla="*/ 110 w 550"/>
                  <a:gd name="T27" fmla="*/ 36 h 449"/>
                  <a:gd name="T28" fmla="*/ 110 w 550"/>
                  <a:gd name="T29" fmla="*/ 14 h 449"/>
                  <a:gd name="T30" fmla="*/ 110 w 550"/>
                  <a:gd name="T31" fmla="*/ 5 h 449"/>
                  <a:gd name="T32" fmla="*/ 106 w 550"/>
                  <a:gd name="T33" fmla="*/ 1 h 449"/>
                  <a:gd name="T34" fmla="*/ 100 w 550"/>
                  <a:gd name="T35" fmla="*/ 0 h 449"/>
                  <a:gd name="T36" fmla="*/ 93 w 550"/>
                  <a:gd name="T37" fmla="*/ 0 h 449"/>
                  <a:gd name="T38" fmla="*/ 86 w 550"/>
                  <a:gd name="T39" fmla="*/ 0 h 449"/>
                  <a:gd name="T40" fmla="*/ 79 w 550"/>
                  <a:gd name="T41" fmla="*/ 0 h 449"/>
                  <a:gd name="T42" fmla="*/ 72 w 550"/>
                  <a:gd name="T43" fmla="*/ 0 h 449"/>
                  <a:gd name="T44" fmla="*/ 65 w 550"/>
                  <a:gd name="T45" fmla="*/ 0 h 449"/>
                  <a:gd name="T46" fmla="*/ 58 w 550"/>
                  <a:gd name="T47" fmla="*/ 0 h 449"/>
                  <a:gd name="T48" fmla="*/ 53 w 550"/>
                  <a:gd name="T49" fmla="*/ 0 h 449"/>
                  <a:gd name="T50" fmla="*/ 48 w 550"/>
                  <a:gd name="T51" fmla="*/ 0 h 449"/>
                  <a:gd name="T52" fmla="*/ 44 w 550"/>
                  <a:gd name="T53" fmla="*/ 0 h 449"/>
                  <a:gd name="T54" fmla="*/ 39 w 550"/>
                  <a:gd name="T55" fmla="*/ 0 h 449"/>
                  <a:gd name="T56" fmla="*/ 34 w 550"/>
                  <a:gd name="T57" fmla="*/ 0 h 449"/>
                  <a:gd name="T58" fmla="*/ 30 w 550"/>
                  <a:gd name="T59" fmla="*/ 0 h 449"/>
                  <a:gd name="T60" fmla="*/ 25 w 550"/>
                  <a:gd name="T61" fmla="*/ 0 h 449"/>
                  <a:gd name="T62" fmla="*/ 21 w 550"/>
                  <a:gd name="T63" fmla="*/ 1 h 449"/>
                  <a:gd name="T64" fmla="*/ 16 w 550"/>
                  <a:gd name="T65" fmla="*/ 1 h 449"/>
                  <a:gd name="T66" fmla="*/ 12 w 550"/>
                  <a:gd name="T67" fmla="*/ 1 h 449"/>
                  <a:gd name="T68" fmla="*/ 7 w 550"/>
                  <a:gd name="T69" fmla="*/ 1 h 449"/>
                  <a:gd name="T70" fmla="*/ 2 w 550"/>
                  <a:gd name="T71" fmla="*/ 1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0"/>
                  <a:gd name="T109" fmla="*/ 0 h 449"/>
                  <a:gd name="T110" fmla="*/ 550 w 550"/>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0" h="449">
                    <a:moveTo>
                      <a:pt x="0" y="6"/>
                    </a:moveTo>
                    <a:lnTo>
                      <a:pt x="1" y="100"/>
                    </a:lnTo>
                    <a:lnTo>
                      <a:pt x="1" y="193"/>
                    </a:lnTo>
                    <a:lnTo>
                      <a:pt x="3" y="287"/>
                    </a:lnTo>
                    <a:lnTo>
                      <a:pt x="3" y="381"/>
                    </a:lnTo>
                    <a:lnTo>
                      <a:pt x="4" y="398"/>
                    </a:lnTo>
                    <a:lnTo>
                      <a:pt x="5" y="414"/>
                    </a:lnTo>
                    <a:lnTo>
                      <a:pt x="5" y="432"/>
                    </a:lnTo>
                    <a:lnTo>
                      <a:pt x="6" y="449"/>
                    </a:lnTo>
                    <a:lnTo>
                      <a:pt x="39" y="449"/>
                    </a:lnTo>
                    <a:lnTo>
                      <a:pt x="74" y="449"/>
                    </a:lnTo>
                    <a:lnTo>
                      <a:pt x="107" y="449"/>
                    </a:lnTo>
                    <a:lnTo>
                      <a:pt x="142" y="448"/>
                    </a:lnTo>
                    <a:lnTo>
                      <a:pt x="176" y="448"/>
                    </a:lnTo>
                    <a:lnTo>
                      <a:pt x="210" y="448"/>
                    </a:lnTo>
                    <a:lnTo>
                      <a:pt x="244" y="448"/>
                    </a:lnTo>
                    <a:lnTo>
                      <a:pt x="278" y="448"/>
                    </a:lnTo>
                    <a:lnTo>
                      <a:pt x="312" y="448"/>
                    </a:lnTo>
                    <a:lnTo>
                      <a:pt x="345" y="448"/>
                    </a:lnTo>
                    <a:lnTo>
                      <a:pt x="380" y="448"/>
                    </a:lnTo>
                    <a:lnTo>
                      <a:pt x="413" y="448"/>
                    </a:lnTo>
                    <a:lnTo>
                      <a:pt x="448" y="447"/>
                    </a:lnTo>
                    <a:lnTo>
                      <a:pt x="481" y="447"/>
                    </a:lnTo>
                    <a:lnTo>
                      <a:pt x="516" y="447"/>
                    </a:lnTo>
                    <a:lnTo>
                      <a:pt x="550" y="447"/>
                    </a:lnTo>
                    <a:lnTo>
                      <a:pt x="550" y="358"/>
                    </a:lnTo>
                    <a:lnTo>
                      <a:pt x="550" y="270"/>
                    </a:lnTo>
                    <a:lnTo>
                      <a:pt x="550" y="182"/>
                    </a:lnTo>
                    <a:lnTo>
                      <a:pt x="550" y="94"/>
                    </a:lnTo>
                    <a:lnTo>
                      <a:pt x="550" y="71"/>
                    </a:lnTo>
                    <a:lnTo>
                      <a:pt x="550" y="48"/>
                    </a:lnTo>
                    <a:lnTo>
                      <a:pt x="550" y="25"/>
                    </a:lnTo>
                    <a:lnTo>
                      <a:pt x="550" y="3"/>
                    </a:lnTo>
                    <a:lnTo>
                      <a:pt x="532" y="3"/>
                    </a:lnTo>
                    <a:lnTo>
                      <a:pt x="515" y="3"/>
                    </a:lnTo>
                    <a:lnTo>
                      <a:pt x="498" y="2"/>
                    </a:lnTo>
                    <a:lnTo>
                      <a:pt x="480" y="2"/>
                    </a:lnTo>
                    <a:lnTo>
                      <a:pt x="464" y="2"/>
                    </a:lnTo>
                    <a:lnTo>
                      <a:pt x="447" y="2"/>
                    </a:lnTo>
                    <a:lnTo>
                      <a:pt x="430" y="2"/>
                    </a:lnTo>
                    <a:lnTo>
                      <a:pt x="412" y="1"/>
                    </a:lnTo>
                    <a:lnTo>
                      <a:pt x="395" y="1"/>
                    </a:lnTo>
                    <a:lnTo>
                      <a:pt x="378" y="1"/>
                    </a:lnTo>
                    <a:lnTo>
                      <a:pt x="360" y="1"/>
                    </a:lnTo>
                    <a:lnTo>
                      <a:pt x="344" y="1"/>
                    </a:lnTo>
                    <a:lnTo>
                      <a:pt x="327" y="1"/>
                    </a:lnTo>
                    <a:lnTo>
                      <a:pt x="310" y="0"/>
                    </a:lnTo>
                    <a:lnTo>
                      <a:pt x="292" y="0"/>
                    </a:lnTo>
                    <a:lnTo>
                      <a:pt x="275" y="0"/>
                    </a:lnTo>
                    <a:lnTo>
                      <a:pt x="263" y="0"/>
                    </a:lnTo>
                    <a:lnTo>
                      <a:pt x="252" y="0"/>
                    </a:lnTo>
                    <a:lnTo>
                      <a:pt x="240" y="1"/>
                    </a:lnTo>
                    <a:lnTo>
                      <a:pt x="230" y="1"/>
                    </a:lnTo>
                    <a:lnTo>
                      <a:pt x="218" y="1"/>
                    </a:lnTo>
                    <a:lnTo>
                      <a:pt x="207" y="1"/>
                    </a:lnTo>
                    <a:lnTo>
                      <a:pt x="195" y="1"/>
                    </a:lnTo>
                    <a:lnTo>
                      <a:pt x="184" y="1"/>
                    </a:lnTo>
                    <a:lnTo>
                      <a:pt x="172" y="2"/>
                    </a:lnTo>
                    <a:lnTo>
                      <a:pt x="161" y="2"/>
                    </a:lnTo>
                    <a:lnTo>
                      <a:pt x="150" y="2"/>
                    </a:lnTo>
                    <a:lnTo>
                      <a:pt x="139" y="2"/>
                    </a:lnTo>
                    <a:lnTo>
                      <a:pt x="127" y="2"/>
                    </a:lnTo>
                    <a:lnTo>
                      <a:pt x="115" y="3"/>
                    </a:lnTo>
                    <a:lnTo>
                      <a:pt x="104" y="3"/>
                    </a:lnTo>
                    <a:lnTo>
                      <a:pt x="92" y="3"/>
                    </a:lnTo>
                    <a:lnTo>
                      <a:pt x="80" y="3"/>
                    </a:lnTo>
                    <a:lnTo>
                      <a:pt x="70" y="4"/>
                    </a:lnTo>
                    <a:lnTo>
                      <a:pt x="58" y="4"/>
                    </a:lnTo>
                    <a:lnTo>
                      <a:pt x="47" y="4"/>
                    </a:lnTo>
                    <a:lnTo>
                      <a:pt x="35" y="5"/>
                    </a:lnTo>
                    <a:lnTo>
                      <a:pt x="23" y="5"/>
                    </a:lnTo>
                    <a:lnTo>
                      <a:pt x="12" y="6"/>
                    </a:lnTo>
                    <a:lnTo>
                      <a:pt x="0" y="6"/>
                    </a:lnTo>
                    <a:close/>
                  </a:path>
                </a:pathLst>
              </a:custGeom>
              <a:solidFill>
                <a:srgbClr val="44515B"/>
              </a:solidFill>
              <a:ln w="9525">
                <a:noFill/>
                <a:round/>
                <a:headEnd/>
                <a:tailEnd/>
              </a:ln>
            </p:spPr>
            <p:txBody>
              <a:bodyPr/>
              <a:lstStyle/>
              <a:p>
                <a:endParaRPr lang="en-US" dirty="0"/>
              </a:p>
            </p:txBody>
          </p:sp>
          <p:sp>
            <p:nvSpPr>
              <p:cNvPr id="45" name="Freeform 30"/>
              <p:cNvSpPr>
                <a:spLocks/>
              </p:cNvSpPr>
              <p:nvPr/>
            </p:nvSpPr>
            <p:spPr bwMode="gray">
              <a:xfrm>
                <a:off x="1535" y="2202"/>
                <a:ext cx="88" cy="71"/>
              </a:xfrm>
              <a:custGeom>
                <a:avLst/>
                <a:gdLst>
                  <a:gd name="T0" fmla="*/ 0 w 438"/>
                  <a:gd name="T1" fmla="*/ 16 h 356"/>
                  <a:gd name="T2" fmla="*/ 1 w 438"/>
                  <a:gd name="T3" fmla="*/ 45 h 356"/>
                  <a:gd name="T4" fmla="*/ 1 w 438"/>
                  <a:gd name="T5" fmla="*/ 63 h 356"/>
                  <a:gd name="T6" fmla="*/ 1 w 438"/>
                  <a:gd name="T7" fmla="*/ 68 h 356"/>
                  <a:gd name="T8" fmla="*/ 7 w 438"/>
                  <a:gd name="T9" fmla="*/ 71 h 356"/>
                  <a:gd name="T10" fmla="*/ 18 w 438"/>
                  <a:gd name="T11" fmla="*/ 71 h 356"/>
                  <a:gd name="T12" fmla="*/ 29 w 438"/>
                  <a:gd name="T13" fmla="*/ 71 h 356"/>
                  <a:gd name="T14" fmla="*/ 39 w 438"/>
                  <a:gd name="T15" fmla="*/ 71 h 356"/>
                  <a:gd name="T16" fmla="*/ 50 w 438"/>
                  <a:gd name="T17" fmla="*/ 71 h 356"/>
                  <a:gd name="T18" fmla="*/ 61 w 438"/>
                  <a:gd name="T19" fmla="*/ 71 h 356"/>
                  <a:gd name="T20" fmla="*/ 72 w 438"/>
                  <a:gd name="T21" fmla="*/ 71 h 356"/>
                  <a:gd name="T22" fmla="*/ 83 w 438"/>
                  <a:gd name="T23" fmla="*/ 71 h 356"/>
                  <a:gd name="T24" fmla="*/ 88 w 438"/>
                  <a:gd name="T25" fmla="*/ 57 h 356"/>
                  <a:gd name="T26" fmla="*/ 88 w 438"/>
                  <a:gd name="T27" fmla="*/ 29 h 356"/>
                  <a:gd name="T28" fmla="*/ 88 w 438"/>
                  <a:gd name="T29" fmla="*/ 11 h 356"/>
                  <a:gd name="T30" fmla="*/ 88 w 438"/>
                  <a:gd name="T31" fmla="*/ 4 h 356"/>
                  <a:gd name="T32" fmla="*/ 85 w 438"/>
                  <a:gd name="T33" fmla="*/ 0 h 356"/>
                  <a:gd name="T34" fmla="*/ 80 w 438"/>
                  <a:gd name="T35" fmla="*/ 0 h 356"/>
                  <a:gd name="T36" fmla="*/ 74 w 438"/>
                  <a:gd name="T37" fmla="*/ 0 h 356"/>
                  <a:gd name="T38" fmla="*/ 69 w 438"/>
                  <a:gd name="T39" fmla="*/ 0 h 356"/>
                  <a:gd name="T40" fmla="*/ 63 w 438"/>
                  <a:gd name="T41" fmla="*/ 0 h 356"/>
                  <a:gd name="T42" fmla="*/ 58 w 438"/>
                  <a:gd name="T43" fmla="*/ 0 h 356"/>
                  <a:gd name="T44" fmla="*/ 52 w 438"/>
                  <a:gd name="T45" fmla="*/ 0 h 356"/>
                  <a:gd name="T46" fmla="*/ 47 w 438"/>
                  <a:gd name="T47" fmla="*/ 0 h 356"/>
                  <a:gd name="T48" fmla="*/ 40 w 438"/>
                  <a:gd name="T49" fmla="*/ 0 h 356"/>
                  <a:gd name="T50" fmla="*/ 33 w 438"/>
                  <a:gd name="T51" fmla="*/ 0 h 356"/>
                  <a:gd name="T52" fmla="*/ 26 w 438"/>
                  <a:gd name="T53" fmla="*/ 0 h 356"/>
                  <a:gd name="T54" fmla="*/ 19 w 438"/>
                  <a:gd name="T55" fmla="*/ 0 h 356"/>
                  <a:gd name="T56" fmla="*/ 13 w 438"/>
                  <a:gd name="T57" fmla="*/ 0 h 356"/>
                  <a:gd name="T58" fmla="*/ 9 w 438"/>
                  <a:gd name="T59" fmla="*/ 1 h 356"/>
                  <a:gd name="T60" fmla="*/ 6 w 438"/>
                  <a:gd name="T61" fmla="*/ 1 h 356"/>
                  <a:gd name="T62" fmla="*/ 2 w 438"/>
                  <a:gd name="T63" fmla="*/ 1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8"/>
                  <a:gd name="T97" fmla="*/ 0 h 356"/>
                  <a:gd name="T98" fmla="*/ 438 w 438"/>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8" h="356">
                    <a:moveTo>
                      <a:pt x="0" y="5"/>
                    </a:moveTo>
                    <a:lnTo>
                      <a:pt x="1" y="79"/>
                    </a:lnTo>
                    <a:lnTo>
                      <a:pt x="3" y="153"/>
                    </a:lnTo>
                    <a:lnTo>
                      <a:pt x="3" y="228"/>
                    </a:lnTo>
                    <a:lnTo>
                      <a:pt x="4" y="302"/>
                    </a:lnTo>
                    <a:lnTo>
                      <a:pt x="5" y="315"/>
                    </a:lnTo>
                    <a:lnTo>
                      <a:pt x="6" y="329"/>
                    </a:lnTo>
                    <a:lnTo>
                      <a:pt x="6" y="342"/>
                    </a:lnTo>
                    <a:lnTo>
                      <a:pt x="7" y="356"/>
                    </a:lnTo>
                    <a:lnTo>
                      <a:pt x="34" y="356"/>
                    </a:lnTo>
                    <a:lnTo>
                      <a:pt x="61" y="356"/>
                    </a:lnTo>
                    <a:lnTo>
                      <a:pt x="88" y="356"/>
                    </a:lnTo>
                    <a:lnTo>
                      <a:pt x="115" y="355"/>
                    </a:lnTo>
                    <a:lnTo>
                      <a:pt x="142" y="355"/>
                    </a:lnTo>
                    <a:lnTo>
                      <a:pt x="169" y="355"/>
                    </a:lnTo>
                    <a:lnTo>
                      <a:pt x="196" y="355"/>
                    </a:lnTo>
                    <a:lnTo>
                      <a:pt x="223" y="355"/>
                    </a:lnTo>
                    <a:lnTo>
                      <a:pt x="249" y="355"/>
                    </a:lnTo>
                    <a:lnTo>
                      <a:pt x="276" y="355"/>
                    </a:lnTo>
                    <a:lnTo>
                      <a:pt x="303" y="355"/>
                    </a:lnTo>
                    <a:lnTo>
                      <a:pt x="330" y="355"/>
                    </a:lnTo>
                    <a:lnTo>
                      <a:pt x="357" y="354"/>
                    </a:lnTo>
                    <a:lnTo>
                      <a:pt x="384" y="354"/>
                    </a:lnTo>
                    <a:lnTo>
                      <a:pt x="411" y="354"/>
                    </a:lnTo>
                    <a:lnTo>
                      <a:pt x="438" y="354"/>
                    </a:lnTo>
                    <a:lnTo>
                      <a:pt x="438" y="284"/>
                    </a:lnTo>
                    <a:lnTo>
                      <a:pt x="438" y="214"/>
                    </a:lnTo>
                    <a:lnTo>
                      <a:pt x="438" y="143"/>
                    </a:lnTo>
                    <a:lnTo>
                      <a:pt x="438" y="73"/>
                    </a:lnTo>
                    <a:lnTo>
                      <a:pt x="438" y="55"/>
                    </a:lnTo>
                    <a:lnTo>
                      <a:pt x="438" y="38"/>
                    </a:lnTo>
                    <a:lnTo>
                      <a:pt x="438" y="19"/>
                    </a:lnTo>
                    <a:lnTo>
                      <a:pt x="438" y="2"/>
                    </a:lnTo>
                    <a:lnTo>
                      <a:pt x="424" y="2"/>
                    </a:lnTo>
                    <a:lnTo>
                      <a:pt x="411" y="2"/>
                    </a:lnTo>
                    <a:lnTo>
                      <a:pt x="397" y="1"/>
                    </a:lnTo>
                    <a:lnTo>
                      <a:pt x="383" y="1"/>
                    </a:lnTo>
                    <a:lnTo>
                      <a:pt x="370" y="1"/>
                    </a:lnTo>
                    <a:lnTo>
                      <a:pt x="356" y="1"/>
                    </a:lnTo>
                    <a:lnTo>
                      <a:pt x="342" y="1"/>
                    </a:lnTo>
                    <a:lnTo>
                      <a:pt x="329" y="1"/>
                    </a:lnTo>
                    <a:lnTo>
                      <a:pt x="315" y="0"/>
                    </a:lnTo>
                    <a:lnTo>
                      <a:pt x="301" y="0"/>
                    </a:lnTo>
                    <a:lnTo>
                      <a:pt x="288" y="0"/>
                    </a:lnTo>
                    <a:lnTo>
                      <a:pt x="274" y="0"/>
                    </a:lnTo>
                    <a:lnTo>
                      <a:pt x="261" y="0"/>
                    </a:lnTo>
                    <a:lnTo>
                      <a:pt x="247" y="0"/>
                    </a:lnTo>
                    <a:lnTo>
                      <a:pt x="234" y="0"/>
                    </a:lnTo>
                    <a:lnTo>
                      <a:pt x="220" y="0"/>
                    </a:lnTo>
                    <a:lnTo>
                      <a:pt x="201" y="0"/>
                    </a:lnTo>
                    <a:lnTo>
                      <a:pt x="183" y="0"/>
                    </a:lnTo>
                    <a:lnTo>
                      <a:pt x="166" y="0"/>
                    </a:lnTo>
                    <a:lnTo>
                      <a:pt x="147" y="1"/>
                    </a:lnTo>
                    <a:lnTo>
                      <a:pt x="129" y="1"/>
                    </a:lnTo>
                    <a:lnTo>
                      <a:pt x="112" y="1"/>
                    </a:lnTo>
                    <a:lnTo>
                      <a:pt x="93" y="2"/>
                    </a:lnTo>
                    <a:lnTo>
                      <a:pt x="75" y="2"/>
                    </a:lnTo>
                    <a:lnTo>
                      <a:pt x="65" y="2"/>
                    </a:lnTo>
                    <a:lnTo>
                      <a:pt x="57" y="3"/>
                    </a:lnTo>
                    <a:lnTo>
                      <a:pt x="47" y="3"/>
                    </a:lnTo>
                    <a:lnTo>
                      <a:pt x="38" y="3"/>
                    </a:lnTo>
                    <a:lnTo>
                      <a:pt x="29" y="3"/>
                    </a:lnTo>
                    <a:lnTo>
                      <a:pt x="19" y="4"/>
                    </a:lnTo>
                    <a:lnTo>
                      <a:pt x="10" y="4"/>
                    </a:lnTo>
                    <a:lnTo>
                      <a:pt x="0" y="5"/>
                    </a:lnTo>
                    <a:close/>
                  </a:path>
                </a:pathLst>
              </a:custGeom>
              <a:solidFill>
                <a:srgbClr val="495460"/>
              </a:solidFill>
              <a:ln w="9525">
                <a:noFill/>
                <a:round/>
                <a:headEnd/>
                <a:tailEnd/>
              </a:ln>
            </p:spPr>
            <p:txBody>
              <a:bodyPr/>
              <a:lstStyle/>
              <a:p>
                <a:endParaRPr lang="en-US" dirty="0"/>
              </a:p>
            </p:txBody>
          </p:sp>
          <p:sp>
            <p:nvSpPr>
              <p:cNvPr id="46" name="Freeform 31"/>
              <p:cNvSpPr>
                <a:spLocks/>
              </p:cNvSpPr>
              <p:nvPr/>
            </p:nvSpPr>
            <p:spPr bwMode="gray">
              <a:xfrm>
                <a:off x="1535" y="2202"/>
                <a:ext cx="65" cy="53"/>
              </a:xfrm>
              <a:custGeom>
                <a:avLst/>
                <a:gdLst>
                  <a:gd name="T0" fmla="*/ 0 w 325"/>
                  <a:gd name="T1" fmla="*/ 1 h 264"/>
                  <a:gd name="T2" fmla="*/ 1 w 325"/>
                  <a:gd name="T3" fmla="*/ 45 h 264"/>
                  <a:gd name="T4" fmla="*/ 1 w 325"/>
                  <a:gd name="T5" fmla="*/ 53 h 264"/>
                  <a:gd name="T6" fmla="*/ 65 w 325"/>
                  <a:gd name="T7" fmla="*/ 53 h 264"/>
                  <a:gd name="T8" fmla="*/ 65 w 325"/>
                  <a:gd name="T9" fmla="*/ 11 h 264"/>
                  <a:gd name="T10" fmla="*/ 65 w 325"/>
                  <a:gd name="T11" fmla="*/ 0 h 264"/>
                  <a:gd name="T12" fmla="*/ 33 w 325"/>
                  <a:gd name="T13" fmla="*/ 0 h 264"/>
                  <a:gd name="T14" fmla="*/ 11 w 325"/>
                  <a:gd name="T15" fmla="*/ 0 h 264"/>
                  <a:gd name="T16" fmla="*/ 0 w 325"/>
                  <a:gd name="T17" fmla="*/ 1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264"/>
                  <a:gd name="T29" fmla="*/ 325 w 325"/>
                  <a:gd name="T30" fmla="*/ 264 h 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264">
                    <a:moveTo>
                      <a:pt x="0" y="5"/>
                    </a:moveTo>
                    <a:lnTo>
                      <a:pt x="4" y="224"/>
                    </a:lnTo>
                    <a:lnTo>
                      <a:pt x="6" y="264"/>
                    </a:lnTo>
                    <a:lnTo>
                      <a:pt x="325" y="263"/>
                    </a:lnTo>
                    <a:lnTo>
                      <a:pt x="325" y="54"/>
                    </a:lnTo>
                    <a:lnTo>
                      <a:pt x="325" y="1"/>
                    </a:lnTo>
                    <a:lnTo>
                      <a:pt x="164" y="0"/>
                    </a:lnTo>
                    <a:lnTo>
                      <a:pt x="57" y="1"/>
                    </a:lnTo>
                    <a:lnTo>
                      <a:pt x="0" y="5"/>
                    </a:lnTo>
                    <a:close/>
                  </a:path>
                </a:pathLst>
              </a:custGeom>
              <a:solidFill>
                <a:srgbClr val="4F5966"/>
              </a:solidFill>
              <a:ln w="9525">
                <a:noFill/>
                <a:round/>
                <a:headEnd/>
                <a:tailEnd/>
              </a:ln>
            </p:spPr>
            <p:txBody>
              <a:bodyPr/>
              <a:lstStyle/>
              <a:p>
                <a:endParaRPr lang="en-US" dirty="0"/>
              </a:p>
            </p:txBody>
          </p:sp>
          <p:sp>
            <p:nvSpPr>
              <p:cNvPr id="47" name="Rectangle 32"/>
              <p:cNvSpPr>
                <a:spLocks noChangeArrowheads="1"/>
              </p:cNvSpPr>
              <p:nvPr/>
            </p:nvSpPr>
            <p:spPr bwMode="gray">
              <a:xfrm>
                <a:off x="1559" y="2228"/>
                <a:ext cx="261" cy="195"/>
              </a:xfrm>
              <a:prstGeom prst="rect">
                <a:avLst/>
              </a:prstGeom>
              <a:solidFill>
                <a:srgbClr val="00000F"/>
              </a:solidFill>
              <a:ln w="9525">
                <a:noFill/>
                <a:miter lim="800000"/>
                <a:headEnd/>
                <a:tailEnd/>
              </a:ln>
            </p:spPr>
            <p:txBody>
              <a:bodyPr/>
              <a:lstStyle/>
              <a:p>
                <a:endParaRPr lang="en-US" dirty="0"/>
              </a:p>
            </p:txBody>
          </p:sp>
          <p:sp>
            <p:nvSpPr>
              <p:cNvPr id="48" name="Rectangle 33"/>
              <p:cNvSpPr>
                <a:spLocks noChangeArrowheads="1"/>
              </p:cNvSpPr>
              <p:nvPr/>
            </p:nvSpPr>
            <p:spPr bwMode="gray">
              <a:xfrm>
                <a:off x="1564" y="2232"/>
                <a:ext cx="249" cy="187"/>
              </a:xfrm>
              <a:prstGeom prst="rect">
                <a:avLst/>
              </a:prstGeom>
              <a:solidFill>
                <a:srgbClr val="004F84"/>
              </a:solidFill>
              <a:ln w="9525">
                <a:noFill/>
                <a:miter lim="800000"/>
                <a:headEnd/>
                <a:tailEnd/>
              </a:ln>
            </p:spPr>
            <p:txBody>
              <a:bodyPr/>
              <a:lstStyle/>
              <a:p>
                <a:endParaRPr lang="en-US" dirty="0"/>
              </a:p>
            </p:txBody>
          </p:sp>
          <p:sp>
            <p:nvSpPr>
              <p:cNvPr id="49" name="Freeform 34"/>
              <p:cNvSpPr>
                <a:spLocks/>
              </p:cNvSpPr>
              <p:nvPr/>
            </p:nvSpPr>
            <p:spPr bwMode="gray">
              <a:xfrm>
                <a:off x="1574" y="2239"/>
                <a:ext cx="230" cy="172"/>
              </a:xfrm>
              <a:custGeom>
                <a:avLst/>
                <a:gdLst>
                  <a:gd name="T0" fmla="*/ 9 w 1151"/>
                  <a:gd name="T1" fmla="*/ 0 h 863"/>
                  <a:gd name="T2" fmla="*/ 23 w 1151"/>
                  <a:gd name="T3" fmla="*/ 0 h 863"/>
                  <a:gd name="T4" fmla="*/ 37 w 1151"/>
                  <a:gd name="T5" fmla="*/ 0 h 863"/>
                  <a:gd name="T6" fmla="*/ 51 w 1151"/>
                  <a:gd name="T7" fmla="*/ 0 h 863"/>
                  <a:gd name="T8" fmla="*/ 66 w 1151"/>
                  <a:gd name="T9" fmla="*/ 0 h 863"/>
                  <a:gd name="T10" fmla="*/ 80 w 1151"/>
                  <a:gd name="T11" fmla="*/ 0 h 863"/>
                  <a:gd name="T12" fmla="*/ 94 w 1151"/>
                  <a:gd name="T13" fmla="*/ 0 h 863"/>
                  <a:gd name="T14" fmla="*/ 109 w 1151"/>
                  <a:gd name="T15" fmla="*/ 0 h 863"/>
                  <a:gd name="T16" fmla="*/ 123 w 1151"/>
                  <a:gd name="T17" fmla="*/ 0 h 863"/>
                  <a:gd name="T18" fmla="*/ 137 w 1151"/>
                  <a:gd name="T19" fmla="*/ 0 h 863"/>
                  <a:gd name="T20" fmla="*/ 152 w 1151"/>
                  <a:gd name="T21" fmla="*/ 0 h 863"/>
                  <a:gd name="T22" fmla="*/ 166 w 1151"/>
                  <a:gd name="T23" fmla="*/ 0 h 863"/>
                  <a:gd name="T24" fmla="*/ 180 w 1151"/>
                  <a:gd name="T25" fmla="*/ 0 h 863"/>
                  <a:gd name="T26" fmla="*/ 195 w 1151"/>
                  <a:gd name="T27" fmla="*/ 1 h 863"/>
                  <a:gd name="T28" fmla="*/ 209 w 1151"/>
                  <a:gd name="T29" fmla="*/ 1 h 863"/>
                  <a:gd name="T30" fmla="*/ 223 w 1151"/>
                  <a:gd name="T31" fmla="*/ 1 h 863"/>
                  <a:gd name="T32" fmla="*/ 230 w 1151"/>
                  <a:gd name="T33" fmla="*/ 23 h 863"/>
                  <a:gd name="T34" fmla="*/ 230 w 1151"/>
                  <a:gd name="T35" fmla="*/ 65 h 863"/>
                  <a:gd name="T36" fmla="*/ 230 w 1151"/>
                  <a:gd name="T37" fmla="*/ 108 h 863"/>
                  <a:gd name="T38" fmla="*/ 229 w 1151"/>
                  <a:gd name="T39" fmla="*/ 151 h 863"/>
                  <a:gd name="T40" fmla="*/ 221 w 1151"/>
                  <a:gd name="T41" fmla="*/ 172 h 863"/>
                  <a:gd name="T42" fmla="*/ 207 w 1151"/>
                  <a:gd name="T43" fmla="*/ 172 h 863"/>
                  <a:gd name="T44" fmla="*/ 193 w 1151"/>
                  <a:gd name="T45" fmla="*/ 172 h 863"/>
                  <a:gd name="T46" fmla="*/ 179 w 1151"/>
                  <a:gd name="T47" fmla="*/ 172 h 863"/>
                  <a:gd name="T48" fmla="*/ 165 w 1151"/>
                  <a:gd name="T49" fmla="*/ 172 h 863"/>
                  <a:gd name="T50" fmla="*/ 150 w 1151"/>
                  <a:gd name="T51" fmla="*/ 172 h 863"/>
                  <a:gd name="T52" fmla="*/ 136 w 1151"/>
                  <a:gd name="T53" fmla="*/ 172 h 863"/>
                  <a:gd name="T54" fmla="*/ 122 w 1151"/>
                  <a:gd name="T55" fmla="*/ 172 h 863"/>
                  <a:gd name="T56" fmla="*/ 108 w 1151"/>
                  <a:gd name="T57" fmla="*/ 172 h 863"/>
                  <a:gd name="T58" fmla="*/ 93 w 1151"/>
                  <a:gd name="T59" fmla="*/ 172 h 863"/>
                  <a:gd name="T60" fmla="*/ 79 w 1151"/>
                  <a:gd name="T61" fmla="*/ 172 h 863"/>
                  <a:gd name="T62" fmla="*/ 64 w 1151"/>
                  <a:gd name="T63" fmla="*/ 172 h 863"/>
                  <a:gd name="T64" fmla="*/ 50 w 1151"/>
                  <a:gd name="T65" fmla="*/ 172 h 863"/>
                  <a:gd name="T66" fmla="*/ 35 w 1151"/>
                  <a:gd name="T67" fmla="*/ 171 h 863"/>
                  <a:gd name="T68" fmla="*/ 21 w 1151"/>
                  <a:gd name="T69" fmla="*/ 171 h 863"/>
                  <a:gd name="T70" fmla="*/ 7 w 1151"/>
                  <a:gd name="T71" fmla="*/ 171 h 863"/>
                  <a:gd name="T72" fmla="*/ 0 w 1151"/>
                  <a:gd name="T73" fmla="*/ 149 h 863"/>
                  <a:gd name="T74" fmla="*/ 0 w 1151"/>
                  <a:gd name="T75" fmla="*/ 107 h 863"/>
                  <a:gd name="T76" fmla="*/ 0 w 1151"/>
                  <a:gd name="T77" fmla="*/ 64 h 863"/>
                  <a:gd name="T78" fmla="*/ 1 w 1151"/>
                  <a:gd name="T79" fmla="*/ 21 h 8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1"/>
                  <a:gd name="T121" fmla="*/ 0 h 863"/>
                  <a:gd name="T122" fmla="*/ 1151 w 1151"/>
                  <a:gd name="T123" fmla="*/ 863 h 8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1" h="863">
                    <a:moveTo>
                      <a:pt x="7" y="0"/>
                    </a:moveTo>
                    <a:lnTo>
                      <a:pt x="43" y="0"/>
                    </a:lnTo>
                    <a:lnTo>
                      <a:pt x="79" y="0"/>
                    </a:lnTo>
                    <a:lnTo>
                      <a:pt x="114" y="0"/>
                    </a:lnTo>
                    <a:lnTo>
                      <a:pt x="150" y="0"/>
                    </a:lnTo>
                    <a:lnTo>
                      <a:pt x="186" y="0"/>
                    </a:lnTo>
                    <a:lnTo>
                      <a:pt x="222" y="0"/>
                    </a:lnTo>
                    <a:lnTo>
                      <a:pt x="257" y="0"/>
                    </a:lnTo>
                    <a:lnTo>
                      <a:pt x="293" y="0"/>
                    </a:lnTo>
                    <a:lnTo>
                      <a:pt x="329" y="0"/>
                    </a:lnTo>
                    <a:lnTo>
                      <a:pt x="364" y="0"/>
                    </a:lnTo>
                    <a:lnTo>
                      <a:pt x="400" y="0"/>
                    </a:lnTo>
                    <a:lnTo>
                      <a:pt x="436" y="0"/>
                    </a:lnTo>
                    <a:lnTo>
                      <a:pt x="471" y="0"/>
                    </a:lnTo>
                    <a:lnTo>
                      <a:pt x="507" y="0"/>
                    </a:lnTo>
                    <a:lnTo>
                      <a:pt x="543" y="0"/>
                    </a:lnTo>
                    <a:lnTo>
                      <a:pt x="578" y="0"/>
                    </a:lnTo>
                    <a:lnTo>
                      <a:pt x="615" y="0"/>
                    </a:lnTo>
                    <a:lnTo>
                      <a:pt x="651" y="0"/>
                    </a:lnTo>
                    <a:lnTo>
                      <a:pt x="687" y="0"/>
                    </a:lnTo>
                    <a:lnTo>
                      <a:pt x="723" y="1"/>
                    </a:lnTo>
                    <a:lnTo>
                      <a:pt x="759" y="1"/>
                    </a:lnTo>
                    <a:lnTo>
                      <a:pt x="796" y="1"/>
                    </a:lnTo>
                    <a:lnTo>
                      <a:pt x="831" y="2"/>
                    </a:lnTo>
                    <a:lnTo>
                      <a:pt x="867" y="2"/>
                    </a:lnTo>
                    <a:lnTo>
                      <a:pt x="903" y="2"/>
                    </a:lnTo>
                    <a:lnTo>
                      <a:pt x="938" y="3"/>
                    </a:lnTo>
                    <a:lnTo>
                      <a:pt x="974" y="4"/>
                    </a:lnTo>
                    <a:lnTo>
                      <a:pt x="1010" y="4"/>
                    </a:lnTo>
                    <a:lnTo>
                      <a:pt x="1045" y="5"/>
                    </a:lnTo>
                    <a:lnTo>
                      <a:pt x="1081" y="6"/>
                    </a:lnTo>
                    <a:lnTo>
                      <a:pt x="1117" y="6"/>
                    </a:lnTo>
                    <a:lnTo>
                      <a:pt x="1151" y="7"/>
                    </a:lnTo>
                    <a:lnTo>
                      <a:pt x="1151" y="113"/>
                    </a:lnTo>
                    <a:lnTo>
                      <a:pt x="1151" y="219"/>
                    </a:lnTo>
                    <a:lnTo>
                      <a:pt x="1151" y="326"/>
                    </a:lnTo>
                    <a:lnTo>
                      <a:pt x="1151" y="432"/>
                    </a:lnTo>
                    <a:lnTo>
                      <a:pt x="1150" y="540"/>
                    </a:lnTo>
                    <a:lnTo>
                      <a:pt x="1149" y="649"/>
                    </a:lnTo>
                    <a:lnTo>
                      <a:pt x="1146" y="756"/>
                    </a:lnTo>
                    <a:lnTo>
                      <a:pt x="1144" y="863"/>
                    </a:lnTo>
                    <a:lnTo>
                      <a:pt x="1108" y="863"/>
                    </a:lnTo>
                    <a:lnTo>
                      <a:pt x="1072" y="863"/>
                    </a:lnTo>
                    <a:lnTo>
                      <a:pt x="1037" y="863"/>
                    </a:lnTo>
                    <a:lnTo>
                      <a:pt x="1002" y="863"/>
                    </a:lnTo>
                    <a:lnTo>
                      <a:pt x="966" y="863"/>
                    </a:lnTo>
                    <a:lnTo>
                      <a:pt x="931" y="863"/>
                    </a:lnTo>
                    <a:lnTo>
                      <a:pt x="895" y="863"/>
                    </a:lnTo>
                    <a:lnTo>
                      <a:pt x="859" y="863"/>
                    </a:lnTo>
                    <a:lnTo>
                      <a:pt x="824" y="863"/>
                    </a:lnTo>
                    <a:lnTo>
                      <a:pt x="788" y="863"/>
                    </a:lnTo>
                    <a:lnTo>
                      <a:pt x="752" y="863"/>
                    </a:lnTo>
                    <a:lnTo>
                      <a:pt x="717" y="863"/>
                    </a:lnTo>
                    <a:lnTo>
                      <a:pt x="682" y="863"/>
                    </a:lnTo>
                    <a:lnTo>
                      <a:pt x="646" y="863"/>
                    </a:lnTo>
                    <a:lnTo>
                      <a:pt x="611" y="863"/>
                    </a:lnTo>
                    <a:lnTo>
                      <a:pt x="575" y="863"/>
                    </a:lnTo>
                    <a:lnTo>
                      <a:pt x="538" y="863"/>
                    </a:lnTo>
                    <a:lnTo>
                      <a:pt x="503" y="863"/>
                    </a:lnTo>
                    <a:lnTo>
                      <a:pt x="466" y="863"/>
                    </a:lnTo>
                    <a:lnTo>
                      <a:pt x="429" y="862"/>
                    </a:lnTo>
                    <a:lnTo>
                      <a:pt x="393" y="862"/>
                    </a:lnTo>
                    <a:lnTo>
                      <a:pt x="357" y="862"/>
                    </a:lnTo>
                    <a:lnTo>
                      <a:pt x="321" y="861"/>
                    </a:lnTo>
                    <a:lnTo>
                      <a:pt x="285" y="861"/>
                    </a:lnTo>
                    <a:lnTo>
                      <a:pt x="250" y="861"/>
                    </a:lnTo>
                    <a:lnTo>
                      <a:pt x="213" y="860"/>
                    </a:lnTo>
                    <a:lnTo>
                      <a:pt x="177" y="859"/>
                    </a:lnTo>
                    <a:lnTo>
                      <a:pt x="142" y="859"/>
                    </a:lnTo>
                    <a:lnTo>
                      <a:pt x="106" y="857"/>
                    </a:lnTo>
                    <a:lnTo>
                      <a:pt x="70" y="856"/>
                    </a:lnTo>
                    <a:lnTo>
                      <a:pt x="36" y="856"/>
                    </a:lnTo>
                    <a:lnTo>
                      <a:pt x="0" y="855"/>
                    </a:lnTo>
                    <a:lnTo>
                      <a:pt x="0" y="749"/>
                    </a:lnTo>
                    <a:lnTo>
                      <a:pt x="0" y="644"/>
                    </a:lnTo>
                    <a:lnTo>
                      <a:pt x="0" y="538"/>
                    </a:lnTo>
                    <a:lnTo>
                      <a:pt x="0" y="432"/>
                    </a:lnTo>
                    <a:lnTo>
                      <a:pt x="1" y="323"/>
                    </a:lnTo>
                    <a:lnTo>
                      <a:pt x="2" y="213"/>
                    </a:lnTo>
                    <a:lnTo>
                      <a:pt x="4" y="107"/>
                    </a:lnTo>
                    <a:lnTo>
                      <a:pt x="7" y="0"/>
                    </a:lnTo>
                    <a:close/>
                  </a:path>
                </a:pathLst>
              </a:custGeom>
              <a:solidFill>
                <a:srgbClr val="00568E"/>
              </a:solidFill>
              <a:ln w="9525">
                <a:noFill/>
                <a:round/>
                <a:headEnd/>
                <a:tailEnd/>
              </a:ln>
            </p:spPr>
            <p:txBody>
              <a:bodyPr/>
              <a:lstStyle/>
              <a:p>
                <a:endParaRPr lang="en-US" dirty="0"/>
              </a:p>
            </p:txBody>
          </p:sp>
          <p:sp>
            <p:nvSpPr>
              <p:cNvPr id="50" name="Freeform 35"/>
              <p:cNvSpPr>
                <a:spLocks/>
              </p:cNvSpPr>
              <p:nvPr/>
            </p:nvSpPr>
            <p:spPr bwMode="gray">
              <a:xfrm>
                <a:off x="1583" y="2246"/>
                <a:ext cx="212" cy="158"/>
              </a:xfrm>
              <a:custGeom>
                <a:avLst/>
                <a:gdLst>
                  <a:gd name="T0" fmla="*/ 10 w 1061"/>
                  <a:gd name="T1" fmla="*/ 0 h 794"/>
                  <a:gd name="T2" fmla="*/ 23 w 1061"/>
                  <a:gd name="T3" fmla="*/ 0 h 794"/>
                  <a:gd name="T4" fmla="*/ 36 w 1061"/>
                  <a:gd name="T5" fmla="*/ 0 h 794"/>
                  <a:gd name="T6" fmla="*/ 49 w 1061"/>
                  <a:gd name="T7" fmla="*/ 0 h 794"/>
                  <a:gd name="T8" fmla="*/ 61 w 1061"/>
                  <a:gd name="T9" fmla="*/ 0 h 794"/>
                  <a:gd name="T10" fmla="*/ 74 w 1061"/>
                  <a:gd name="T11" fmla="*/ 0 h 794"/>
                  <a:gd name="T12" fmla="*/ 88 w 1061"/>
                  <a:gd name="T13" fmla="*/ 0 h 794"/>
                  <a:gd name="T14" fmla="*/ 101 w 1061"/>
                  <a:gd name="T15" fmla="*/ 0 h 794"/>
                  <a:gd name="T16" fmla="*/ 114 w 1061"/>
                  <a:gd name="T17" fmla="*/ 0 h 794"/>
                  <a:gd name="T18" fmla="*/ 127 w 1061"/>
                  <a:gd name="T19" fmla="*/ 0 h 794"/>
                  <a:gd name="T20" fmla="*/ 140 w 1061"/>
                  <a:gd name="T21" fmla="*/ 0 h 794"/>
                  <a:gd name="T22" fmla="*/ 153 w 1061"/>
                  <a:gd name="T23" fmla="*/ 1 h 794"/>
                  <a:gd name="T24" fmla="*/ 167 w 1061"/>
                  <a:gd name="T25" fmla="*/ 1 h 794"/>
                  <a:gd name="T26" fmla="*/ 180 w 1061"/>
                  <a:gd name="T27" fmla="*/ 2 h 794"/>
                  <a:gd name="T28" fmla="*/ 193 w 1061"/>
                  <a:gd name="T29" fmla="*/ 2 h 794"/>
                  <a:gd name="T30" fmla="*/ 205 w 1061"/>
                  <a:gd name="T31" fmla="*/ 3 h 794"/>
                  <a:gd name="T32" fmla="*/ 212 w 1061"/>
                  <a:gd name="T33" fmla="*/ 22 h 794"/>
                  <a:gd name="T34" fmla="*/ 212 w 1061"/>
                  <a:gd name="T35" fmla="*/ 60 h 794"/>
                  <a:gd name="T36" fmla="*/ 212 w 1061"/>
                  <a:gd name="T37" fmla="*/ 99 h 794"/>
                  <a:gd name="T38" fmla="*/ 210 w 1061"/>
                  <a:gd name="T39" fmla="*/ 139 h 794"/>
                  <a:gd name="T40" fmla="*/ 202 w 1061"/>
                  <a:gd name="T41" fmla="*/ 158 h 794"/>
                  <a:gd name="T42" fmla="*/ 189 w 1061"/>
                  <a:gd name="T43" fmla="*/ 158 h 794"/>
                  <a:gd name="T44" fmla="*/ 176 w 1061"/>
                  <a:gd name="T45" fmla="*/ 158 h 794"/>
                  <a:gd name="T46" fmla="*/ 163 w 1061"/>
                  <a:gd name="T47" fmla="*/ 158 h 794"/>
                  <a:gd name="T48" fmla="*/ 150 w 1061"/>
                  <a:gd name="T49" fmla="*/ 158 h 794"/>
                  <a:gd name="T50" fmla="*/ 137 w 1061"/>
                  <a:gd name="T51" fmla="*/ 158 h 794"/>
                  <a:gd name="T52" fmla="*/ 124 w 1061"/>
                  <a:gd name="T53" fmla="*/ 158 h 794"/>
                  <a:gd name="T54" fmla="*/ 111 w 1061"/>
                  <a:gd name="T55" fmla="*/ 158 h 794"/>
                  <a:gd name="T56" fmla="*/ 98 w 1061"/>
                  <a:gd name="T57" fmla="*/ 158 h 794"/>
                  <a:gd name="T58" fmla="*/ 85 w 1061"/>
                  <a:gd name="T59" fmla="*/ 158 h 794"/>
                  <a:gd name="T60" fmla="*/ 72 w 1061"/>
                  <a:gd name="T61" fmla="*/ 158 h 794"/>
                  <a:gd name="T62" fmla="*/ 58 w 1061"/>
                  <a:gd name="T63" fmla="*/ 157 h 794"/>
                  <a:gd name="T64" fmla="*/ 45 w 1061"/>
                  <a:gd name="T65" fmla="*/ 157 h 794"/>
                  <a:gd name="T66" fmla="*/ 32 w 1061"/>
                  <a:gd name="T67" fmla="*/ 157 h 794"/>
                  <a:gd name="T68" fmla="*/ 19 w 1061"/>
                  <a:gd name="T69" fmla="*/ 156 h 794"/>
                  <a:gd name="T70" fmla="*/ 7 w 1061"/>
                  <a:gd name="T71" fmla="*/ 155 h 794"/>
                  <a:gd name="T72" fmla="*/ 0 w 1061"/>
                  <a:gd name="T73" fmla="*/ 136 h 794"/>
                  <a:gd name="T74" fmla="*/ 0 w 1061"/>
                  <a:gd name="T75" fmla="*/ 98 h 794"/>
                  <a:gd name="T76" fmla="*/ 0 w 1061"/>
                  <a:gd name="T77" fmla="*/ 59 h 794"/>
                  <a:gd name="T78" fmla="*/ 2 w 1061"/>
                  <a:gd name="T79" fmla="*/ 19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1"/>
                  <a:gd name="T121" fmla="*/ 0 h 794"/>
                  <a:gd name="T122" fmla="*/ 1061 w 1061"/>
                  <a:gd name="T123" fmla="*/ 794 h 7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1" h="794">
                    <a:moveTo>
                      <a:pt x="16" y="0"/>
                    </a:moveTo>
                    <a:lnTo>
                      <a:pt x="48" y="0"/>
                    </a:lnTo>
                    <a:lnTo>
                      <a:pt x="80" y="0"/>
                    </a:lnTo>
                    <a:lnTo>
                      <a:pt x="113" y="0"/>
                    </a:lnTo>
                    <a:lnTo>
                      <a:pt x="145" y="0"/>
                    </a:lnTo>
                    <a:lnTo>
                      <a:pt x="178" y="0"/>
                    </a:lnTo>
                    <a:lnTo>
                      <a:pt x="210" y="0"/>
                    </a:lnTo>
                    <a:lnTo>
                      <a:pt x="243" y="0"/>
                    </a:lnTo>
                    <a:lnTo>
                      <a:pt x="275" y="0"/>
                    </a:lnTo>
                    <a:lnTo>
                      <a:pt x="307" y="0"/>
                    </a:lnTo>
                    <a:lnTo>
                      <a:pt x="340" y="0"/>
                    </a:lnTo>
                    <a:lnTo>
                      <a:pt x="372" y="0"/>
                    </a:lnTo>
                    <a:lnTo>
                      <a:pt x="405" y="0"/>
                    </a:lnTo>
                    <a:lnTo>
                      <a:pt x="438" y="0"/>
                    </a:lnTo>
                    <a:lnTo>
                      <a:pt x="471" y="0"/>
                    </a:lnTo>
                    <a:lnTo>
                      <a:pt x="503" y="0"/>
                    </a:lnTo>
                    <a:lnTo>
                      <a:pt x="535" y="0"/>
                    </a:lnTo>
                    <a:lnTo>
                      <a:pt x="569" y="0"/>
                    </a:lnTo>
                    <a:lnTo>
                      <a:pt x="602" y="0"/>
                    </a:lnTo>
                    <a:lnTo>
                      <a:pt x="636" y="1"/>
                    </a:lnTo>
                    <a:lnTo>
                      <a:pt x="668" y="1"/>
                    </a:lnTo>
                    <a:lnTo>
                      <a:pt x="702" y="2"/>
                    </a:lnTo>
                    <a:lnTo>
                      <a:pt x="735" y="2"/>
                    </a:lnTo>
                    <a:lnTo>
                      <a:pt x="768" y="3"/>
                    </a:lnTo>
                    <a:lnTo>
                      <a:pt x="801" y="4"/>
                    </a:lnTo>
                    <a:lnTo>
                      <a:pt x="834" y="6"/>
                    </a:lnTo>
                    <a:lnTo>
                      <a:pt x="866" y="7"/>
                    </a:lnTo>
                    <a:lnTo>
                      <a:pt x="900" y="8"/>
                    </a:lnTo>
                    <a:lnTo>
                      <a:pt x="932" y="9"/>
                    </a:lnTo>
                    <a:lnTo>
                      <a:pt x="965" y="11"/>
                    </a:lnTo>
                    <a:lnTo>
                      <a:pt x="997" y="12"/>
                    </a:lnTo>
                    <a:lnTo>
                      <a:pt x="1028" y="14"/>
                    </a:lnTo>
                    <a:lnTo>
                      <a:pt x="1061" y="15"/>
                    </a:lnTo>
                    <a:lnTo>
                      <a:pt x="1061" y="110"/>
                    </a:lnTo>
                    <a:lnTo>
                      <a:pt x="1061" y="207"/>
                    </a:lnTo>
                    <a:lnTo>
                      <a:pt x="1061" y="302"/>
                    </a:lnTo>
                    <a:lnTo>
                      <a:pt x="1061" y="398"/>
                    </a:lnTo>
                    <a:lnTo>
                      <a:pt x="1060" y="498"/>
                    </a:lnTo>
                    <a:lnTo>
                      <a:pt x="1057" y="599"/>
                    </a:lnTo>
                    <a:lnTo>
                      <a:pt x="1051" y="697"/>
                    </a:lnTo>
                    <a:lnTo>
                      <a:pt x="1046" y="794"/>
                    </a:lnTo>
                    <a:lnTo>
                      <a:pt x="1013" y="794"/>
                    </a:lnTo>
                    <a:lnTo>
                      <a:pt x="981" y="794"/>
                    </a:lnTo>
                    <a:lnTo>
                      <a:pt x="948" y="794"/>
                    </a:lnTo>
                    <a:lnTo>
                      <a:pt x="915" y="794"/>
                    </a:lnTo>
                    <a:lnTo>
                      <a:pt x="882" y="794"/>
                    </a:lnTo>
                    <a:lnTo>
                      <a:pt x="850" y="794"/>
                    </a:lnTo>
                    <a:lnTo>
                      <a:pt x="818" y="794"/>
                    </a:lnTo>
                    <a:lnTo>
                      <a:pt x="785" y="794"/>
                    </a:lnTo>
                    <a:lnTo>
                      <a:pt x="753" y="794"/>
                    </a:lnTo>
                    <a:lnTo>
                      <a:pt x="720" y="794"/>
                    </a:lnTo>
                    <a:lnTo>
                      <a:pt x="688" y="794"/>
                    </a:lnTo>
                    <a:lnTo>
                      <a:pt x="655" y="794"/>
                    </a:lnTo>
                    <a:lnTo>
                      <a:pt x="622" y="794"/>
                    </a:lnTo>
                    <a:lnTo>
                      <a:pt x="590" y="794"/>
                    </a:lnTo>
                    <a:lnTo>
                      <a:pt x="557" y="794"/>
                    </a:lnTo>
                    <a:lnTo>
                      <a:pt x="525" y="794"/>
                    </a:lnTo>
                    <a:lnTo>
                      <a:pt x="491" y="794"/>
                    </a:lnTo>
                    <a:lnTo>
                      <a:pt x="458" y="794"/>
                    </a:lnTo>
                    <a:lnTo>
                      <a:pt x="424" y="793"/>
                    </a:lnTo>
                    <a:lnTo>
                      <a:pt x="392" y="793"/>
                    </a:lnTo>
                    <a:lnTo>
                      <a:pt x="358" y="792"/>
                    </a:lnTo>
                    <a:lnTo>
                      <a:pt x="325" y="792"/>
                    </a:lnTo>
                    <a:lnTo>
                      <a:pt x="292" y="791"/>
                    </a:lnTo>
                    <a:lnTo>
                      <a:pt x="260" y="790"/>
                    </a:lnTo>
                    <a:lnTo>
                      <a:pt x="226" y="789"/>
                    </a:lnTo>
                    <a:lnTo>
                      <a:pt x="194" y="788"/>
                    </a:lnTo>
                    <a:lnTo>
                      <a:pt x="161" y="787"/>
                    </a:lnTo>
                    <a:lnTo>
                      <a:pt x="129" y="786"/>
                    </a:lnTo>
                    <a:lnTo>
                      <a:pt x="97" y="784"/>
                    </a:lnTo>
                    <a:lnTo>
                      <a:pt x="64" y="782"/>
                    </a:lnTo>
                    <a:lnTo>
                      <a:pt x="33" y="780"/>
                    </a:lnTo>
                    <a:lnTo>
                      <a:pt x="0" y="779"/>
                    </a:lnTo>
                    <a:lnTo>
                      <a:pt x="0" y="684"/>
                    </a:lnTo>
                    <a:lnTo>
                      <a:pt x="0" y="588"/>
                    </a:lnTo>
                    <a:lnTo>
                      <a:pt x="0" y="493"/>
                    </a:lnTo>
                    <a:lnTo>
                      <a:pt x="0" y="398"/>
                    </a:lnTo>
                    <a:lnTo>
                      <a:pt x="1" y="296"/>
                    </a:lnTo>
                    <a:lnTo>
                      <a:pt x="5" y="196"/>
                    </a:lnTo>
                    <a:lnTo>
                      <a:pt x="9" y="97"/>
                    </a:lnTo>
                    <a:lnTo>
                      <a:pt x="16" y="0"/>
                    </a:lnTo>
                    <a:close/>
                  </a:path>
                </a:pathLst>
              </a:custGeom>
              <a:solidFill>
                <a:srgbClr val="005B99"/>
              </a:solidFill>
              <a:ln w="9525">
                <a:noFill/>
                <a:round/>
                <a:headEnd/>
                <a:tailEnd/>
              </a:ln>
            </p:spPr>
            <p:txBody>
              <a:bodyPr/>
              <a:lstStyle/>
              <a:p>
                <a:endParaRPr lang="en-US" dirty="0"/>
              </a:p>
            </p:txBody>
          </p:sp>
          <p:sp>
            <p:nvSpPr>
              <p:cNvPr id="51" name="Freeform 36"/>
              <p:cNvSpPr>
                <a:spLocks/>
              </p:cNvSpPr>
              <p:nvPr/>
            </p:nvSpPr>
            <p:spPr bwMode="gray">
              <a:xfrm>
                <a:off x="1592" y="2253"/>
                <a:ext cx="194" cy="145"/>
              </a:xfrm>
              <a:custGeom>
                <a:avLst/>
                <a:gdLst>
                  <a:gd name="T0" fmla="*/ 10 w 966"/>
                  <a:gd name="T1" fmla="*/ 0 h 725"/>
                  <a:gd name="T2" fmla="*/ 22 w 966"/>
                  <a:gd name="T3" fmla="*/ 0 h 725"/>
                  <a:gd name="T4" fmla="*/ 34 w 966"/>
                  <a:gd name="T5" fmla="*/ 0 h 725"/>
                  <a:gd name="T6" fmla="*/ 46 w 966"/>
                  <a:gd name="T7" fmla="*/ 0 h 725"/>
                  <a:gd name="T8" fmla="*/ 57 w 966"/>
                  <a:gd name="T9" fmla="*/ 0 h 725"/>
                  <a:gd name="T10" fmla="*/ 69 w 966"/>
                  <a:gd name="T11" fmla="*/ 0 h 725"/>
                  <a:gd name="T12" fmla="*/ 81 w 966"/>
                  <a:gd name="T13" fmla="*/ 0 h 725"/>
                  <a:gd name="T14" fmla="*/ 93 w 966"/>
                  <a:gd name="T15" fmla="*/ 0 h 725"/>
                  <a:gd name="T16" fmla="*/ 105 w 966"/>
                  <a:gd name="T17" fmla="*/ 0 h 725"/>
                  <a:gd name="T18" fmla="*/ 117 w 966"/>
                  <a:gd name="T19" fmla="*/ 0 h 725"/>
                  <a:gd name="T20" fmla="*/ 129 w 966"/>
                  <a:gd name="T21" fmla="*/ 1 h 725"/>
                  <a:gd name="T22" fmla="*/ 141 w 966"/>
                  <a:gd name="T23" fmla="*/ 1 h 725"/>
                  <a:gd name="T24" fmla="*/ 153 w 966"/>
                  <a:gd name="T25" fmla="*/ 2 h 725"/>
                  <a:gd name="T26" fmla="*/ 165 w 966"/>
                  <a:gd name="T27" fmla="*/ 2 h 725"/>
                  <a:gd name="T28" fmla="*/ 177 w 966"/>
                  <a:gd name="T29" fmla="*/ 3 h 725"/>
                  <a:gd name="T30" fmla="*/ 188 w 966"/>
                  <a:gd name="T31" fmla="*/ 4 h 725"/>
                  <a:gd name="T32" fmla="*/ 194 w 966"/>
                  <a:gd name="T33" fmla="*/ 22 h 725"/>
                  <a:gd name="T34" fmla="*/ 194 w 966"/>
                  <a:gd name="T35" fmla="*/ 55 h 725"/>
                  <a:gd name="T36" fmla="*/ 194 w 966"/>
                  <a:gd name="T37" fmla="*/ 91 h 725"/>
                  <a:gd name="T38" fmla="*/ 191 w 966"/>
                  <a:gd name="T39" fmla="*/ 128 h 725"/>
                  <a:gd name="T40" fmla="*/ 184 w 966"/>
                  <a:gd name="T41" fmla="*/ 145 h 725"/>
                  <a:gd name="T42" fmla="*/ 172 w 966"/>
                  <a:gd name="T43" fmla="*/ 145 h 725"/>
                  <a:gd name="T44" fmla="*/ 160 w 966"/>
                  <a:gd name="T45" fmla="*/ 145 h 725"/>
                  <a:gd name="T46" fmla="*/ 148 w 966"/>
                  <a:gd name="T47" fmla="*/ 145 h 725"/>
                  <a:gd name="T48" fmla="*/ 137 w 966"/>
                  <a:gd name="T49" fmla="*/ 145 h 725"/>
                  <a:gd name="T50" fmla="*/ 125 w 966"/>
                  <a:gd name="T51" fmla="*/ 145 h 725"/>
                  <a:gd name="T52" fmla="*/ 113 w 966"/>
                  <a:gd name="T53" fmla="*/ 145 h 725"/>
                  <a:gd name="T54" fmla="*/ 101 w 966"/>
                  <a:gd name="T55" fmla="*/ 145 h 725"/>
                  <a:gd name="T56" fmla="*/ 89 w 966"/>
                  <a:gd name="T57" fmla="*/ 145 h 725"/>
                  <a:gd name="T58" fmla="*/ 77 w 966"/>
                  <a:gd name="T59" fmla="*/ 145 h 725"/>
                  <a:gd name="T60" fmla="*/ 65 w 966"/>
                  <a:gd name="T61" fmla="*/ 144 h 725"/>
                  <a:gd name="T62" fmla="*/ 53 w 966"/>
                  <a:gd name="T63" fmla="*/ 144 h 725"/>
                  <a:gd name="T64" fmla="*/ 41 w 966"/>
                  <a:gd name="T65" fmla="*/ 143 h 725"/>
                  <a:gd name="T66" fmla="*/ 29 w 966"/>
                  <a:gd name="T67" fmla="*/ 143 h 725"/>
                  <a:gd name="T68" fmla="*/ 17 w 966"/>
                  <a:gd name="T69" fmla="*/ 142 h 725"/>
                  <a:gd name="T70" fmla="*/ 6 w 966"/>
                  <a:gd name="T71" fmla="*/ 141 h 725"/>
                  <a:gd name="T72" fmla="*/ 0 w 966"/>
                  <a:gd name="T73" fmla="*/ 123 h 725"/>
                  <a:gd name="T74" fmla="*/ 0 w 966"/>
                  <a:gd name="T75" fmla="*/ 89 h 725"/>
                  <a:gd name="T76" fmla="*/ 0 w 966"/>
                  <a:gd name="T77" fmla="*/ 54 h 725"/>
                  <a:gd name="T78" fmla="*/ 3 w 966"/>
                  <a:gd name="T79" fmla="*/ 17 h 7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6"/>
                  <a:gd name="T121" fmla="*/ 0 h 725"/>
                  <a:gd name="T122" fmla="*/ 966 w 966"/>
                  <a:gd name="T123" fmla="*/ 725 h 7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6" h="725">
                    <a:moveTo>
                      <a:pt x="23" y="0"/>
                    </a:moveTo>
                    <a:lnTo>
                      <a:pt x="52" y="0"/>
                    </a:lnTo>
                    <a:lnTo>
                      <a:pt x="81" y="0"/>
                    </a:lnTo>
                    <a:lnTo>
                      <a:pt x="110" y="0"/>
                    </a:lnTo>
                    <a:lnTo>
                      <a:pt x="139" y="0"/>
                    </a:lnTo>
                    <a:lnTo>
                      <a:pt x="169" y="0"/>
                    </a:lnTo>
                    <a:lnTo>
                      <a:pt x="198" y="0"/>
                    </a:lnTo>
                    <a:lnTo>
                      <a:pt x="227" y="0"/>
                    </a:lnTo>
                    <a:lnTo>
                      <a:pt x="257" y="0"/>
                    </a:lnTo>
                    <a:lnTo>
                      <a:pt x="286" y="0"/>
                    </a:lnTo>
                    <a:lnTo>
                      <a:pt x="316" y="0"/>
                    </a:lnTo>
                    <a:lnTo>
                      <a:pt x="345" y="0"/>
                    </a:lnTo>
                    <a:lnTo>
                      <a:pt x="374" y="0"/>
                    </a:lnTo>
                    <a:lnTo>
                      <a:pt x="403" y="0"/>
                    </a:lnTo>
                    <a:lnTo>
                      <a:pt x="432" y="0"/>
                    </a:lnTo>
                    <a:lnTo>
                      <a:pt x="461" y="0"/>
                    </a:lnTo>
                    <a:lnTo>
                      <a:pt x="491" y="0"/>
                    </a:lnTo>
                    <a:lnTo>
                      <a:pt x="521" y="0"/>
                    </a:lnTo>
                    <a:lnTo>
                      <a:pt x="552" y="0"/>
                    </a:lnTo>
                    <a:lnTo>
                      <a:pt x="583" y="1"/>
                    </a:lnTo>
                    <a:lnTo>
                      <a:pt x="613" y="2"/>
                    </a:lnTo>
                    <a:lnTo>
                      <a:pt x="643" y="3"/>
                    </a:lnTo>
                    <a:lnTo>
                      <a:pt x="673" y="4"/>
                    </a:lnTo>
                    <a:lnTo>
                      <a:pt x="704" y="5"/>
                    </a:lnTo>
                    <a:lnTo>
                      <a:pt x="734" y="6"/>
                    </a:lnTo>
                    <a:lnTo>
                      <a:pt x="763" y="8"/>
                    </a:lnTo>
                    <a:lnTo>
                      <a:pt x="793" y="11"/>
                    </a:lnTo>
                    <a:lnTo>
                      <a:pt x="823" y="12"/>
                    </a:lnTo>
                    <a:lnTo>
                      <a:pt x="852" y="14"/>
                    </a:lnTo>
                    <a:lnTo>
                      <a:pt x="881" y="16"/>
                    </a:lnTo>
                    <a:lnTo>
                      <a:pt x="909" y="18"/>
                    </a:lnTo>
                    <a:lnTo>
                      <a:pt x="938" y="20"/>
                    </a:lnTo>
                    <a:lnTo>
                      <a:pt x="966" y="22"/>
                    </a:lnTo>
                    <a:lnTo>
                      <a:pt x="966" y="108"/>
                    </a:lnTo>
                    <a:lnTo>
                      <a:pt x="966" y="192"/>
                    </a:lnTo>
                    <a:lnTo>
                      <a:pt x="966" y="277"/>
                    </a:lnTo>
                    <a:lnTo>
                      <a:pt x="966" y="363"/>
                    </a:lnTo>
                    <a:lnTo>
                      <a:pt x="964" y="457"/>
                    </a:lnTo>
                    <a:lnTo>
                      <a:pt x="960" y="549"/>
                    </a:lnTo>
                    <a:lnTo>
                      <a:pt x="952" y="638"/>
                    </a:lnTo>
                    <a:lnTo>
                      <a:pt x="944" y="725"/>
                    </a:lnTo>
                    <a:lnTo>
                      <a:pt x="914" y="725"/>
                    </a:lnTo>
                    <a:lnTo>
                      <a:pt x="885" y="725"/>
                    </a:lnTo>
                    <a:lnTo>
                      <a:pt x="856" y="725"/>
                    </a:lnTo>
                    <a:lnTo>
                      <a:pt x="827" y="725"/>
                    </a:lnTo>
                    <a:lnTo>
                      <a:pt x="798" y="725"/>
                    </a:lnTo>
                    <a:lnTo>
                      <a:pt x="768" y="725"/>
                    </a:lnTo>
                    <a:lnTo>
                      <a:pt x="739" y="725"/>
                    </a:lnTo>
                    <a:lnTo>
                      <a:pt x="710" y="725"/>
                    </a:lnTo>
                    <a:lnTo>
                      <a:pt x="681" y="725"/>
                    </a:lnTo>
                    <a:lnTo>
                      <a:pt x="652" y="725"/>
                    </a:lnTo>
                    <a:lnTo>
                      <a:pt x="623" y="725"/>
                    </a:lnTo>
                    <a:lnTo>
                      <a:pt x="593" y="725"/>
                    </a:lnTo>
                    <a:lnTo>
                      <a:pt x="563" y="725"/>
                    </a:lnTo>
                    <a:lnTo>
                      <a:pt x="534" y="725"/>
                    </a:lnTo>
                    <a:lnTo>
                      <a:pt x="505" y="725"/>
                    </a:lnTo>
                    <a:lnTo>
                      <a:pt x="476" y="725"/>
                    </a:lnTo>
                    <a:lnTo>
                      <a:pt x="445" y="725"/>
                    </a:lnTo>
                    <a:lnTo>
                      <a:pt x="414" y="725"/>
                    </a:lnTo>
                    <a:lnTo>
                      <a:pt x="384" y="724"/>
                    </a:lnTo>
                    <a:lnTo>
                      <a:pt x="353" y="723"/>
                    </a:lnTo>
                    <a:lnTo>
                      <a:pt x="323" y="721"/>
                    </a:lnTo>
                    <a:lnTo>
                      <a:pt x="293" y="720"/>
                    </a:lnTo>
                    <a:lnTo>
                      <a:pt x="264" y="719"/>
                    </a:lnTo>
                    <a:lnTo>
                      <a:pt x="233" y="718"/>
                    </a:lnTo>
                    <a:lnTo>
                      <a:pt x="203" y="716"/>
                    </a:lnTo>
                    <a:lnTo>
                      <a:pt x="174" y="714"/>
                    </a:lnTo>
                    <a:lnTo>
                      <a:pt x="145" y="713"/>
                    </a:lnTo>
                    <a:lnTo>
                      <a:pt x="116" y="711"/>
                    </a:lnTo>
                    <a:lnTo>
                      <a:pt x="86" y="709"/>
                    </a:lnTo>
                    <a:lnTo>
                      <a:pt x="57" y="706"/>
                    </a:lnTo>
                    <a:lnTo>
                      <a:pt x="28" y="704"/>
                    </a:lnTo>
                    <a:lnTo>
                      <a:pt x="0" y="702"/>
                    </a:lnTo>
                    <a:lnTo>
                      <a:pt x="0" y="617"/>
                    </a:lnTo>
                    <a:lnTo>
                      <a:pt x="0" y="532"/>
                    </a:lnTo>
                    <a:lnTo>
                      <a:pt x="0" y="447"/>
                    </a:lnTo>
                    <a:lnTo>
                      <a:pt x="0" y="363"/>
                    </a:lnTo>
                    <a:lnTo>
                      <a:pt x="2" y="269"/>
                    </a:lnTo>
                    <a:lnTo>
                      <a:pt x="6" y="176"/>
                    </a:lnTo>
                    <a:lnTo>
                      <a:pt x="14" y="86"/>
                    </a:lnTo>
                    <a:lnTo>
                      <a:pt x="23" y="0"/>
                    </a:lnTo>
                    <a:close/>
                  </a:path>
                </a:pathLst>
              </a:custGeom>
              <a:solidFill>
                <a:srgbClr val="0063A0"/>
              </a:solidFill>
              <a:ln w="9525">
                <a:noFill/>
                <a:round/>
                <a:headEnd/>
                <a:tailEnd/>
              </a:ln>
            </p:spPr>
            <p:txBody>
              <a:bodyPr/>
              <a:lstStyle/>
              <a:p>
                <a:endParaRPr lang="en-US" dirty="0"/>
              </a:p>
            </p:txBody>
          </p:sp>
          <p:sp>
            <p:nvSpPr>
              <p:cNvPr id="52" name="Freeform 37"/>
              <p:cNvSpPr>
                <a:spLocks/>
              </p:cNvSpPr>
              <p:nvPr/>
            </p:nvSpPr>
            <p:spPr bwMode="gray">
              <a:xfrm>
                <a:off x="1602" y="2260"/>
                <a:ext cx="174" cy="130"/>
              </a:xfrm>
              <a:custGeom>
                <a:avLst/>
                <a:gdLst>
                  <a:gd name="T0" fmla="*/ 11 w 874"/>
                  <a:gd name="T1" fmla="*/ 0 h 654"/>
                  <a:gd name="T2" fmla="*/ 22 w 874"/>
                  <a:gd name="T3" fmla="*/ 0 h 654"/>
                  <a:gd name="T4" fmla="*/ 32 w 874"/>
                  <a:gd name="T5" fmla="*/ 0 h 654"/>
                  <a:gd name="T6" fmla="*/ 42 w 874"/>
                  <a:gd name="T7" fmla="*/ 0 h 654"/>
                  <a:gd name="T8" fmla="*/ 53 w 874"/>
                  <a:gd name="T9" fmla="*/ 0 h 654"/>
                  <a:gd name="T10" fmla="*/ 63 w 874"/>
                  <a:gd name="T11" fmla="*/ 0 h 654"/>
                  <a:gd name="T12" fmla="*/ 73 w 874"/>
                  <a:gd name="T13" fmla="*/ 0 h 654"/>
                  <a:gd name="T14" fmla="*/ 84 w 874"/>
                  <a:gd name="T15" fmla="*/ 0 h 654"/>
                  <a:gd name="T16" fmla="*/ 95 w 874"/>
                  <a:gd name="T17" fmla="*/ 0 h 654"/>
                  <a:gd name="T18" fmla="*/ 106 w 874"/>
                  <a:gd name="T19" fmla="*/ 0 h 654"/>
                  <a:gd name="T20" fmla="*/ 116 w 874"/>
                  <a:gd name="T21" fmla="*/ 1 h 654"/>
                  <a:gd name="T22" fmla="*/ 127 w 874"/>
                  <a:gd name="T23" fmla="*/ 1 h 654"/>
                  <a:gd name="T24" fmla="*/ 138 w 874"/>
                  <a:gd name="T25" fmla="*/ 2 h 654"/>
                  <a:gd name="T26" fmla="*/ 149 w 874"/>
                  <a:gd name="T27" fmla="*/ 3 h 654"/>
                  <a:gd name="T28" fmla="*/ 159 w 874"/>
                  <a:gd name="T29" fmla="*/ 4 h 654"/>
                  <a:gd name="T30" fmla="*/ 169 w 874"/>
                  <a:gd name="T31" fmla="*/ 5 h 654"/>
                  <a:gd name="T32" fmla="*/ 174 w 874"/>
                  <a:gd name="T33" fmla="*/ 21 h 654"/>
                  <a:gd name="T34" fmla="*/ 174 w 874"/>
                  <a:gd name="T35" fmla="*/ 50 h 654"/>
                  <a:gd name="T36" fmla="*/ 174 w 874"/>
                  <a:gd name="T37" fmla="*/ 82 h 654"/>
                  <a:gd name="T38" fmla="*/ 170 w 874"/>
                  <a:gd name="T39" fmla="*/ 115 h 654"/>
                  <a:gd name="T40" fmla="*/ 163 w 874"/>
                  <a:gd name="T41" fmla="*/ 130 h 654"/>
                  <a:gd name="T42" fmla="*/ 152 w 874"/>
                  <a:gd name="T43" fmla="*/ 130 h 654"/>
                  <a:gd name="T44" fmla="*/ 142 w 874"/>
                  <a:gd name="T45" fmla="*/ 130 h 654"/>
                  <a:gd name="T46" fmla="*/ 132 w 874"/>
                  <a:gd name="T47" fmla="*/ 130 h 654"/>
                  <a:gd name="T48" fmla="*/ 121 w 874"/>
                  <a:gd name="T49" fmla="*/ 130 h 654"/>
                  <a:gd name="T50" fmla="*/ 111 w 874"/>
                  <a:gd name="T51" fmla="*/ 130 h 654"/>
                  <a:gd name="T52" fmla="*/ 101 w 874"/>
                  <a:gd name="T53" fmla="*/ 130 h 654"/>
                  <a:gd name="T54" fmla="*/ 90 w 874"/>
                  <a:gd name="T55" fmla="*/ 130 h 654"/>
                  <a:gd name="T56" fmla="*/ 79 w 874"/>
                  <a:gd name="T57" fmla="*/ 130 h 654"/>
                  <a:gd name="T58" fmla="*/ 68 w 874"/>
                  <a:gd name="T59" fmla="*/ 130 h 654"/>
                  <a:gd name="T60" fmla="*/ 58 w 874"/>
                  <a:gd name="T61" fmla="*/ 129 h 654"/>
                  <a:gd name="T62" fmla="*/ 47 w 874"/>
                  <a:gd name="T63" fmla="*/ 129 h 654"/>
                  <a:gd name="T64" fmla="*/ 36 w 874"/>
                  <a:gd name="T65" fmla="*/ 128 h 654"/>
                  <a:gd name="T66" fmla="*/ 25 w 874"/>
                  <a:gd name="T67" fmla="*/ 127 h 654"/>
                  <a:gd name="T68" fmla="*/ 15 w 874"/>
                  <a:gd name="T69" fmla="*/ 126 h 654"/>
                  <a:gd name="T70" fmla="*/ 5 w 874"/>
                  <a:gd name="T71" fmla="*/ 125 h 654"/>
                  <a:gd name="T72" fmla="*/ 0 w 874"/>
                  <a:gd name="T73" fmla="*/ 109 h 654"/>
                  <a:gd name="T74" fmla="*/ 0 w 874"/>
                  <a:gd name="T75" fmla="*/ 80 h 654"/>
                  <a:gd name="T76" fmla="*/ 1 w 874"/>
                  <a:gd name="T77" fmla="*/ 48 h 654"/>
                  <a:gd name="T78" fmla="*/ 4 w 874"/>
                  <a:gd name="T79" fmla="*/ 15 h 6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4"/>
                  <a:gd name="T121" fmla="*/ 0 h 654"/>
                  <a:gd name="T122" fmla="*/ 874 w 874"/>
                  <a:gd name="T123" fmla="*/ 654 h 6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4" h="654">
                    <a:moveTo>
                      <a:pt x="31" y="0"/>
                    </a:moveTo>
                    <a:lnTo>
                      <a:pt x="57" y="0"/>
                    </a:lnTo>
                    <a:lnTo>
                      <a:pt x="83" y="0"/>
                    </a:lnTo>
                    <a:lnTo>
                      <a:pt x="108" y="0"/>
                    </a:lnTo>
                    <a:lnTo>
                      <a:pt x="134" y="0"/>
                    </a:lnTo>
                    <a:lnTo>
                      <a:pt x="160" y="0"/>
                    </a:lnTo>
                    <a:lnTo>
                      <a:pt x="186" y="0"/>
                    </a:lnTo>
                    <a:lnTo>
                      <a:pt x="212" y="0"/>
                    </a:lnTo>
                    <a:lnTo>
                      <a:pt x="239" y="0"/>
                    </a:lnTo>
                    <a:lnTo>
                      <a:pt x="265" y="0"/>
                    </a:lnTo>
                    <a:lnTo>
                      <a:pt x="291" y="0"/>
                    </a:lnTo>
                    <a:lnTo>
                      <a:pt x="317" y="0"/>
                    </a:lnTo>
                    <a:lnTo>
                      <a:pt x="343" y="0"/>
                    </a:lnTo>
                    <a:lnTo>
                      <a:pt x="369" y="0"/>
                    </a:lnTo>
                    <a:lnTo>
                      <a:pt x="395" y="0"/>
                    </a:lnTo>
                    <a:lnTo>
                      <a:pt x="421" y="0"/>
                    </a:lnTo>
                    <a:lnTo>
                      <a:pt x="447" y="0"/>
                    </a:lnTo>
                    <a:lnTo>
                      <a:pt x="475" y="0"/>
                    </a:lnTo>
                    <a:lnTo>
                      <a:pt x="503" y="1"/>
                    </a:lnTo>
                    <a:lnTo>
                      <a:pt x="530" y="1"/>
                    </a:lnTo>
                    <a:lnTo>
                      <a:pt x="558" y="3"/>
                    </a:lnTo>
                    <a:lnTo>
                      <a:pt x="585" y="4"/>
                    </a:lnTo>
                    <a:lnTo>
                      <a:pt x="612" y="6"/>
                    </a:lnTo>
                    <a:lnTo>
                      <a:pt x="640" y="7"/>
                    </a:lnTo>
                    <a:lnTo>
                      <a:pt x="667" y="9"/>
                    </a:lnTo>
                    <a:lnTo>
                      <a:pt x="693" y="11"/>
                    </a:lnTo>
                    <a:lnTo>
                      <a:pt x="720" y="13"/>
                    </a:lnTo>
                    <a:lnTo>
                      <a:pt x="746" y="15"/>
                    </a:lnTo>
                    <a:lnTo>
                      <a:pt x="772" y="19"/>
                    </a:lnTo>
                    <a:lnTo>
                      <a:pt x="798" y="21"/>
                    </a:lnTo>
                    <a:lnTo>
                      <a:pt x="824" y="24"/>
                    </a:lnTo>
                    <a:lnTo>
                      <a:pt x="849" y="27"/>
                    </a:lnTo>
                    <a:lnTo>
                      <a:pt x="874" y="31"/>
                    </a:lnTo>
                    <a:lnTo>
                      <a:pt x="874" y="104"/>
                    </a:lnTo>
                    <a:lnTo>
                      <a:pt x="874" y="179"/>
                    </a:lnTo>
                    <a:lnTo>
                      <a:pt x="874" y="253"/>
                    </a:lnTo>
                    <a:lnTo>
                      <a:pt x="874" y="328"/>
                    </a:lnTo>
                    <a:lnTo>
                      <a:pt x="872" y="414"/>
                    </a:lnTo>
                    <a:lnTo>
                      <a:pt x="865" y="497"/>
                    </a:lnTo>
                    <a:lnTo>
                      <a:pt x="855" y="577"/>
                    </a:lnTo>
                    <a:lnTo>
                      <a:pt x="844" y="654"/>
                    </a:lnTo>
                    <a:lnTo>
                      <a:pt x="818" y="654"/>
                    </a:lnTo>
                    <a:lnTo>
                      <a:pt x="792" y="654"/>
                    </a:lnTo>
                    <a:lnTo>
                      <a:pt x="766" y="654"/>
                    </a:lnTo>
                    <a:lnTo>
                      <a:pt x="740" y="654"/>
                    </a:lnTo>
                    <a:lnTo>
                      <a:pt x="714" y="654"/>
                    </a:lnTo>
                    <a:lnTo>
                      <a:pt x="688" y="654"/>
                    </a:lnTo>
                    <a:lnTo>
                      <a:pt x="662" y="654"/>
                    </a:lnTo>
                    <a:lnTo>
                      <a:pt x="636" y="654"/>
                    </a:lnTo>
                    <a:lnTo>
                      <a:pt x="610" y="654"/>
                    </a:lnTo>
                    <a:lnTo>
                      <a:pt x="584" y="654"/>
                    </a:lnTo>
                    <a:lnTo>
                      <a:pt x="557" y="654"/>
                    </a:lnTo>
                    <a:lnTo>
                      <a:pt x="531" y="654"/>
                    </a:lnTo>
                    <a:lnTo>
                      <a:pt x="505" y="654"/>
                    </a:lnTo>
                    <a:lnTo>
                      <a:pt x="479" y="654"/>
                    </a:lnTo>
                    <a:lnTo>
                      <a:pt x="453" y="654"/>
                    </a:lnTo>
                    <a:lnTo>
                      <a:pt x="427" y="654"/>
                    </a:lnTo>
                    <a:lnTo>
                      <a:pt x="399" y="654"/>
                    </a:lnTo>
                    <a:lnTo>
                      <a:pt x="372" y="653"/>
                    </a:lnTo>
                    <a:lnTo>
                      <a:pt x="344" y="653"/>
                    </a:lnTo>
                    <a:lnTo>
                      <a:pt x="317" y="652"/>
                    </a:lnTo>
                    <a:lnTo>
                      <a:pt x="289" y="651"/>
                    </a:lnTo>
                    <a:lnTo>
                      <a:pt x="262" y="649"/>
                    </a:lnTo>
                    <a:lnTo>
                      <a:pt x="235" y="648"/>
                    </a:lnTo>
                    <a:lnTo>
                      <a:pt x="208" y="645"/>
                    </a:lnTo>
                    <a:lnTo>
                      <a:pt x="181" y="643"/>
                    </a:lnTo>
                    <a:lnTo>
                      <a:pt x="154" y="641"/>
                    </a:lnTo>
                    <a:lnTo>
                      <a:pt x="128" y="639"/>
                    </a:lnTo>
                    <a:lnTo>
                      <a:pt x="102" y="636"/>
                    </a:lnTo>
                    <a:lnTo>
                      <a:pt x="76" y="634"/>
                    </a:lnTo>
                    <a:lnTo>
                      <a:pt x="50" y="630"/>
                    </a:lnTo>
                    <a:lnTo>
                      <a:pt x="25" y="627"/>
                    </a:lnTo>
                    <a:lnTo>
                      <a:pt x="0" y="624"/>
                    </a:lnTo>
                    <a:lnTo>
                      <a:pt x="0" y="550"/>
                    </a:lnTo>
                    <a:lnTo>
                      <a:pt x="0" y="476"/>
                    </a:lnTo>
                    <a:lnTo>
                      <a:pt x="0" y="401"/>
                    </a:lnTo>
                    <a:lnTo>
                      <a:pt x="0" y="328"/>
                    </a:lnTo>
                    <a:lnTo>
                      <a:pt x="3" y="241"/>
                    </a:lnTo>
                    <a:lnTo>
                      <a:pt x="9" y="157"/>
                    </a:lnTo>
                    <a:lnTo>
                      <a:pt x="19" y="77"/>
                    </a:lnTo>
                    <a:lnTo>
                      <a:pt x="31" y="0"/>
                    </a:lnTo>
                    <a:close/>
                  </a:path>
                </a:pathLst>
              </a:custGeom>
              <a:solidFill>
                <a:srgbClr val="0068AA"/>
              </a:solidFill>
              <a:ln w="9525">
                <a:noFill/>
                <a:round/>
                <a:headEnd/>
                <a:tailEnd/>
              </a:ln>
            </p:spPr>
            <p:txBody>
              <a:bodyPr/>
              <a:lstStyle/>
              <a:p>
                <a:endParaRPr lang="en-US" dirty="0"/>
              </a:p>
            </p:txBody>
          </p:sp>
          <p:sp>
            <p:nvSpPr>
              <p:cNvPr id="53" name="Freeform 38"/>
              <p:cNvSpPr>
                <a:spLocks/>
              </p:cNvSpPr>
              <p:nvPr/>
            </p:nvSpPr>
            <p:spPr bwMode="gray">
              <a:xfrm>
                <a:off x="1611" y="2267"/>
                <a:ext cx="156" cy="117"/>
              </a:xfrm>
              <a:custGeom>
                <a:avLst/>
                <a:gdLst>
                  <a:gd name="T0" fmla="*/ 12 w 780"/>
                  <a:gd name="T1" fmla="*/ 0 h 585"/>
                  <a:gd name="T2" fmla="*/ 21 w 780"/>
                  <a:gd name="T3" fmla="*/ 0 h 585"/>
                  <a:gd name="T4" fmla="*/ 30 w 780"/>
                  <a:gd name="T5" fmla="*/ 0 h 585"/>
                  <a:gd name="T6" fmla="*/ 39 w 780"/>
                  <a:gd name="T7" fmla="*/ 0 h 585"/>
                  <a:gd name="T8" fmla="*/ 49 w 780"/>
                  <a:gd name="T9" fmla="*/ 0 h 585"/>
                  <a:gd name="T10" fmla="*/ 58 w 780"/>
                  <a:gd name="T11" fmla="*/ 0 h 585"/>
                  <a:gd name="T12" fmla="*/ 67 w 780"/>
                  <a:gd name="T13" fmla="*/ 0 h 585"/>
                  <a:gd name="T14" fmla="*/ 76 w 780"/>
                  <a:gd name="T15" fmla="*/ 0 h 585"/>
                  <a:gd name="T16" fmla="*/ 86 w 780"/>
                  <a:gd name="T17" fmla="*/ 0 h 585"/>
                  <a:gd name="T18" fmla="*/ 96 w 780"/>
                  <a:gd name="T19" fmla="*/ 0 h 585"/>
                  <a:gd name="T20" fmla="*/ 105 w 780"/>
                  <a:gd name="T21" fmla="*/ 1 h 585"/>
                  <a:gd name="T22" fmla="*/ 115 w 780"/>
                  <a:gd name="T23" fmla="*/ 2 h 585"/>
                  <a:gd name="T24" fmla="*/ 124 w 780"/>
                  <a:gd name="T25" fmla="*/ 3 h 585"/>
                  <a:gd name="T26" fmla="*/ 134 w 780"/>
                  <a:gd name="T27" fmla="*/ 4 h 585"/>
                  <a:gd name="T28" fmla="*/ 143 w 780"/>
                  <a:gd name="T29" fmla="*/ 5 h 585"/>
                  <a:gd name="T30" fmla="*/ 152 w 780"/>
                  <a:gd name="T31" fmla="*/ 7 h 585"/>
                  <a:gd name="T32" fmla="*/ 156 w 780"/>
                  <a:gd name="T33" fmla="*/ 20 h 585"/>
                  <a:gd name="T34" fmla="*/ 156 w 780"/>
                  <a:gd name="T35" fmla="*/ 46 h 585"/>
                  <a:gd name="T36" fmla="*/ 156 w 780"/>
                  <a:gd name="T37" fmla="*/ 66 h 585"/>
                  <a:gd name="T38" fmla="*/ 155 w 780"/>
                  <a:gd name="T39" fmla="*/ 82 h 585"/>
                  <a:gd name="T40" fmla="*/ 153 w 780"/>
                  <a:gd name="T41" fmla="*/ 97 h 585"/>
                  <a:gd name="T42" fmla="*/ 150 w 780"/>
                  <a:gd name="T43" fmla="*/ 110 h 585"/>
                  <a:gd name="T44" fmla="*/ 144 w 780"/>
                  <a:gd name="T45" fmla="*/ 117 h 585"/>
                  <a:gd name="T46" fmla="*/ 135 w 780"/>
                  <a:gd name="T47" fmla="*/ 117 h 585"/>
                  <a:gd name="T48" fmla="*/ 126 w 780"/>
                  <a:gd name="T49" fmla="*/ 117 h 585"/>
                  <a:gd name="T50" fmla="*/ 117 w 780"/>
                  <a:gd name="T51" fmla="*/ 117 h 585"/>
                  <a:gd name="T52" fmla="*/ 107 w 780"/>
                  <a:gd name="T53" fmla="*/ 117 h 585"/>
                  <a:gd name="T54" fmla="*/ 98 w 780"/>
                  <a:gd name="T55" fmla="*/ 117 h 585"/>
                  <a:gd name="T56" fmla="*/ 89 w 780"/>
                  <a:gd name="T57" fmla="*/ 117 h 585"/>
                  <a:gd name="T58" fmla="*/ 80 w 780"/>
                  <a:gd name="T59" fmla="*/ 117 h 585"/>
                  <a:gd name="T60" fmla="*/ 70 w 780"/>
                  <a:gd name="T61" fmla="*/ 117 h 585"/>
                  <a:gd name="T62" fmla="*/ 61 w 780"/>
                  <a:gd name="T63" fmla="*/ 116 h 585"/>
                  <a:gd name="T64" fmla="*/ 51 w 780"/>
                  <a:gd name="T65" fmla="*/ 116 h 585"/>
                  <a:gd name="T66" fmla="*/ 41 w 780"/>
                  <a:gd name="T67" fmla="*/ 115 h 585"/>
                  <a:gd name="T68" fmla="*/ 32 w 780"/>
                  <a:gd name="T69" fmla="*/ 114 h 585"/>
                  <a:gd name="T70" fmla="*/ 22 w 780"/>
                  <a:gd name="T71" fmla="*/ 113 h 585"/>
                  <a:gd name="T72" fmla="*/ 13 w 780"/>
                  <a:gd name="T73" fmla="*/ 111 h 585"/>
                  <a:gd name="T74" fmla="*/ 4 w 780"/>
                  <a:gd name="T75" fmla="*/ 110 h 585"/>
                  <a:gd name="T76" fmla="*/ 0 w 780"/>
                  <a:gd name="T77" fmla="*/ 97 h 585"/>
                  <a:gd name="T78" fmla="*/ 0 w 780"/>
                  <a:gd name="T79" fmla="*/ 71 h 585"/>
                  <a:gd name="T80" fmla="*/ 0 w 780"/>
                  <a:gd name="T81" fmla="*/ 51 h 585"/>
                  <a:gd name="T82" fmla="*/ 1 w 780"/>
                  <a:gd name="T83" fmla="*/ 35 h 585"/>
                  <a:gd name="T84" fmla="*/ 3 w 780"/>
                  <a:gd name="T85" fmla="*/ 21 h 585"/>
                  <a:gd name="T86" fmla="*/ 6 w 780"/>
                  <a:gd name="T87" fmla="*/ 6 h 5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0"/>
                  <a:gd name="T133" fmla="*/ 0 h 585"/>
                  <a:gd name="T134" fmla="*/ 780 w 780"/>
                  <a:gd name="T135" fmla="*/ 585 h 5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0" h="585">
                    <a:moveTo>
                      <a:pt x="38" y="0"/>
                    </a:moveTo>
                    <a:lnTo>
                      <a:pt x="60" y="0"/>
                    </a:lnTo>
                    <a:lnTo>
                      <a:pt x="83" y="0"/>
                    </a:lnTo>
                    <a:lnTo>
                      <a:pt x="106" y="0"/>
                    </a:lnTo>
                    <a:lnTo>
                      <a:pt x="128" y="0"/>
                    </a:lnTo>
                    <a:lnTo>
                      <a:pt x="151" y="0"/>
                    </a:lnTo>
                    <a:lnTo>
                      <a:pt x="174" y="0"/>
                    </a:lnTo>
                    <a:lnTo>
                      <a:pt x="197" y="0"/>
                    </a:lnTo>
                    <a:lnTo>
                      <a:pt x="220" y="0"/>
                    </a:lnTo>
                    <a:lnTo>
                      <a:pt x="243" y="0"/>
                    </a:lnTo>
                    <a:lnTo>
                      <a:pt x="266" y="0"/>
                    </a:lnTo>
                    <a:lnTo>
                      <a:pt x="288" y="0"/>
                    </a:lnTo>
                    <a:lnTo>
                      <a:pt x="311" y="0"/>
                    </a:lnTo>
                    <a:lnTo>
                      <a:pt x="334" y="0"/>
                    </a:lnTo>
                    <a:lnTo>
                      <a:pt x="358" y="0"/>
                    </a:lnTo>
                    <a:lnTo>
                      <a:pt x="380" y="0"/>
                    </a:lnTo>
                    <a:lnTo>
                      <a:pt x="403" y="0"/>
                    </a:lnTo>
                    <a:lnTo>
                      <a:pt x="428" y="0"/>
                    </a:lnTo>
                    <a:lnTo>
                      <a:pt x="453" y="1"/>
                    </a:lnTo>
                    <a:lnTo>
                      <a:pt x="478" y="2"/>
                    </a:lnTo>
                    <a:lnTo>
                      <a:pt x="502" y="3"/>
                    </a:lnTo>
                    <a:lnTo>
                      <a:pt x="527" y="4"/>
                    </a:lnTo>
                    <a:lnTo>
                      <a:pt x="551" y="6"/>
                    </a:lnTo>
                    <a:lnTo>
                      <a:pt x="576" y="9"/>
                    </a:lnTo>
                    <a:lnTo>
                      <a:pt x="600" y="11"/>
                    </a:lnTo>
                    <a:lnTo>
                      <a:pt x="622" y="14"/>
                    </a:lnTo>
                    <a:lnTo>
                      <a:pt x="646" y="17"/>
                    </a:lnTo>
                    <a:lnTo>
                      <a:pt x="670" y="19"/>
                    </a:lnTo>
                    <a:lnTo>
                      <a:pt x="693" y="24"/>
                    </a:lnTo>
                    <a:lnTo>
                      <a:pt x="714" y="27"/>
                    </a:lnTo>
                    <a:lnTo>
                      <a:pt x="737" y="30"/>
                    </a:lnTo>
                    <a:lnTo>
                      <a:pt x="759" y="33"/>
                    </a:lnTo>
                    <a:lnTo>
                      <a:pt x="780" y="38"/>
                    </a:lnTo>
                    <a:lnTo>
                      <a:pt x="780" y="102"/>
                    </a:lnTo>
                    <a:lnTo>
                      <a:pt x="780" y="165"/>
                    </a:lnTo>
                    <a:lnTo>
                      <a:pt x="780" y="229"/>
                    </a:lnTo>
                    <a:lnTo>
                      <a:pt x="780" y="293"/>
                    </a:lnTo>
                    <a:lnTo>
                      <a:pt x="779" y="332"/>
                    </a:lnTo>
                    <a:lnTo>
                      <a:pt x="777" y="371"/>
                    </a:lnTo>
                    <a:lnTo>
                      <a:pt x="774" y="408"/>
                    </a:lnTo>
                    <a:lnTo>
                      <a:pt x="770" y="446"/>
                    </a:lnTo>
                    <a:lnTo>
                      <a:pt x="764" y="483"/>
                    </a:lnTo>
                    <a:lnTo>
                      <a:pt x="758" y="519"/>
                    </a:lnTo>
                    <a:lnTo>
                      <a:pt x="750" y="552"/>
                    </a:lnTo>
                    <a:lnTo>
                      <a:pt x="742" y="585"/>
                    </a:lnTo>
                    <a:lnTo>
                      <a:pt x="720" y="585"/>
                    </a:lnTo>
                    <a:lnTo>
                      <a:pt x="697" y="585"/>
                    </a:lnTo>
                    <a:lnTo>
                      <a:pt x="674" y="585"/>
                    </a:lnTo>
                    <a:lnTo>
                      <a:pt x="652" y="585"/>
                    </a:lnTo>
                    <a:lnTo>
                      <a:pt x="629" y="585"/>
                    </a:lnTo>
                    <a:lnTo>
                      <a:pt x="606" y="585"/>
                    </a:lnTo>
                    <a:lnTo>
                      <a:pt x="584" y="585"/>
                    </a:lnTo>
                    <a:lnTo>
                      <a:pt x="560" y="585"/>
                    </a:lnTo>
                    <a:lnTo>
                      <a:pt x="537" y="585"/>
                    </a:lnTo>
                    <a:lnTo>
                      <a:pt x="514" y="585"/>
                    </a:lnTo>
                    <a:lnTo>
                      <a:pt x="492" y="585"/>
                    </a:lnTo>
                    <a:lnTo>
                      <a:pt x="469" y="585"/>
                    </a:lnTo>
                    <a:lnTo>
                      <a:pt x="446" y="585"/>
                    </a:lnTo>
                    <a:lnTo>
                      <a:pt x="423" y="585"/>
                    </a:lnTo>
                    <a:lnTo>
                      <a:pt x="400" y="585"/>
                    </a:lnTo>
                    <a:lnTo>
                      <a:pt x="377" y="585"/>
                    </a:lnTo>
                    <a:lnTo>
                      <a:pt x="352" y="585"/>
                    </a:lnTo>
                    <a:lnTo>
                      <a:pt x="327" y="583"/>
                    </a:lnTo>
                    <a:lnTo>
                      <a:pt x="303" y="582"/>
                    </a:lnTo>
                    <a:lnTo>
                      <a:pt x="278" y="581"/>
                    </a:lnTo>
                    <a:lnTo>
                      <a:pt x="253" y="580"/>
                    </a:lnTo>
                    <a:lnTo>
                      <a:pt x="229" y="578"/>
                    </a:lnTo>
                    <a:lnTo>
                      <a:pt x="204" y="576"/>
                    </a:lnTo>
                    <a:lnTo>
                      <a:pt x="180" y="574"/>
                    </a:lnTo>
                    <a:lnTo>
                      <a:pt x="158" y="570"/>
                    </a:lnTo>
                    <a:lnTo>
                      <a:pt x="134" y="567"/>
                    </a:lnTo>
                    <a:lnTo>
                      <a:pt x="110" y="565"/>
                    </a:lnTo>
                    <a:lnTo>
                      <a:pt x="87" y="561"/>
                    </a:lnTo>
                    <a:lnTo>
                      <a:pt x="66" y="557"/>
                    </a:lnTo>
                    <a:lnTo>
                      <a:pt x="43" y="554"/>
                    </a:lnTo>
                    <a:lnTo>
                      <a:pt x="21" y="551"/>
                    </a:lnTo>
                    <a:lnTo>
                      <a:pt x="0" y="547"/>
                    </a:lnTo>
                    <a:lnTo>
                      <a:pt x="0" y="483"/>
                    </a:lnTo>
                    <a:lnTo>
                      <a:pt x="0" y="419"/>
                    </a:lnTo>
                    <a:lnTo>
                      <a:pt x="0" y="357"/>
                    </a:lnTo>
                    <a:lnTo>
                      <a:pt x="0" y="293"/>
                    </a:lnTo>
                    <a:lnTo>
                      <a:pt x="1" y="253"/>
                    </a:lnTo>
                    <a:lnTo>
                      <a:pt x="3" y="214"/>
                    </a:lnTo>
                    <a:lnTo>
                      <a:pt x="6" y="176"/>
                    </a:lnTo>
                    <a:lnTo>
                      <a:pt x="11" y="138"/>
                    </a:lnTo>
                    <a:lnTo>
                      <a:pt x="17" y="103"/>
                    </a:lnTo>
                    <a:lnTo>
                      <a:pt x="24" y="67"/>
                    </a:lnTo>
                    <a:lnTo>
                      <a:pt x="30" y="32"/>
                    </a:lnTo>
                    <a:lnTo>
                      <a:pt x="38" y="0"/>
                    </a:lnTo>
                    <a:close/>
                  </a:path>
                </a:pathLst>
              </a:custGeom>
              <a:solidFill>
                <a:srgbClr val="0070B5"/>
              </a:solidFill>
              <a:ln w="9525">
                <a:noFill/>
                <a:round/>
                <a:headEnd/>
                <a:tailEnd/>
              </a:ln>
            </p:spPr>
            <p:txBody>
              <a:bodyPr/>
              <a:lstStyle/>
              <a:p>
                <a:endParaRPr lang="en-US" dirty="0"/>
              </a:p>
            </p:txBody>
          </p:sp>
          <p:sp>
            <p:nvSpPr>
              <p:cNvPr id="54" name="Freeform 39"/>
              <p:cNvSpPr>
                <a:spLocks/>
              </p:cNvSpPr>
              <p:nvPr/>
            </p:nvSpPr>
            <p:spPr bwMode="gray">
              <a:xfrm>
                <a:off x="1620" y="2274"/>
                <a:ext cx="138" cy="103"/>
              </a:xfrm>
              <a:custGeom>
                <a:avLst/>
                <a:gdLst>
                  <a:gd name="T0" fmla="*/ 13 w 688"/>
                  <a:gd name="T1" fmla="*/ 0 h 515"/>
                  <a:gd name="T2" fmla="*/ 21 w 688"/>
                  <a:gd name="T3" fmla="*/ 0 h 515"/>
                  <a:gd name="T4" fmla="*/ 29 w 688"/>
                  <a:gd name="T5" fmla="*/ 0 h 515"/>
                  <a:gd name="T6" fmla="*/ 37 w 688"/>
                  <a:gd name="T7" fmla="*/ 0 h 515"/>
                  <a:gd name="T8" fmla="*/ 45 w 688"/>
                  <a:gd name="T9" fmla="*/ 0 h 515"/>
                  <a:gd name="T10" fmla="*/ 52 w 688"/>
                  <a:gd name="T11" fmla="*/ 0 h 515"/>
                  <a:gd name="T12" fmla="*/ 60 w 688"/>
                  <a:gd name="T13" fmla="*/ 0 h 515"/>
                  <a:gd name="T14" fmla="*/ 68 w 688"/>
                  <a:gd name="T15" fmla="*/ 0 h 515"/>
                  <a:gd name="T16" fmla="*/ 77 w 688"/>
                  <a:gd name="T17" fmla="*/ 0 h 515"/>
                  <a:gd name="T18" fmla="*/ 85 w 688"/>
                  <a:gd name="T19" fmla="*/ 0 h 515"/>
                  <a:gd name="T20" fmla="*/ 94 w 688"/>
                  <a:gd name="T21" fmla="*/ 1 h 515"/>
                  <a:gd name="T22" fmla="*/ 103 w 688"/>
                  <a:gd name="T23" fmla="*/ 2 h 515"/>
                  <a:gd name="T24" fmla="*/ 111 w 688"/>
                  <a:gd name="T25" fmla="*/ 3 h 515"/>
                  <a:gd name="T26" fmla="*/ 119 w 688"/>
                  <a:gd name="T27" fmla="*/ 5 h 515"/>
                  <a:gd name="T28" fmla="*/ 127 w 688"/>
                  <a:gd name="T29" fmla="*/ 6 h 515"/>
                  <a:gd name="T30" fmla="*/ 134 w 688"/>
                  <a:gd name="T31" fmla="*/ 8 h 515"/>
                  <a:gd name="T32" fmla="*/ 138 w 688"/>
                  <a:gd name="T33" fmla="*/ 20 h 515"/>
                  <a:gd name="T34" fmla="*/ 138 w 688"/>
                  <a:gd name="T35" fmla="*/ 41 h 515"/>
                  <a:gd name="T36" fmla="*/ 138 w 688"/>
                  <a:gd name="T37" fmla="*/ 59 h 515"/>
                  <a:gd name="T38" fmla="*/ 136 w 688"/>
                  <a:gd name="T39" fmla="*/ 73 h 515"/>
                  <a:gd name="T40" fmla="*/ 134 w 688"/>
                  <a:gd name="T41" fmla="*/ 85 h 515"/>
                  <a:gd name="T42" fmla="*/ 131 w 688"/>
                  <a:gd name="T43" fmla="*/ 97 h 515"/>
                  <a:gd name="T44" fmla="*/ 125 w 688"/>
                  <a:gd name="T45" fmla="*/ 103 h 515"/>
                  <a:gd name="T46" fmla="*/ 117 w 688"/>
                  <a:gd name="T47" fmla="*/ 103 h 515"/>
                  <a:gd name="T48" fmla="*/ 109 w 688"/>
                  <a:gd name="T49" fmla="*/ 103 h 515"/>
                  <a:gd name="T50" fmla="*/ 101 w 688"/>
                  <a:gd name="T51" fmla="*/ 103 h 515"/>
                  <a:gd name="T52" fmla="*/ 93 w 688"/>
                  <a:gd name="T53" fmla="*/ 103 h 515"/>
                  <a:gd name="T54" fmla="*/ 86 w 688"/>
                  <a:gd name="T55" fmla="*/ 103 h 515"/>
                  <a:gd name="T56" fmla="*/ 78 w 688"/>
                  <a:gd name="T57" fmla="*/ 103 h 515"/>
                  <a:gd name="T58" fmla="*/ 70 w 688"/>
                  <a:gd name="T59" fmla="*/ 103 h 515"/>
                  <a:gd name="T60" fmla="*/ 61 w 688"/>
                  <a:gd name="T61" fmla="*/ 103 h 515"/>
                  <a:gd name="T62" fmla="*/ 53 w 688"/>
                  <a:gd name="T63" fmla="*/ 103 h 515"/>
                  <a:gd name="T64" fmla="*/ 44 w 688"/>
                  <a:gd name="T65" fmla="*/ 102 h 515"/>
                  <a:gd name="T66" fmla="*/ 36 w 688"/>
                  <a:gd name="T67" fmla="*/ 101 h 515"/>
                  <a:gd name="T68" fmla="*/ 27 w 688"/>
                  <a:gd name="T69" fmla="*/ 100 h 515"/>
                  <a:gd name="T70" fmla="*/ 19 w 688"/>
                  <a:gd name="T71" fmla="*/ 98 h 515"/>
                  <a:gd name="T72" fmla="*/ 11 w 688"/>
                  <a:gd name="T73" fmla="*/ 97 h 515"/>
                  <a:gd name="T74" fmla="*/ 4 w 688"/>
                  <a:gd name="T75" fmla="*/ 95 h 515"/>
                  <a:gd name="T76" fmla="*/ 0 w 688"/>
                  <a:gd name="T77" fmla="*/ 83 h 515"/>
                  <a:gd name="T78" fmla="*/ 0 w 688"/>
                  <a:gd name="T79" fmla="*/ 62 h 515"/>
                  <a:gd name="T80" fmla="*/ 0 w 688"/>
                  <a:gd name="T81" fmla="*/ 44 h 515"/>
                  <a:gd name="T82" fmla="*/ 2 w 688"/>
                  <a:gd name="T83" fmla="*/ 31 h 515"/>
                  <a:gd name="T84" fmla="*/ 4 w 688"/>
                  <a:gd name="T85" fmla="*/ 17 h 515"/>
                  <a:gd name="T86" fmla="*/ 7 w 688"/>
                  <a:gd name="T87" fmla="*/ 6 h 5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8"/>
                  <a:gd name="T133" fmla="*/ 0 h 515"/>
                  <a:gd name="T134" fmla="*/ 688 w 688"/>
                  <a:gd name="T135" fmla="*/ 515 h 5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8" h="515">
                    <a:moveTo>
                      <a:pt x="46" y="0"/>
                    </a:moveTo>
                    <a:lnTo>
                      <a:pt x="65" y="0"/>
                    </a:lnTo>
                    <a:lnTo>
                      <a:pt x="85" y="0"/>
                    </a:lnTo>
                    <a:lnTo>
                      <a:pt x="104" y="0"/>
                    </a:lnTo>
                    <a:lnTo>
                      <a:pt x="125" y="0"/>
                    </a:lnTo>
                    <a:lnTo>
                      <a:pt x="144" y="0"/>
                    </a:lnTo>
                    <a:lnTo>
                      <a:pt x="164" y="0"/>
                    </a:lnTo>
                    <a:lnTo>
                      <a:pt x="183" y="0"/>
                    </a:lnTo>
                    <a:lnTo>
                      <a:pt x="202" y="0"/>
                    </a:lnTo>
                    <a:lnTo>
                      <a:pt x="222" y="0"/>
                    </a:lnTo>
                    <a:lnTo>
                      <a:pt x="241" y="0"/>
                    </a:lnTo>
                    <a:lnTo>
                      <a:pt x="261" y="0"/>
                    </a:lnTo>
                    <a:lnTo>
                      <a:pt x="280" y="0"/>
                    </a:lnTo>
                    <a:lnTo>
                      <a:pt x="301" y="0"/>
                    </a:lnTo>
                    <a:lnTo>
                      <a:pt x="320" y="0"/>
                    </a:lnTo>
                    <a:lnTo>
                      <a:pt x="340" y="0"/>
                    </a:lnTo>
                    <a:lnTo>
                      <a:pt x="359" y="0"/>
                    </a:lnTo>
                    <a:lnTo>
                      <a:pt x="382" y="0"/>
                    </a:lnTo>
                    <a:lnTo>
                      <a:pt x="404" y="1"/>
                    </a:lnTo>
                    <a:lnTo>
                      <a:pt x="426" y="2"/>
                    </a:lnTo>
                    <a:lnTo>
                      <a:pt x="448" y="3"/>
                    </a:lnTo>
                    <a:lnTo>
                      <a:pt x="469" y="5"/>
                    </a:lnTo>
                    <a:lnTo>
                      <a:pt x="491" y="7"/>
                    </a:lnTo>
                    <a:lnTo>
                      <a:pt x="513" y="10"/>
                    </a:lnTo>
                    <a:lnTo>
                      <a:pt x="533" y="12"/>
                    </a:lnTo>
                    <a:lnTo>
                      <a:pt x="554" y="16"/>
                    </a:lnTo>
                    <a:lnTo>
                      <a:pt x="574" y="20"/>
                    </a:lnTo>
                    <a:lnTo>
                      <a:pt x="594" y="23"/>
                    </a:lnTo>
                    <a:lnTo>
                      <a:pt x="613" y="28"/>
                    </a:lnTo>
                    <a:lnTo>
                      <a:pt x="633" y="32"/>
                    </a:lnTo>
                    <a:lnTo>
                      <a:pt x="652" y="36"/>
                    </a:lnTo>
                    <a:lnTo>
                      <a:pt x="669" y="41"/>
                    </a:lnTo>
                    <a:lnTo>
                      <a:pt x="688" y="45"/>
                    </a:lnTo>
                    <a:lnTo>
                      <a:pt x="688" y="98"/>
                    </a:lnTo>
                    <a:lnTo>
                      <a:pt x="688" y="151"/>
                    </a:lnTo>
                    <a:lnTo>
                      <a:pt x="688" y="205"/>
                    </a:lnTo>
                    <a:lnTo>
                      <a:pt x="688" y="258"/>
                    </a:lnTo>
                    <a:lnTo>
                      <a:pt x="687" y="293"/>
                    </a:lnTo>
                    <a:lnTo>
                      <a:pt x="685" y="328"/>
                    </a:lnTo>
                    <a:lnTo>
                      <a:pt x="680" y="363"/>
                    </a:lnTo>
                    <a:lnTo>
                      <a:pt x="675" y="395"/>
                    </a:lnTo>
                    <a:lnTo>
                      <a:pt x="667" y="427"/>
                    </a:lnTo>
                    <a:lnTo>
                      <a:pt x="660" y="458"/>
                    </a:lnTo>
                    <a:lnTo>
                      <a:pt x="651" y="487"/>
                    </a:lnTo>
                    <a:lnTo>
                      <a:pt x="642" y="515"/>
                    </a:lnTo>
                    <a:lnTo>
                      <a:pt x="623" y="515"/>
                    </a:lnTo>
                    <a:lnTo>
                      <a:pt x="604" y="515"/>
                    </a:lnTo>
                    <a:lnTo>
                      <a:pt x="584" y="515"/>
                    </a:lnTo>
                    <a:lnTo>
                      <a:pt x="565" y="515"/>
                    </a:lnTo>
                    <a:lnTo>
                      <a:pt x="544" y="515"/>
                    </a:lnTo>
                    <a:lnTo>
                      <a:pt x="525" y="515"/>
                    </a:lnTo>
                    <a:lnTo>
                      <a:pt x="505" y="515"/>
                    </a:lnTo>
                    <a:lnTo>
                      <a:pt x="486" y="515"/>
                    </a:lnTo>
                    <a:lnTo>
                      <a:pt x="466" y="515"/>
                    </a:lnTo>
                    <a:lnTo>
                      <a:pt x="447" y="515"/>
                    </a:lnTo>
                    <a:lnTo>
                      <a:pt x="427" y="515"/>
                    </a:lnTo>
                    <a:lnTo>
                      <a:pt x="408" y="515"/>
                    </a:lnTo>
                    <a:lnTo>
                      <a:pt x="388" y="515"/>
                    </a:lnTo>
                    <a:lnTo>
                      <a:pt x="369" y="515"/>
                    </a:lnTo>
                    <a:lnTo>
                      <a:pt x="348" y="515"/>
                    </a:lnTo>
                    <a:lnTo>
                      <a:pt x="329" y="515"/>
                    </a:lnTo>
                    <a:lnTo>
                      <a:pt x="306" y="515"/>
                    </a:lnTo>
                    <a:lnTo>
                      <a:pt x="285" y="514"/>
                    </a:lnTo>
                    <a:lnTo>
                      <a:pt x="263" y="513"/>
                    </a:lnTo>
                    <a:lnTo>
                      <a:pt x="240" y="512"/>
                    </a:lnTo>
                    <a:lnTo>
                      <a:pt x="219" y="510"/>
                    </a:lnTo>
                    <a:lnTo>
                      <a:pt x="197" y="507"/>
                    </a:lnTo>
                    <a:lnTo>
                      <a:pt x="177" y="504"/>
                    </a:lnTo>
                    <a:lnTo>
                      <a:pt x="155" y="502"/>
                    </a:lnTo>
                    <a:lnTo>
                      <a:pt x="134" y="499"/>
                    </a:lnTo>
                    <a:lnTo>
                      <a:pt x="114" y="494"/>
                    </a:lnTo>
                    <a:lnTo>
                      <a:pt x="94" y="491"/>
                    </a:lnTo>
                    <a:lnTo>
                      <a:pt x="75" y="487"/>
                    </a:lnTo>
                    <a:lnTo>
                      <a:pt x="55" y="483"/>
                    </a:lnTo>
                    <a:lnTo>
                      <a:pt x="37" y="478"/>
                    </a:lnTo>
                    <a:lnTo>
                      <a:pt x="19" y="474"/>
                    </a:lnTo>
                    <a:lnTo>
                      <a:pt x="0" y="470"/>
                    </a:lnTo>
                    <a:lnTo>
                      <a:pt x="0" y="417"/>
                    </a:lnTo>
                    <a:lnTo>
                      <a:pt x="0" y="364"/>
                    </a:lnTo>
                    <a:lnTo>
                      <a:pt x="0" y="311"/>
                    </a:lnTo>
                    <a:lnTo>
                      <a:pt x="0" y="258"/>
                    </a:lnTo>
                    <a:lnTo>
                      <a:pt x="1" y="222"/>
                    </a:lnTo>
                    <a:lnTo>
                      <a:pt x="4" y="186"/>
                    </a:lnTo>
                    <a:lnTo>
                      <a:pt x="8" y="153"/>
                    </a:lnTo>
                    <a:lnTo>
                      <a:pt x="13" y="119"/>
                    </a:lnTo>
                    <a:lnTo>
                      <a:pt x="21" y="87"/>
                    </a:lnTo>
                    <a:lnTo>
                      <a:pt x="28" y="57"/>
                    </a:lnTo>
                    <a:lnTo>
                      <a:pt x="37" y="28"/>
                    </a:lnTo>
                    <a:lnTo>
                      <a:pt x="46" y="0"/>
                    </a:lnTo>
                    <a:close/>
                  </a:path>
                </a:pathLst>
              </a:custGeom>
              <a:solidFill>
                <a:srgbClr val="0075BF"/>
              </a:solidFill>
              <a:ln w="9525">
                <a:noFill/>
                <a:round/>
                <a:headEnd/>
                <a:tailEnd/>
              </a:ln>
            </p:spPr>
            <p:txBody>
              <a:bodyPr/>
              <a:lstStyle/>
              <a:p>
                <a:endParaRPr lang="en-US" dirty="0"/>
              </a:p>
            </p:txBody>
          </p:sp>
          <p:sp>
            <p:nvSpPr>
              <p:cNvPr id="55" name="Freeform 40"/>
              <p:cNvSpPr>
                <a:spLocks/>
              </p:cNvSpPr>
              <p:nvPr/>
            </p:nvSpPr>
            <p:spPr bwMode="gray">
              <a:xfrm>
                <a:off x="1630" y="2281"/>
                <a:ext cx="118" cy="89"/>
              </a:xfrm>
              <a:custGeom>
                <a:avLst/>
                <a:gdLst>
                  <a:gd name="T0" fmla="*/ 14 w 594"/>
                  <a:gd name="T1" fmla="*/ 0 h 445"/>
                  <a:gd name="T2" fmla="*/ 20 w 594"/>
                  <a:gd name="T3" fmla="*/ 0 h 445"/>
                  <a:gd name="T4" fmla="*/ 27 w 594"/>
                  <a:gd name="T5" fmla="*/ 0 h 445"/>
                  <a:gd name="T6" fmla="*/ 33 w 594"/>
                  <a:gd name="T7" fmla="*/ 0 h 445"/>
                  <a:gd name="T8" fmla="*/ 40 w 594"/>
                  <a:gd name="T9" fmla="*/ 0 h 445"/>
                  <a:gd name="T10" fmla="*/ 46 w 594"/>
                  <a:gd name="T11" fmla="*/ 0 h 445"/>
                  <a:gd name="T12" fmla="*/ 53 w 594"/>
                  <a:gd name="T13" fmla="*/ 0 h 445"/>
                  <a:gd name="T14" fmla="*/ 59 w 594"/>
                  <a:gd name="T15" fmla="*/ 0 h 445"/>
                  <a:gd name="T16" fmla="*/ 66 w 594"/>
                  <a:gd name="T17" fmla="*/ 0 h 445"/>
                  <a:gd name="T18" fmla="*/ 74 w 594"/>
                  <a:gd name="T19" fmla="*/ 0 h 445"/>
                  <a:gd name="T20" fmla="*/ 82 w 594"/>
                  <a:gd name="T21" fmla="*/ 1 h 445"/>
                  <a:gd name="T22" fmla="*/ 89 w 594"/>
                  <a:gd name="T23" fmla="*/ 2 h 445"/>
                  <a:gd name="T24" fmla="*/ 96 w 594"/>
                  <a:gd name="T25" fmla="*/ 4 h 445"/>
                  <a:gd name="T26" fmla="*/ 103 w 594"/>
                  <a:gd name="T27" fmla="*/ 6 h 445"/>
                  <a:gd name="T28" fmla="*/ 109 w 594"/>
                  <a:gd name="T29" fmla="*/ 7 h 445"/>
                  <a:gd name="T30" fmla="*/ 115 w 594"/>
                  <a:gd name="T31" fmla="*/ 10 h 445"/>
                  <a:gd name="T32" fmla="*/ 118 w 594"/>
                  <a:gd name="T33" fmla="*/ 19 h 445"/>
                  <a:gd name="T34" fmla="*/ 118 w 594"/>
                  <a:gd name="T35" fmla="*/ 36 h 445"/>
                  <a:gd name="T36" fmla="*/ 118 w 594"/>
                  <a:gd name="T37" fmla="*/ 51 h 445"/>
                  <a:gd name="T38" fmla="*/ 116 w 594"/>
                  <a:gd name="T39" fmla="*/ 63 h 445"/>
                  <a:gd name="T40" fmla="*/ 113 w 594"/>
                  <a:gd name="T41" fmla="*/ 74 h 445"/>
                  <a:gd name="T42" fmla="*/ 110 w 594"/>
                  <a:gd name="T43" fmla="*/ 85 h 445"/>
                  <a:gd name="T44" fmla="*/ 104 w 594"/>
                  <a:gd name="T45" fmla="*/ 89 h 445"/>
                  <a:gd name="T46" fmla="*/ 98 w 594"/>
                  <a:gd name="T47" fmla="*/ 89 h 445"/>
                  <a:gd name="T48" fmla="*/ 91 w 594"/>
                  <a:gd name="T49" fmla="*/ 89 h 445"/>
                  <a:gd name="T50" fmla="*/ 85 w 594"/>
                  <a:gd name="T51" fmla="*/ 89 h 445"/>
                  <a:gd name="T52" fmla="*/ 78 w 594"/>
                  <a:gd name="T53" fmla="*/ 89 h 445"/>
                  <a:gd name="T54" fmla="*/ 72 w 594"/>
                  <a:gd name="T55" fmla="*/ 89 h 445"/>
                  <a:gd name="T56" fmla="*/ 66 w 594"/>
                  <a:gd name="T57" fmla="*/ 89 h 445"/>
                  <a:gd name="T58" fmla="*/ 59 w 594"/>
                  <a:gd name="T59" fmla="*/ 89 h 445"/>
                  <a:gd name="T60" fmla="*/ 52 w 594"/>
                  <a:gd name="T61" fmla="*/ 89 h 445"/>
                  <a:gd name="T62" fmla="*/ 44 w 594"/>
                  <a:gd name="T63" fmla="*/ 89 h 445"/>
                  <a:gd name="T64" fmla="*/ 37 w 594"/>
                  <a:gd name="T65" fmla="*/ 88 h 445"/>
                  <a:gd name="T66" fmla="*/ 29 w 594"/>
                  <a:gd name="T67" fmla="*/ 87 h 445"/>
                  <a:gd name="T68" fmla="*/ 22 w 594"/>
                  <a:gd name="T69" fmla="*/ 85 h 445"/>
                  <a:gd name="T70" fmla="*/ 15 w 594"/>
                  <a:gd name="T71" fmla="*/ 83 h 445"/>
                  <a:gd name="T72" fmla="*/ 9 w 594"/>
                  <a:gd name="T73" fmla="*/ 82 h 445"/>
                  <a:gd name="T74" fmla="*/ 3 w 594"/>
                  <a:gd name="T75" fmla="*/ 80 h 445"/>
                  <a:gd name="T76" fmla="*/ 0 w 594"/>
                  <a:gd name="T77" fmla="*/ 70 h 445"/>
                  <a:gd name="T78" fmla="*/ 0 w 594"/>
                  <a:gd name="T79" fmla="*/ 53 h 445"/>
                  <a:gd name="T80" fmla="*/ 0 w 594"/>
                  <a:gd name="T81" fmla="*/ 38 h 445"/>
                  <a:gd name="T82" fmla="*/ 2 w 594"/>
                  <a:gd name="T83" fmla="*/ 26 h 445"/>
                  <a:gd name="T84" fmla="*/ 5 w 594"/>
                  <a:gd name="T85" fmla="*/ 15 h 445"/>
                  <a:gd name="T86" fmla="*/ 8 w 594"/>
                  <a:gd name="T87" fmla="*/ 4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445"/>
                  <a:gd name="T134" fmla="*/ 594 w 594"/>
                  <a:gd name="T135" fmla="*/ 445 h 4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445">
                    <a:moveTo>
                      <a:pt x="53" y="0"/>
                    </a:moveTo>
                    <a:lnTo>
                      <a:pt x="69" y="0"/>
                    </a:lnTo>
                    <a:lnTo>
                      <a:pt x="85" y="0"/>
                    </a:lnTo>
                    <a:lnTo>
                      <a:pt x="102" y="0"/>
                    </a:lnTo>
                    <a:lnTo>
                      <a:pt x="119" y="0"/>
                    </a:lnTo>
                    <a:lnTo>
                      <a:pt x="135" y="0"/>
                    </a:lnTo>
                    <a:lnTo>
                      <a:pt x="151" y="0"/>
                    </a:lnTo>
                    <a:lnTo>
                      <a:pt x="168" y="0"/>
                    </a:lnTo>
                    <a:lnTo>
                      <a:pt x="185" y="0"/>
                    </a:lnTo>
                    <a:lnTo>
                      <a:pt x="201" y="0"/>
                    </a:lnTo>
                    <a:lnTo>
                      <a:pt x="217" y="0"/>
                    </a:lnTo>
                    <a:lnTo>
                      <a:pt x="233" y="0"/>
                    </a:lnTo>
                    <a:lnTo>
                      <a:pt x="250" y="0"/>
                    </a:lnTo>
                    <a:lnTo>
                      <a:pt x="266" y="0"/>
                    </a:lnTo>
                    <a:lnTo>
                      <a:pt x="282" y="0"/>
                    </a:lnTo>
                    <a:lnTo>
                      <a:pt x="298" y="0"/>
                    </a:lnTo>
                    <a:lnTo>
                      <a:pt x="314" y="0"/>
                    </a:lnTo>
                    <a:lnTo>
                      <a:pt x="334" y="0"/>
                    </a:lnTo>
                    <a:lnTo>
                      <a:pt x="353" y="1"/>
                    </a:lnTo>
                    <a:lnTo>
                      <a:pt x="373" y="2"/>
                    </a:lnTo>
                    <a:lnTo>
                      <a:pt x="392" y="4"/>
                    </a:lnTo>
                    <a:lnTo>
                      <a:pt x="411" y="7"/>
                    </a:lnTo>
                    <a:lnTo>
                      <a:pt x="429" y="9"/>
                    </a:lnTo>
                    <a:lnTo>
                      <a:pt x="447" y="12"/>
                    </a:lnTo>
                    <a:lnTo>
                      <a:pt x="466" y="15"/>
                    </a:lnTo>
                    <a:lnTo>
                      <a:pt x="483" y="20"/>
                    </a:lnTo>
                    <a:lnTo>
                      <a:pt x="500" y="24"/>
                    </a:lnTo>
                    <a:lnTo>
                      <a:pt x="517" y="28"/>
                    </a:lnTo>
                    <a:lnTo>
                      <a:pt x="534" y="33"/>
                    </a:lnTo>
                    <a:lnTo>
                      <a:pt x="549" y="37"/>
                    </a:lnTo>
                    <a:lnTo>
                      <a:pt x="565" y="42"/>
                    </a:lnTo>
                    <a:lnTo>
                      <a:pt x="580" y="48"/>
                    </a:lnTo>
                    <a:lnTo>
                      <a:pt x="594" y="53"/>
                    </a:lnTo>
                    <a:lnTo>
                      <a:pt x="594" y="95"/>
                    </a:lnTo>
                    <a:lnTo>
                      <a:pt x="594" y="137"/>
                    </a:lnTo>
                    <a:lnTo>
                      <a:pt x="594" y="180"/>
                    </a:lnTo>
                    <a:lnTo>
                      <a:pt x="594" y="223"/>
                    </a:lnTo>
                    <a:lnTo>
                      <a:pt x="593" y="254"/>
                    </a:lnTo>
                    <a:lnTo>
                      <a:pt x="590" y="285"/>
                    </a:lnTo>
                    <a:lnTo>
                      <a:pt x="586" y="316"/>
                    </a:lnTo>
                    <a:lnTo>
                      <a:pt x="579" y="345"/>
                    </a:lnTo>
                    <a:lnTo>
                      <a:pt x="571" y="372"/>
                    </a:lnTo>
                    <a:lnTo>
                      <a:pt x="562" y="399"/>
                    </a:lnTo>
                    <a:lnTo>
                      <a:pt x="552" y="423"/>
                    </a:lnTo>
                    <a:lnTo>
                      <a:pt x="541" y="445"/>
                    </a:lnTo>
                    <a:lnTo>
                      <a:pt x="525" y="445"/>
                    </a:lnTo>
                    <a:lnTo>
                      <a:pt x="509" y="445"/>
                    </a:lnTo>
                    <a:lnTo>
                      <a:pt x="493" y="445"/>
                    </a:lnTo>
                    <a:lnTo>
                      <a:pt x="477" y="445"/>
                    </a:lnTo>
                    <a:lnTo>
                      <a:pt x="460" y="445"/>
                    </a:lnTo>
                    <a:lnTo>
                      <a:pt x="444" y="445"/>
                    </a:lnTo>
                    <a:lnTo>
                      <a:pt x="428" y="445"/>
                    </a:lnTo>
                    <a:lnTo>
                      <a:pt x="411" y="445"/>
                    </a:lnTo>
                    <a:lnTo>
                      <a:pt x="394" y="445"/>
                    </a:lnTo>
                    <a:lnTo>
                      <a:pt x="378" y="445"/>
                    </a:lnTo>
                    <a:lnTo>
                      <a:pt x="362" y="445"/>
                    </a:lnTo>
                    <a:lnTo>
                      <a:pt x="346" y="445"/>
                    </a:lnTo>
                    <a:lnTo>
                      <a:pt x="330" y="445"/>
                    </a:lnTo>
                    <a:lnTo>
                      <a:pt x="312" y="445"/>
                    </a:lnTo>
                    <a:lnTo>
                      <a:pt x="296" y="445"/>
                    </a:lnTo>
                    <a:lnTo>
                      <a:pt x="280" y="445"/>
                    </a:lnTo>
                    <a:lnTo>
                      <a:pt x="260" y="445"/>
                    </a:lnTo>
                    <a:lnTo>
                      <a:pt x="241" y="444"/>
                    </a:lnTo>
                    <a:lnTo>
                      <a:pt x="221" y="443"/>
                    </a:lnTo>
                    <a:lnTo>
                      <a:pt x="202" y="441"/>
                    </a:lnTo>
                    <a:lnTo>
                      <a:pt x="184" y="439"/>
                    </a:lnTo>
                    <a:lnTo>
                      <a:pt x="165" y="437"/>
                    </a:lnTo>
                    <a:lnTo>
                      <a:pt x="147" y="433"/>
                    </a:lnTo>
                    <a:lnTo>
                      <a:pt x="128" y="430"/>
                    </a:lnTo>
                    <a:lnTo>
                      <a:pt x="111" y="426"/>
                    </a:lnTo>
                    <a:lnTo>
                      <a:pt x="94" y="422"/>
                    </a:lnTo>
                    <a:lnTo>
                      <a:pt x="78" y="417"/>
                    </a:lnTo>
                    <a:lnTo>
                      <a:pt x="60" y="413"/>
                    </a:lnTo>
                    <a:lnTo>
                      <a:pt x="45" y="409"/>
                    </a:lnTo>
                    <a:lnTo>
                      <a:pt x="29" y="403"/>
                    </a:lnTo>
                    <a:lnTo>
                      <a:pt x="14" y="398"/>
                    </a:lnTo>
                    <a:lnTo>
                      <a:pt x="0" y="392"/>
                    </a:lnTo>
                    <a:lnTo>
                      <a:pt x="0" y="349"/>
                    </a:lnTo>
                    <a:lnTo>
                      <a:pt x="0" y="307"/>
                    </a:lnTo>
                    <a:lnTo>
                      <a:pt x="0" y="265"/>
                    </a:lnTo>
                    <a:lnTo>
                      <a:pt x="0" y="223"/>
                    </a:lnTo>
                    <a:lnTo>
                      <a:pt x="1" y="190"/>
                    </a:lnTo>
                    <a:lnTo>
                      <a:pt x="4" y="159"/>
                    </a:lnTo>
                    <a:lnTo>
                      <a:pt x="8" y="129"/>
                    </a:lnTo>
                    <a:lnTo>
                      <a:pt x="15" y="100"/>
                    </a:lnTo>
                    <a:lnTo>
                      <a:pt x="24" y="73"/>
                    </a:lnTo>
                    <a:lnTo>
                      <a:pt x="32" y="47"/>
                    </a:lnTo>
                    <a:lnTo>
                      <a:pt x="42" y="22"/>
                    </a:lnTo>
                    <a:lnTo>
                      <a:pt x="53" y="0"/>
                    </a:lnTo>
                    <a:close/>
                  </a:path>
                </a:pathLst>
              </a:custGeom>
              <a:solidFill>
                <a:srgbClr val="057CC9"/>
              </a:solidFill>
              <a:ln w="9525">
                <a:noFill/>
                <a:round/>
                <a:headEnd/>
                <a:tailEnd/>
              </a:ln>
            </p:spPr>
            <p:txBody>
              <a:bodyPr/>
              <a:lstStyle/>
              <a:p>
                <a:endParaRPr lang="en-US" dirty="0"/>
              </a:p>
            </p:txBody>
          </p:sp>
          <p:sp>
            <p:nvSpPr>
              <p:cNvPr id="56" name="Freeform 41"/>
              <p:cNvSpPr>
                <a:spLocks/>
              </p:cNvSpPr>
              <p:nvPr/>
            </p:nvSpPr>
            <p:spPr bwMode="gray">
              <a:xfrm>
                <a:off x="1639" y="2288"/>
                <a:ext cx="100" cy="75"/>
              </a:xfrm>
              <a:custGeom>
                <a:avLst/>
                <a:gdLst>
                  <a:gd name="T0" fmla="*/ 15 w 502"/>
                  <a:gd name="T1" fmla="*/ 0 h 375"/>
                  <a:gd name="T2" fmla="*/ 20 w 502"/>
                  <a:gd name="T3" fmla="*/ 0 h 375"/>
                  <a:gd name="T4" fmla="*/ 25 w 502"/>
                  <a:gd name="T5" fmla="*/ 0 h 375"/>
                  <a:gd name="T6" fmla="*/ 30 w 502"/>
                  <a:gd name="T7" fmla="*/ 0 h 375"/>
                  <a:gd name="T8" fmla="*/ 36 w 502"/>
                  <a:gd name="T9" fmla="*/ 0 h 375"/>
                  <a:gd name="T10" fmla="*/ 41 w 502"/>
                  <a:gd name="T11" fmla="*/ 0 h 375"/>
                  <a:gd name="T12" fmla="*/ 46 w 502"/>
                  <a:gd name="T13" fmla="*/ 0 h 375"/>
                  <a:gd name="T14" fmla="*/ 52 w 502"/>
                  <a:gd name="T15" fmla="*/ 0 h 375"/>
                  <a:gd name="T16" fmla="*/ 57 w 502"/>
                  <a:gd name="T17" fmla="*/ 0 h 375"/>
                  <a:gd name="T18" fmla="*/ 64 w 502"/>
                  <a:gd name="T19" fmla="*/ 1 h 375"/>
                  <a:gd name="T20" fmla="*/ 71 w 502"/>
                  <a:gd name="T21" fmla="*/ 1 h 375"/>
                  <a:gd name="T22" fmla="*/ 76 w 502"/>
                  <a:gd name="T23" fmla="*/ 3 h 375"/>
                  <a:gd name="T24" fmla="*/ 82 w 502"/>
                  <a:gd name="T25" fmla="*/ 4 h 375"/>
                  <a:gd name="T26" fmla="*/ 88 w 502"/>
                  <a:gd name="T27" fmla="*/ 6 h 375"/>
                  <a:gd name="T28" fmla="*/ 93 w 502"/>
                  <a:gd name="T29" fmla="*/ 8 h 375"/>
                  <a:gd name="T30" fmla="*/ 98 w 502"/>
                  <a:gd name="T31" fmla="*/ 11 h 375"/>
                  <a:gd name="T32" fmla="*/ 100 w 502"/>
                  <a:gd name="T33" fmla="*/ 18 h 375"/>
                  <a:gd name="T34" fmla="*/ 100 w 502"/>
                  <a:gd name="T35" fmla="*/ 31 h 375"/>
                  <a:gd name="T36" fmla="*/ 100 w 502"/>
                  <a:gd name="T37" fmla="*/ 43 h 375"/>
                  <a:gd name="T38" fmla="*/ 98 w 502"/>
                  <a:gd name="T39" fmla="*/ 54 h 375"/>
                  <a:gd name="T40" fmla="*/ 95 w 502"/>
                  <a:gd name="T41" fmla="*/ 63 h 375"/>
                  <a:gd name="T42" fmla="*/ 90 w 502"/>
                  <a:gd name="T43" fmla="*/ 71 h 375"/>
                  <a:gd name="T44" fmla="*/ 85 w 502"/>
                  <a:gd name="T45" fmla="*/ 75 h 375"/>
                  <a:gd name="T46" fmla="*/ 80 w 502"/>
                  <a:gd name="T47" fmla="*/ 75 h 375"/>
                  <a:gd name="T48" fmla="*/ 75 w 502"/>
                  <a:gd name="T49" fmla="*/ 75 h 375"/>
                  <a:gd name="T50" fmla="*/ 70 w 502"/>
                  <a:gd name="T51" fmla="*/ 75 h 375"/>
                  <a:gd name="T52" fmla="*/ 64 w 502"/>
                  <a:gd name="T53" fmla="*/ 75 h 375"/>
                  <a:gd name="T54" fmla="*/ 59 w 502"/>
                  <a:gd name="T55" fmla="*/ 75 h 375"/>
                  <a:gd name="T56" fmla="*/ 54 w 502"/>
                  <a:gd name="T57" fmla="*/ 75 h 375"/>
                  <a:gd name="T58" fmla="*/ 49 w 502"/>
                  <a:gd name="T59" fmla="*/ 75 h 375"/>
                  <a:gd name="T60" fmla="*/ 43 w 502"/>
                  <a:gd name="T61" fmla="*/ 75 h 375"/>
                  <a:gd name="T62" fmla="*/ 36 w 502"/>
                  <a:gd name="T63" fmla="*/ 74 h 375"/>
                  <a:gd name="T64" fmla="*/ 29 w 502"/>
                  <a:gd name="T65" fmla="*/ 73 h 375"/>
                  <a:gd name="T66" fmla="*/ 24 w 502"/>
                  <a:gd name="T67" fmla="*/ 72 h 375"/>
                  <a:gd name="T68" fmla="*/ 18 w 502"/>
                  <a:gd name="T69" fmla="*/ 71 h 375"/>
                  <a:gd name="T70" fmla="*/ 12 w 502"/>
                  <a:gd name="T71" fmla="*/ 69 h 375"/>
                  <a:gd name="T72" fmla="*/ 7 w 502"/>
                  <a:gd name="T73" fmla="*/ 67 h 375"/>
                  <a:gd name="T74" fmla="*/ 2 w 502"/>
                  <a:gd name="T75" fmla="*/ 64 h 375"/>
                  <a:gd name="T76" fmla="*/ 0 w 502"/>
                  <a:gd name="T77" fmla="*/ 57 h 375"/>
                  <a:gd name="T78" fmla="*/ 0 w 502"/>
                  <a:gd name="T79" fmla="*/ 44 h 375"/>
                  <a:gd name="T80" fmla="*/ 0 w 502"/>
                  <a:gd name="T81" fmla="*/ 32 h 375"/>
                  <a:gd name="T82" fmla="*/ 2 w 502"/>
                  <a:gd name="T83" fmla="*/ 21 h 375"/>
                  <a:gd name="T84" fmla="*/ 5 w 502"/>
                  <a:gd name="T85" fmla="*/ 12 h 375"/>
                  <a:gd name="T86" fmla="*/ 10 w 502"/>
                  <a:gd name="T87" fmla="*/ 3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2"/>
                  <a:gd name="T133" fmla="*/ 0 h 375"/>
                  <a:gd name="T134" fmla="*/ 502 w 502"/>
                  <a:gd name="T135" fmla="*/ 375 h 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2" h="375">
                    <a:moveTo>
                      <a:pt x="61" y="0"/>
                    </a:moveTo>
                    <a:lnTo>
                      <a:pt x="74" y="0"/>
                    </a:lnTo>
                    <a:lnTo>
                      <a:pt x="87" y="0"/>
                    </a:lnTo>
                    <a:lnTo>
                      <a:pt x="101" y="0"/>
                    </a:lnTo>
                    <a:lnTo>
                      <a:pt x="114" y="0"/>
                    </a:lnTo>
                    <a:lnTo>
                      <a:pt x="127" y="0"/>
                    </a:lnTo>
                    <a:lnTo>
                      <a:pt x="140" y="0"/>
                    </a:lnTo>
                    <a:lnTo>
                      <a:pt x="153" y="0"/>
                    </a:lnTo>
                    <a:lnTo>
                      <a:pt x="167" y="0"/>
                    </a:lnTo>
                    <a:lnTo>
                      <a:pt x="180" y="0"/>
                    </a:lnTo>
                    <a:lnTo>
                      <a:pt x="193" y="0"/>
                    </a:lnTo>
                    <a:lnTo>
                      <a:pt x="206" y="0"/>
                    </a:lnTo>
                    <a:lnTo>
                      <a:pt x="219" y="0"/>
                    </a:lnTo>
                    <a:lnTo>
                      <a:pt x="232" y="0"/>
                    </a:lnTo>
                    <a:lnTo>
                      <a:pt x="246" y="0"/>
                    </a:lnTo>
                    <a:lnTo>
                      <a:pt x="259" y="0"/>
                    </a:lnTo>
                    <a:lnTo>
                      <a:pt x="272" y="0"/>
                    </a:lnTo>
                    <a:lnTo>
                      <a:pt x="288" y="0"/>
                    </a:lnTo>
                    <a:lnTo>
                      <a:pt x="305" y="1"/>
                    </a:lnTo>
                    <a:lnTo>
                      <a:pt x="321" y="3"/>
                    </a:lnTo>
                    <a:lnTo>
                      <a:pt x="338" y="4"/>
                    </a:lnTo>
                    <a:lnTo>
                      <a:pt x="354" y="7"/>
                    </a:lnTo>
                    <a:lnTo>
                      <a:pt x="369" y="11"/>
                    </a:lnTo>
                    <a:lnTo>
                      <a:pt x="384" y="14"/>
                    </a:lnTo>
                    <a:lnTo>
                      <a:pt x="399" y="17"/>
                    </a:lnTo>
                    <a:lnTo>
                      <a:pt x="414" y="21"/>
                    </a:lnTo>
                    <a:lnTo>
                      <a:pt x="428" y="27"/>
                    </a:lnTo>
                    <a:lnTo>
                      <a:pt x="441" y="31"/>
                    </a:lnTo>
                    <a:lnTo>
                      <a:pt x="454" y="36"/>
                    </a:lnTo>
                    <a:lnTo>
                      <a:pt x="467" y="42"/>
                    </a:lnTo>
                    <a:lnTo>
                      <a:pt x="479" y="48"/>
                    </a:lnTo>
                    <a:lnTo>
                      <a:pt x="491" y="54"/>
                    </a:lnTo>
                    <a:lnTo>
                      <a:pt x="502" y="60"/>
                    </a:lnTo>
                    <a:lnTo>
                      <a:pt x="502" y="92"/>
                    </a:lnTo>
                    <a:lnTo>
                      <a:pt x="502" y="124"/>
                    </a:lnTo>
                    <a:lnTo>
                      <a:pt x="502" y="155"/>
                    </a:lnTo>
                    <a:lnTo>
                      <a:pt x="502" y="188"/>
                    </a:lnTo>
                    <a:lnTo>
                      <a:pt x="501" y="216"/>
                    </a:lnTo>
                    <a:lnTo>
                      <a:pt x="498" y="243"/>
                    </a:lnTo>
                    <a:lnTo>
                      <a:pt x="491" y="269"/>
                    </a:lnTo>
                    <a:lnTo>
                      <a:pt x="485" y="294"/>
                    </a:lnTo>
                    <a:lnTo>
                      <a:pt x="475" y="317"/>
                    </a:lnTo>
                    <a:lnTo>
                      <a:pt x="465" y="338"/>
                    </a:lnTo>
                    <a:lnTo>
                      <a:pt x="453" y="357"/>
                    </a:lnTo>
                    <a:lnTo>
                      <a:pt x="441" y="375"/>
                    </a:lnTo>
                    <a:lnTo>
                      <a:pt x="428" y="375"/>
                    </a:lnTo>
                    <a:lnTo>
                      <a:pt x="415" y="375"/>
                    </a:lnTo>
                    <a:lnTo>
                      <a:pt x="401" y="375"/>
                    </a:lnTo>
                    <a:lnTo>
                      <a:pt x="388" y="375"/>
                    </a:lnTo>
                    <a:lnTo>
                      <a:pt x="375" y="375"/>
                    </a:lnTo>
                    <a:lnTo>
                      <a:pt x="362" y="375"/>
                    </a:lnTo>
                    <a:lnTo>
                      <a:pt x="349" y="375"/>
                    </a:lnTo>
                    <a:lnTo>
                      <a:pt x="336" y="375"/>
                    </a:lnTo>
                    <a:lnTo>
                      <a:pt x="322" y="375"/>
                    </a:lnTo>
                    <a:lnTo>
                      <a:pt x="309" y="375"/>
                    </a:lnTo>
                    <a:lnTo>
                      <a:pt x="296" y="375"/>
                    </a:lnTo>
                    <a:lnTo>
                      <a:pt x="284" y="375"/>
                    </a:lnTo>
                    <a:lnTo>
                      <a:pt x="271" y="375"/>
                    </a:lnTo>
                    <a:lnTo>
                      <a:pt x="256" y="375"/>
                    </a:lnTo>
                    <a:lnTo>
                      <a:pt x="244" y="375"/>
                    </a:lnTo>
                    <a:lnTo>
                      <a:pt x="231" y="375"/>
                    </a:lnTo>
                    <a:lnTo>
                      <a:pt x="214" y="375"/>
                    </a:lnTo>
                    <a:lnTo>
                      <a:pt x="197" y="374"/>
                    </a:lnTo>
                    <a:lnTo>
                      <a:pt x="181" y="371"/>
                    </a:lnTo>
                    <a:lnTo>
                      <a:pt x="165" y="370"/>
                    </a:lnTo>
                    <a:lnTo>
                      <a:pt x="148" y="367"/>
                    </a:lnTo>
                    <a:lnTo>
                      <a:pt x="133" y="364"/>
                    </a:lnTo>
                    <a:lnTo>
                      <a:pt x="118" y="361"/>
                    </a:lnTo>
                    <a:lnTo>
                      <a:pt x="103" y="357"/>
                    </a:lnTo>
                    <a:lnTo>
                      <a:pt x="89" y="353"/>
                    </a:lnTo>
                    <a:lnTo>
                      <a:pt x="75" y="348"/>
                    </a:lnTo>
                    <a:lnTo>
                      <a:pt x="61" y="343"/>
                    </a:lnTo>
                    <a:lnTo>
                      <a:pt x="48" y="338"/>
                    </a:lnTo>
                    <a:lnTo>
                      <a:pt x="35" y="333"/>
                    </a:lnTo>
                    <a:lnTo>
                      <a:pt x="23" y="326"/>
                    </a:lnTo>
                    <a:lnTo>
                      <a:pt x="11" y="321"/>
                    </a:lnTo>
                    <a:lnTo>
                      <a:pt x="0" y="314"/>
                    </a:lnTo>
                    <a:lnTo>
                      <a:pt x="0" y="283"/>
                    </a:lnTo>
                    <a:lnTo>
                      <a:pt x="0" y="250"/>
                    </a:lnTo>
                    <a:lnTo>
                      <a:pt x="0" y="219"/>
                    </a:lnTo>
                    <a:lnTo>
                      <a:pt x="0" y="188"/>
                    </a:lnTo>
                    <a:lnTo>
                      <a:pt x="1" y="160"/>
                    </a:lnTo>
                    <a:lnTo>
                      <a:pt x="5" y="133"/>
                    </a:lnTo>
                    <a:lnTo>
                      <a:pt x="11" y="106"/>
                    </a:lnTo>
                    <a:lnTo>
                      <a:pt x="18" y="81"/>
                    </a:lnTo>
                    <a:lnTo>
                      <a:pt x="27" y="58"/>
                    </a:lnTo>
                    <a:lnTo>
                      <a:pt x="37" y="36"/>
                    </a:lnTo>
                    <a:lnTo>
                      <a:pt x="49" y="17"/>
                    </a:lnTo>
                    <a:lnTo>
                      <a:pt x="61" y="0"/>
                    </a:lnTo>
                    <a:close/>
                  </a:path>
                </a:pathLst>
              </a:custGeom>
              <a:solidFill>
                <a:srgbClr val="0A82D3"/>
              </a:solidFill>
              <a:ln w="9525">
                <a:noFill/>
                <a:round/>
                <a:headEnd/>
                <a:tailEnd/>
              </a:ln>
            </p:spPr>
            <p:txBody>
              <a:bodyPr/>
              <a:lstStyle/>
              <a:p>
                <a:endParaRPr lang="en-US" dirty="0"/>
              </a:p>
            </p:txBody>
          </p:sp>
          <p:sp>
            <p:nvSpPr>
              <p:cNvPr id="57" name="Freeform 42"/>
              <p:cNvSpPr>
                <a:spLocks/>
              </p:cNvSpPr>
              <p:nvPr/>
            </p:nvSpPr>
            <p:spPr bwMode="gray">
              <a:xfrm>
                <a:off x="1648" y="2294"/>
                <a:ext cx="82" cy="62"/>
              </a:xfrm>
              <a:custGeom>
                <a:avLst/>
                <a:gdLst>
                  <a:gd name="T0" fmla="*/ 17 w 408"/>
                  <a:gd name="T1" fmla="*/ 0 h 306"/>
                  <a:gd name="T2" fmla="*/ 26 w 408"/>
                  <a:gd name="T3" fmla="*/ 0 h 306"/>
                  <a:gd name="T4" fmla="*/ 34 w 408"/>
                  <a:gd name="T5" fmla="*/ 0 h 306"/>
                  <a:gd name="T6" fmla="*/ 42 w 408"/>
                  <a:gd name="T7" fmla="*/ 0 h 306"/>
                  <a:gd name="T8" fmla="*/ 48 w 408"/>
                  <a:gd name="T9" fmla="*/ 0 h 306"/>
                  <a:gd name="T10" fmla="*/ 54 w 408"/>
                  <a:gd name="T11" fmla="*/ 1 h 306"/>
                  <a:gd name="T12" fmla="*/ 59 w 408"/>
                  <a:gd name="T13" fmla="*/ 2 h 306"/>
                  <a:gd name="T14" fmla="*/ 64 w 408"/>
                  <a:gd name="T15" fmla="*/ 3 h 306"/>
                  <a:gd name="T16" fmla="*/ 69 w 408"/>
                  <a:gd name="T17" fmla="*/ 5 h 306"/>
                  <a:gd name="T18" fmla="*/ 73 w 408"/>
                  <a:gd name="T19" fmla="*/ 7 h 306"/>
                  <a:gd name="T20" fmla="*/ 77 w 408"/>
                  <a:gd name="T21" fmla="*/ 10 h 306"/>
                  <a:gd name="T22" fmla="*/ 81 w 408"/>
                  <a:gd name="T23" fmla="*/ 13 h 306"/>
                  <a:gd name="T24" fmla="*/ 82 w 408"/>
                  <a:gd name="T25" fmla="*/ 18 h 306"/>
                  <a:gd name="T26" fmla="*/ 82 w 408"/>
                  <a:gd name="T27" fmla="*/ 27 h 306"/>
                  <a:gd name="T28" fmla="*/ 82 w 408"/>
                  <a:gd name="T29" fmla="*/ 36 h 306"/>
                  <a:gd name="T30" fmla="*/ 80 w 408"/>
                  <a:gd name="T31" fmla="*/ 45 h 306"/>
                  <a:gd name="T32" fmla="*/ 76 w 408"/>
                  <a:gd name="T33" fmla="*/ 53 h 306"/>
                  <a:gd name="T34" fmla="*/ 71 w 408"/>
                  <a:gd name="T35" fmla="*/ 60 h 306"/>
                  <a:gd name="T36" fmla="*/ 65 w 408"/>
                  <a:gd name="T37" fmla="*/ 62 h 306"/>
                  <a:gd name="T38" fmla="*/ 56 w 408"/>
                  <a:gd name="T39" fmla="*/ 62 h 306"/>
                  <a:gd name="T40" fmla="*/ 48 w 408"/>
                  <a:gd name="T41" fmla="*/ 62 h 306"/>
                  <a:gd name="T42" fmla="*/ 40 w 408"/>
                  <a:gd name="T43" fmla="*/ 62 h 306"/>
                  <a:gd name="T44" fmla="*/ 34 w 408"/>
                  <a:gd name="T45" fmla="*/ 62 h 306"/>
                  <a:gd name="T46" fmla="*/ 28 w 408"/>
                  <a:gd name="T47" fmla="*/ 61 h 306"/>
                  <a:gd name="T48" fmla="*/ 23 w 408"/>
                  <a:gd name="T49" fmla="*/ 60 h 306"/>
                  <a:gd name="T50" fmla="*/ 18 w 408"/>
                  <a:gd name="T51" fmla="*/ 59 h 306"/>
                  <a:gd name="T52" fmla="*/ 13 w 408"/>
                  <a:gd name="T53" fmla="*/ 57 h 306"/>
                  <a:gd name="T54" fmla="*/ 9 w 408"/>
                  <a:gd name="T55" fmla="*/ 55 h 306"/>
                  <a:gd name="T56" fmla="*/ 5 w 408"/>
                  <a:gd name="T57" fmla="*/ 52 h 306"/>
                  <a:gd name="T58" fmla="*/ 1 w 408"/>
                  <a:gd name="T59" fmla="*/ 50 h 306"/>
                  <a:gd name="T60" fmla="*/ 0 w 408"/>
                  <a:gd name="T61" fmla="*/ 44 h 306"/>
                  <a:gd name="T62" fmla="*/ 0 w 408"/>
                  <a:gd name="T63" fmla="*/ 35 h 306"/>
                  <a:gd name="T64" fmla="*/ 0 w 408"/>
                  <a:gd name="T65" fmla="*/ 26 h 306"/>
                  <a:gd name="T66" fmla="*/ 2 w 408"/>
                  <a:gd name="T67" fmla="*/ 17 h 306"/>
                  <a:gd name="T68" fmla="*/ 6 w 408"/>
                  <a:gd name="T69" fmla="*/ 9 h 306"/>
                  <a:gd name="T70" fmla="*/ 11 w 408"/>
                  <a:gd name="T71" fmla="*/ 2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8"/>
                  <a:gd name="T109" fmla="*/ 0 h 306"/>
                  <a:gd name="T110" fmla="*/ 408 w 408"/>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8" h="306">
                    <a:moveTo>
                      <a:pt x="68" y="0"/>
                    </a:moveTo>
                    <a:lnTo>
                      <a:pt x="87" y="0"/>
                    </a:lnTo>
                    <a:lnTo>
                      <a:pt x="108" y="0"/>
                    </a:lnTo>
                    <a:lnTo>
                      <a:pt x="127" y="0"/>
                    </a:lnTo>
                    <a:lnTo>
                      <a:pt x="148" y="0"/>
                    </a:lnTo>
                    <a:lnTo>
                      <a:pt x="167" y="0"/>
                    </a:lnTo>
                    <a:lnTo>
                      <a:pt x="187" y="0"/>
                    </a:lnTo>
                    <a:lnTo>
                      <a:pt x="207" y="0"/>
                    </a:lnTo>
                    <a:lnTo>
                      <a:pt x="227" y="0"/>
                    </a:lnTo>
                    <a:lnTo>
                      <a:pt x="241" y="0"/>
                    </a:lnTo>
                    <a:lnTo>
                      <a:pt x="255" y="1"/>
                    </a:lnTo>
                    <a:lnTo>
                      <a:pt x="268" y="4"/>
                    </a:lnTo>
                    <a:lnTo>
                      <a:pt x="282" y="6"/>
                    </a:lnTo>
                    <a:lnTo>
                      <a:pt x="295" y="9"/>
                    </a:lnTo>
                    <a:lnTo>
                      <a:pt x="308" y="12"/>
                    </a:lnTo>
                    <a:lnTo>
                      <a:pt x="320" y="15"/>
                    </a:lnTo>
                    <a:lnTo>
                      <a:pt x="332" y="20"/>
                    </a:lnTo>
                    <a:lnTo>
                      <a:pt x="344" y="25"/>
                    </a:lnTo>
                    <a:lnTo>
                      <a:pt x="354" y="31"/>
                    </a:lnTo>
                    <a:lnTo>
                      <a:pt x="365" y="36"/>
                    </a:lnTo>
                    <a:lnTo>
                      <a:pt x="375" y="41"/>
                    </a:lnTo>
                    <a:lnTo>
                      <a:pt x="384" y="48"/>
                    </a:lnTo>
                    <a:lnTo>
                      <a:pt x="393" y="54"/>
                    </a:lnTo>
                    <a:lnTo>
                      <a:pt x="401" y="62"/>
                    </a:lnTo>
                    <a:lnTo>
                      <a:pt x="408" y="68"/>
                    </a:lnTo>
                    <a:lnTo>
                      <a:pt x="408" y="90"/>
                    </a:lnTo>
                    <a:lnTo>
                      <a:pt x="408" y="111"/>
                    </a:lnTo>
                    <a:lnTo>
                      <a:pt x="408" y="132"/>
                    </a:lnTo>
                    <a:lnTo>
                      <a:pt x="408" y="154"/>
                    </a:lnTo>
                    <a:lnTo>
                      <a:pt x="407" y="178"/>
                    </a:lnTo>
                    <a:lnTo>
                      <a:pt x="403" y="201"/>
                    </a:lnTo>
                    <a:lnTo>
                      <a:pt x="396" y="223"/>
                    </a:lnTo>
                    <a:lnTo>
                      <a:pt x="389" y="243"/>
                    </a:lnTo>
                    <a:lnTo>
                      <a:pt x="378" y="263"/>
                    </a:lnTo>
                    <a:lnTo>
                      <a:pt x="367" y="279"/>
                    </a:lnTo>
                    <a:lnTo>
                      <a:pt x="354" y="294"/>
                    </a:lnTo>
                    <a:lnTo>
                      <a:pt x="340" y="306"/>
                    </a:lnTo>
                    <a:lnTo>
                      <a:pt x="321" y="306"/>
                    </a:lnTo>
                    <a:lnTo>
                      <a:pt x="300" y="306"/>
                    </a:lnTo>
                    <a:lnTo>
                      <a:pt x="281" y="306"/>
                    </a:lnTo>
                    <a:lnTo>
                      <a:pt x="261" y="306"/>
                    </a:lnTo>
                    <a:lnTo>
                      <a:pt x="241" y="306"/>
                    </a:lnTo>
                    <a:lnTo>
                      <a:pt x="221" y="306"/>
                    </a:lnTo>
                    <a:lnTo>
                      <a:pt x="201" y="306"/>
                    </a:lnTo>
                    <a:lnTo>
                      <a:pt x="181" y="306"/>
                    </a:lnTo>
                    <a:lnTo>
                      <a:pt x="167" y="306"/>
                    </a:lnTo>
                    <a:lnTo>
                      <a:pt x="153" y="305"/>
                    </a:lnTo>
                    <a:lnTo>
                      <a:pt x="140" y="303"/>
                    </a:lnTo>
                    <a:lnTo>
                      <a:pt x="126" y="301"/>
                    </a:lnTo>
                    <a:lnTo>
                      <a:pt x="113" y="297"/>
                    </a:lnTo>
                    <a:lnTo>
                      <a:pt x="100" y="294"/>
                    </a:lnTo>
                    <a:lnTo>
                      <a:pt x="88" y="291"/>
                    </a:lnTo>
                    <a:lnTo>
                      <a:pt x="77" y="287"/>
                    </a:lnTo>
                    <a:lnTo>
                      <a:pt x="65" y="281"/>
                    </a:lnTo>
                    <a:lnTo>
                      <a:pt x="54" y="276"/>
                    </a:lnTo>
                    <a:lnTo>
                      <a:pt x="43" y="270"/>
                    </a:lnTo>
                    <a:lnTo>
                      <a:pt x="33" y="265"/>
                    </a:lnTo>
                    <a:lnTo>
                      <a:pt x="25" y="259"/>
                    </a:lnTo>
                    <a:lnTo>
                      <a:pt x="15" y="252"/>
                    </a:lnTo>
                    <a:lnTo>
                      <a:pt x="7" y="245"/>
                    </a:lnTo>
                    <a:lnTo>
                      <a:pt x="0" y="238"/>
                    </a:lnTo>
                    <a:lnTo>
                      <a:pt x="0" y="216"/>
                    </a:lnTo>
                    <a:lnTo>
                      <a:pt x="0" y="196"/>
                    </a:lnTo>
                    <a:lnTo>
                      <a:pt x="0" y="174"/>
                    </a:lnTo>
                    <a:lnTo>
                      <a:pt x="0" y="154"/>
                    </a:lnTo>
                    <a:lnTo>
                      <a:pt x="1" y="129"/>
                    </a:lnTo>
                    <a:lnTo>
                      <a:pt x="5" y="106"/>
                    </a:lnTo>
                    <a:lnTo>
                      <a:pt x="12" y="84"/>
                    </a:lnTo>
                    <a:lnTo>
                      <a:pt x="20" y="63"/>
                    </a:lnTo>
                    <a:lnTo>
                      <a:pt x="30" y="44"/>
                    </a:lnTo>
                    <a:lnTo>
                      <a:pt x="42" y="27"/>
                    </a:lnTo>
                    <a:lnTo>
                      <a:pt x="55" y="12"/>
                    </a:lnTo>
                    <a:lnTo>
                      <a:pt x="68" y="0"/>
                    </a:lnTo>
                    <a:close/>
                  </a:path>
                </a:pathLst>
              </a:custGeom>
              <a:solidFill>
                <a:srgbClr val="0F89DB"/>
              </a:solidFill>
              <a:ln w="9525">
                <a:noFill/>
                <a:round/>
                <a:headEnd/>
                <a:tailEnd/>
              </a:ln>
            </p:spPr>
            <p:txBody>
              <a:bodyPr/>
              <a:lstStyle/>
              <a:p>
                <a:endParaRPr lang="en-US" dirty="0"/>
              </a:p>
            </p:txBody>
          </p:sp>
          <p:sp>
            <p:nvSpPr>
              <p:cNvPr id="58" name="Freeform 43"/>
              <p:cNvSpPr>
                <a:spLocks/>
              </p:cNvSpPr>
              <p:nvPr/>
            </p:nvSpPr>
            <p:spPr bwMode="gray">
              <a:xfrm>
                <a:off x="1657" y="2301"/>
                <a:ext cx="64" cy="48"/>
              </a:xfrm>
              <a:custGeom>
                <a:avLst/>
                <a:gdLst>
                  <a:gd name="T0" fmla="*/ 15 w 316"/>
                  <a:gd name="T1" fmla="*/ 0 h 237"/>
                  <a:gd name="T2" fmla="*/ 18 w 316"/>
                  <a:gd name="T3" fmla="*/ 0 h 237"/>
                  <a:gd name="T4" fmla="*/ 21 w 316"/>
                  <a:gd name="T5" fmla="*/ 0 h 237"/>
                  <a:gd name="T6" fmla="*/ 23 w 316"/>
                  <a:gd name="T7" fmla="*/ 0 h 237"/>
                  <a:gd name="T8" fmla="*/ 26 w 316"/>
                  <a:gd name="T9" fmla="*/ 0 h 237"/>
                  <a:gd name="T10" fmla="*/ 29 w 316"/>
                  <a:gd name="T11" fmla="*/ 0 h 237"/>
                  <a:gd name="T12" fmla="*/ 32 w 316"/>
                  <a:gd name="T13" fmla="*/ 0 h 237"/>
                  <a:gd name="T14" fmla="*/ 34 w 316"/>
                  <a:gd name="T15" fmla="*/ 0 h 237"/>
                  <a:gd name="T16" fmla="*/ 37 w 316"/>
                  <a:gd name="T17" fmla="*/ 0 h 237"/>
                  <a:gd name="T18" fmla="*/ 42 w 316"/>
                  <a:gd name="T19" fmla="*/ 0 h 237"/>
                  <a:gd name="T20" fmla="*/ 46 w 316"/>
                  <a:gd name="T21" fmla="*/ 1 h 237"/>
                  <a:gd name="T22" fmla="*/ 50 w 316"/>
                  <a:gd name="T23" fmla="*/ 3 h 237"/>
                  <a:gd name="T24" fmla="*/ 54 w 316"/>
                  <a:gd name="T25" fmla="*/ 5 h 237"/>
                  <a:gd name="T26" fmla="*/ 57 w 316"/>
                  <a:gd name="T27" fmla="*/ 7 h 237"/>
                  <a:gd name="T28" fmla="*/ 60 w 316"/>
                  <a:gd name="T29" fmla="*/ 9 h 237"/>
                  <a:gd name="T30" fmla="*/ 62 w 316"/>
                  <a:gd name="T31" fmla="*/ 12 h 237"/>
                  <a:gd name="T32" fmla="*/ 64 w 316"/>
                  <a:gd name="T33" fmla="*/ 15 h 237"/>
                  <a:gd name="T34" fmla="*/ 64 w 316"/>
                  <a:gd name="T35" fmla="*/ 17 h 237"/>
                  <a:gd name="T36" fmla="*/ 64 w 316"/>
                  <a:gd name="T37" fmla="*/ 20 h 237"/>
                  <a:gd name="T38" fmla="*/ 64 w 316"/>
                  <a:gd name="T39" fmla="*/ 22 h 237"/>
                  <a:gd name="T40" fmla="*/ 64 w 316"/>
                  <a:gd name="T41" fmla="*/ 24 h 237"/>
                  <a:gd name="T42" fmla="*/ 64 w 316"/>
                  <a:gd name="T43" fmla="*/ 28 h 237"/>
                  <a:gd name="T44" fmla="*/ 63 w 316"/>
                  <a:gd name="T45" fmla="*/ 32 h 237"/>
                  <a:gd name="T46" fmla="*/ 61 w 316"/>
                  <a:gd name="T47" fmla="*/ 36 h 237"/>
                  <a:gd name="T48" fmla="*/ 59 w 316"/>
                  <a:gd name="T49" fmla="*/ 39 h 237"/>
                  <a:gd name="T50" fmla="*/ 57 w 316"/>
                  <a:gd name="T51" fmla="*/ 42 h 237"/>
                  <a:gd name="T52" fmla="*/ 54 w 316"/>
                  <a:gd name="T53" fmla="*/ 45 h 237"/>
                  <a:gd name="T54" fmla="*/ 52 w 316"/>
                  <a:gd name="T55" fmla="*/ 47 h 237"/>
                  <a:gd name="T56" fmla="*/ 49 w 316"/>
                  <a:gd name="T57" fmla="*/ 48 h 237"/>
                  <a:gd name="T58" fmla="*/ 46 w 316"/>
                  <a:gd name="T59" fmla="*/ 48 h 237"/>
                  <a:gd name="T60" fmla="*/ 43 w 316"/>
                  <a:gd name="T61" fmla="*/ 48 h 237"/>
                  <a:gd name="T62" fmla="*/ 41 w 316"/>
                  <a:gd name="T63" fmla="*/ 48 h 237"/>
                  <a:gd name="T64" fmla="*/ 38 w 316"/>
                  <a:gd name="T65" fmla="*/ 48 h 237"/>
                  <a:gd name="T66" fmla="*/ 35 w 316"/>
                  <a:gd name="T67" fmla="*/ 48 h 237"/>
                  <a:gd name="T68" fmla="*/ 32 w 316"/>
                  <a:gd name="T69" fmla="*/ 48 h 237"/>
                  <a:gd name="T70" fmla="*/ 30 w 316"/>
                  <a:gd name="T71" fmla="*/ 48 h 237"/>
                  <a:gd name="T72" fmla="*/ 27 w 316"/>
                  <a:gd name="T73" fmla="*/ 48 h 237"/>
                  <a:gd name="T74" fmla="*/ 22 w 316"/>
                  <a:gd name="T75" fmla="*/ 48 h 237"/>
                  <a:gd name="T76" fmla="*/ 18 w 316"/>
                  <a:gd name="T77" fmla="*/ 47 h 237"/>
                  <a:gd name="T78" fmla="*/ 14 w 316"/>
                  <a:gd name="T79" fmla="*/ 45 h 237"/>
                  <a:gd name="T80" fmla="*/ 10 w 316"/>
                  <a:gd name="T81" fmla="*/ 43 h 237"/>
                  <a:gd name="T82" fmla="*/ 7 w 316"/>
                  <a:gd name="T83" fmla="*/ 41 h 237"/>
                  <a:gd name="T84" fmla="*/ 4 w 316"/>
                  <a:gd name="T85" fmla="*/ 38 h 237"/>
                  <a:gd name="T86" fmla="*/ 2 w 316"/>
                  <a:gd name="T87" fmla="*/ 36 h 237"/>
                  <a:gd name="T88" fmla="*/ 0 w 316"/>
                  <a:gd name="T89" fmla="*/ 33 h 237"/>
                  <a:gd name="T90" fmla="*/ 0 w 316"/>
                  <a:gd name="T91" fmla="*/ 30 h 237"/>
                  <a:gd name="T92" fmla="*/ 0 w 316"/>
                  <a:gd name="T93" fmla="*/ 28 h 237"/>
                  <a:gd name="T94" fmla="*/ 0 w 316"/>
                  <a:gd name="T95" fmla="*/ 26 h 237"/>
                  <a:gd name="T96" fmla="*/ 0 w 316"/>
                  <a:gd name="T97" fmla="*/ 24 h 237"/>
                  <a:gd name="T98" fmla="*/ 0 w 316"/>
                  <a:gd name="T99" fmla="*/ 20 h 237"/>
                  <a:gd name="T100" fmla="*/ 1 w 316"/>
                  <a:gd name="T101" fmla="*/ 16 h 237"/>
                  <a:gd name="T102" fmla="*/ 3 w 316"/>
                  <a:gd name="T103" fmla="*/ 12 h 237"/>
                  <a:gd name="T104" fmla="*/ 5 w 316"/>
                  <a:gd name="T105" fmla="*/ 9 h 237"/>
                  <a:gd name="T106" fmla="*/ 7 w 316"/>
                  <a:gd name="T107" fmla="*/ 6 h 237"/>
                  <a:gd name="T108" fmla="*/ 10 w 316"/>
                  <a:gd name="T109" fmla="*/ 3 h 237"/>
                  <a:gd name="T110" fmla="*/ 12 w 316"/>
                  <a:gd name="T111" fmla="*/ 1 h 237"/>
                  <a:gd name="T112" fmla="*/ 15 w 316"/>
                  <a:gd name="T113" fmla="*/ 0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
                  <a:gd name="T172" fmla="*/ 0 h 237"/>
                  <a:gd name="T173" fmla="*/ 316 w 316"/>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 h="237">
                    <a:moveTo>
                      <a:pt x="76" y="0"/>
                    </a:moveTo>
                    <a:lnTo>
                      <a:pt x="89" y="0"/>
                    </a:lnTo>
                    <a:lnTo>
                      <a:pt x="103" y="0"/>
                    </a:lnTo>
                    <a:lnTo>
                      <a:pt x="116" y="0"/>
                    </a:lnTo>
                    <a:lnTo>
                      <a:pt x="130" y="0"/>
                    </a:lnTo>
                    <a:lnTo>
                      <a:pt x="143" y="0"/>
                    </a:lnTo>
                    <a:lnTo>
                      <a:pt x="156" y="0"/>
                    </a:lnTo>
                    <a:lnTo>
                      <a:pt x="170" y="0"/>
                    </a:lnTo>
                    <a:lnTo>
                      <a:pt x="183" y="0"/>
                    </a:lnTo>
                    <a:lnTo>
                      <a:pt x="206" y="1"/>
                    </a:lnTo>
                    <a:lnTo>
                      <a:pt x="226" y="6"/>
                    </a:lnTo>
                    <a:lnTo>
                      <a:pt x="247" y="13"/>
                    </a:lnTo>
                    <a:lnTo>
                      <a:pt x="265" y="23"/>
                    </a:lnTo>
                    <a:lnTo>
                      <a:pt x="281" y="33"/>
                    </a:lnTo>
                    <a:lnTo>
                      <a:pt x="295" y="46"/>
                    </a:lnTo>
                    <a:lnTo>
                      <a:pt x="307" y="60"/>
                    </a:lnTo>
                    <a:lnTo>
                      <a:pt x="316" y="76"/>
                    </a:lnTo>
                    <a:lnTo>
                      <a:pt x="316" y="86"/>
                    </a:lnTo>
                    <a:lnTo>
                      <a:pt x="316" y="97"/>
                    </a:lnTo>
                    <a:lnTo>
                      <a:pt x="316" y="108"/>
                    </a:lnTo>
                    <a:lnTo>
                      <a:pt x="316" y="119"/>
                    </a:lnTo>
                    <a:lnTo>
                      <a:pt x="315" y="139"/>
                    </a:lnTo>
                    <a:lnTo>
                      <a:pt x="309" y="159"/>
                    </a:lnTo>
                    <a:lnTo>
                      <a:pt x="303" y="176"/>
                    </a:lnTo>
                    <a:lnTo>
                      <a:pt x="293" y="193"/>
                    </a:lnTo>
                    <a:lnTo>
                      <a:pt x="282" y="207"/>
                    </a:lnTo>
                    <a:lnTo>
                      <a:pt x="269" y="220"/>
                    </a:lnTo>
                    <a:lnTo>
                      <a:pt x="255" y="230"/>
                    </a:lnTo>
                    <a:lnTo>
                      <a:pt x="240" y="237"/>
                    </a:lnTo>
                    <a:lnTo>
                      <a:pt x="227" y="237"/>
                    </a:lnTo>
                    <a:lnTo>
                      <a:pt x="213" y="237"/>
                    </a:lnTo>
                    <a:lnTo>
                      <a:pt x="200" y="237"/>
                    </a:lnTo>
                    <a:lnTo>
                      <a:pt x="187" y="237"/>
                    </a:lnTo>
                    <a:lnTo>
                      <a:pt x="173" y="237"/>
                    </a:lnTo>
                    <a:lnTo>
                      <a:pt x="160" y="237"/>
                    </a:lnTo>
                    <a:lnTo>
                      <a:pt x="146" y="237"/>
                    </a:lnTo>
                    <a:lnTo>
                      <a:pt x="133" y="237"/>
                    </a:lnTo>
                    <a:lnTo>
                      <a:pt x="111" y="235"/>
                    </a:lnTo>
                    <a:lnTo>
                      <a:pt x="90" y="230"/>
                    </a:lnTo>
                    <a:lnTo>
                      <a:pt x="69" y="224"/>
                    </a:lnTo>
                    <a:lnTo>
                      <a:pt x="51" y="214"/>
                    </a:lnTo>
                    <a:lnTo>
                      <a:pt x="35" y="203"/>
                    </a:lnTo>
                    <a:lnTo>
                      <a:pt x="21" y="190"/>
                    </a:lnTo>
                    <a:lnTo>
                      <a:pt x="9" y="176"/>
                    </a:lnTo>
                    <a:lnTo>
                      <a:pt x="0" y="161"/>
                    </a:lnTo>
                    <a:lnTo>
                      <a:pt x="0" y="150"/>
                    </a:lnTo>
                    <a:lnTo>
                      <a:pt x="0" y="139"/>
                    </a:lnTo>
                    <a:lnTo>
                      <a:pt x="0" y="130"/>
                    </a:lnTo>
                    <a:lnTo>
                      <a:pt x="0" y="119"/>
                    </a:lnTo>
                    <a:lnTo>
                      <a:pt x="1" y="98"/>
                    </a:lnTo>
                    <a:lnTo>
                      <a:pt x="7" y="79"/>
                    </a:lnTo>
                    <a:lnTo>
                      <a:pt x="13" y="60"/>
                    </a:lnTo>
                    <a:lnTo>
                      <a:pt x="23" y="43"/>
                    </a:lnTo>
                    <a:lnTo>
                      <a:pt x="34" y="29"/>
                    </a:lnTo>
                    <a:lnTo>
                      <a:pt x="47" y="16"/>
                    </a:lnTo>
                    <a:lnTo>
                      <a:pt x="61" y="6"/>
                    </a:lnTo>
                    <a:lnTo>
                      <a:pt x="76" y="0"/>
                    </a:lnTo>
                    <a:close/>
                  </a:path>
                </a:pathLst>
              </a:custGeom>
              <a:solidFill>
                <a:srgbClr val="168EE5"/>
              </a:solidFill>
              <a:ln w="9525">
                <a:noFill/>
                <a:round/>
                <a:headEnd/>
                <a:tailEnd/>
              </a:ln>
            </p:spPr>
            <p:txBody>
              <a:bodyPr/>
              <a:lstStyle/>
              <a:p>
                <a:endParaRPr lang="en-US" dirty="0"/>
              </a:p>
            </p:txBody>
          </p:sp>
          <p:sp>
            <p:nvSpPr>
              <p:cNvPr id="59" name="Freeform 44"/>
              <p:cNvSpPr>
                <a:spLocks/>
              </p:cNvSpPr>
              <p:nvPr/>
            </p:nvSpPr>
            <p:spPr bwMode="gray">
              <a:xfrm>
                <a:off x="1667" y="2309"/>
                <a:ext cx="44" cy="33"/>
              </a:xfrm>
              <a:custGeom>
                <a:avLst/>
                <a:gdLst>
                  <a:gd name="T0" fmla="*/ 16 w 223"/>
                  <a:gd name="T1" fmla="*/ 0 h 166"/>
                  <a:gd name="T2" fmla="*/ 27 w 223"/>
                  <a:gd name="T3" fmla="*/ 0 h 166"/>
                  <a:gd name="T4" fmla="*/ 31 w 223"/>
                  <a:gd name="T5" fmla="*/ 0 h 166"/>
                  <a:gd name="T6" fmla="*/ 34 w 223"/>
                  <a:gd name="T7" fmla="*/ 1 h 166"/>
                  <a:gd name="T8" fmla="*/ 37 w 223"/>
                  <a:gd name="T9" fmla="*/ 3 h 166"/>
                  <a:gd name="T10" fmla="*/ 39 w 223"/>
                  <a:gd name="T11" fmla="*/ 5 h 166"/>
                  <a:gd name="T12" fmla="*/ 41 w 223"/>
                  <a:gd name="T13" fmla="*/ 7 h 166"/>
                  <a:gd name="T14" fmla="*/ 43 w 223"/>
                  <a:gd name="T15" fmla="*/ 10 h 166"/>
                  <a:gd name="T16" fmla="*/ 44 w 223"/>
                  <a:gd name="T17" fmla="*/ 13 h 166"/>
                  <a:gd name="T18" fmla="*/ 44 w 223"/>
                  <a:gd name="T19" fmla="*/ 17 h 166"/>
                  <a:gd name="T20" fmla="*/ 44 w 223"/>
                  <a:gd name="T21" fmla="*/ 17 h 166"/>
                  <a:gd name="T22" fmla="*/ 44 w 223"/>
                  <a:gd name="T23" fmla="*/ 20 h 166"/>
                  <a:gd name="T24" fmla="*/ 43 w 223"/>
                  <a:gd name="T25" fmla="*/ 23 h 166"/>
                  <a:gd name="T26" fmla="*/ 41 w 223"/>
                  <a:gd name="T27" fmla="*/ 26 h 166"/>
                  <a:gd name="T28" fmla="*/ 39 w 223"/>
                  <a:gd name="T29" fmla="*/ 28 h 166"/>
                  <a:gd name="T30" fmla="*/ 37 w 223"/>
                  <a:gd name="T31" fmla="*/ 30 h 166"/>
                  <a:gd name="T32" fmla="*/ 34 w 223"/>
                  <a:gd name="T33" fmla="*/ 32 h 166"/>
                  <a:gd name="T34" fmla="*/ 31 w 223"/>
                  <a:gd name="T35" fmla="*/ 33 h 166"/>
                  <a:gd name="T36" fmla="*/ 27 w 223"/>
                  <a:gd name="T37" fmla="*/ 33 h 166"/>
                  <a:gd name="T38" fmla="*/ 16 w 223"/>
                  <a:gd name="T39" fmla="*/ 33 h 166"/>
                  <a:gd name="T40" fmla="*/ 13 w 223"/>
                  <a:gd name="T41" fmla="*/ 33 h 166"/>
                  <a:gd name="T42" fmla="*/ 10 w 223"/>
                  <a:gd name="T43" fmla="*/ 32 h 166"/>
                  <a:gd name="T44" fmla="*/ 7 w 223"/>
                  <a:gd name="T45" fmla="*/ 30 h 166"/>
                  <a:gd name="T46" fmla="*/ 5 w 223"/>
                  <a:gd name="T47" fmla="*/ 28 h 166"/>
                  <a:gd name="T48" fmla="*/ 3 w 223"/>
                  <a:gd name="T49" fmla="*/ 26 h 166"/>
                  <a:gd name="T50" fmla="*/ 1 w 223"/>
                  <a:gd name="T51" fmla="*/ 23 h 166"/>
                  <a:gd name="T52" fmla="*/ 0 w 223"/>
                  <a:gd name="T53" fmla="*/ 20 h 166"/>
                  <a:gd name="T54" fmla="*/ 0 w 223"/>
                  <a:gd name="T55" fmla="*/ 17 h 166"/>
                  <a:gd name="T56" fmla="*/ 0 w 223"/>
                  <a:gd name="T57" fmla="*/ 17 h 166"/>
                  <a:gd name="T58" fmla="*/ 0 w 223"/>
                  <a:gd name="T59" fmla="*/ 13 h 166"/>
                  <a:gd name="T60" fmla="*/ 1 w 223"/>
                  <a:gd name="T61" fmla="*/ 10 h 166"/>
                  <a:gd name="T62" fmla="*/ 3 w 223"/>
                  <a:gd name="T63" fmla="*/ 7 h 166"/>
                  <a:gd name="T64" fmla="*/ 5 w 223"/>
                  <a:gd name="T65" fmla="*/ 5 h 166"/>
                  <a:gd name="T66" fmla="*/ 7 w 223"/>
                  <a:gd name="T67" fmla="*/ 3 h 166"/>
                  <a:gd name="T68" fmla="*/ 10 w 223"/>
                  <a:gd name="T69" fmla="*/ 1 h 166"/>
                  <a:gd name="T70" fmla="*/ 13 w 223"/>
                  <a:gd name="T71" fmla="*/ 0 h 166"/>
                  <a:gd name="T72" fmla="*/ 16 w 223"/>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166"/>
                  <a:gd name="T113" fmla="*/ 223 w 223"/>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166">
                    <a:moveTo>
                      <a:pt x="83" y="0"/>
                    </a:moveTo>
                    <a:lnTo>
                      <a:pt x="139" y="0"/>
                    </a:lnTo>
                    <a:lnTo>
                      <a:pt x="155" y="2"/>
                    </a:lnTo>
                    <a:lnTo>
                      <a:pt x="172" y="6"/>
                    </a:lnTo>
                    <a:lnTo>
                      <a:pt x="186" y="14"/>
                    </a:lnTo>
                    <a:lnTo>
                      <a:pt x="199" y="23"/>
                    </a:lnTo>
                    <a:lnTo>
                      <a:pt x="208" y="36"/>
                    </a:lnTo>
                    <a:lnTo>
                      <a:pt x="217" y="50"/>
                    </a:lnTo>
                    <a:lnTo>
                      <a:pt x="221" y="65"/>
                    </a:lnTo>
                    <a:lnTo>
                      <a:pt x="223" y="83"/>
                    </a:lnTo>
                    <a:lnTo>
                      <a:pt x="221" y="99"/>
                    </a:lnTo>
                    <a:lnTo>
                      <a:pt x="217" y="115"/>
                    </a:lnTo>
                    <a:lnTo>
                      <a:pt x="208" y="129"/>
                    </a:lnTo>
                    <a:lnTo>
                      <a:pt x="199" y="141"/>
                    </a:lnTo>
                    <a:lnTo>
                      <a:pt x="186" y="152"/>
                    </a:lnTo>
                    <a:lnTo>
                      <a:pt x="172" y="159"/>
                    </a:lnTo>
                    <a:lnTo>
                      <a:pt x="155" y="164"/>
                    </a:lnTo>
                    <a:lnTo>
                      <a:pt x="139" y="166"/>
                    </a:lnTo>
                    <a:lnTo>
                      <a:pt x="83" y="166"/>
                    </a:lnTo>
                    <a:lnTo>
                      <a:pt x="67" y="164"/>
                    </a:lnTo>
                    <a:lnTo>
                      <a:pt x="51" y="159"/>
                    </a:lnTo>
                    <a:lnTo>
                      <a:pt x="36" y="152"/>
                    </a:lnTo>
                    <a:lnTo>
                      <a:pt x="25" y="141"/>
                    </a:lnTo>
                    <a:lnTo>
                      <a:pt x="14" y="129"/>
                    </a:lnTo>
                    <a:lnTo>
                      <a:pt x="6" y="115"/>
                    </a:lnTo>
                    <a:lnTo>
                      <a:pt x="2" y="99"/>
                    </a:lnTo>
                    <a:lnTo>
                      <a:pt x="0" y="83"/>
                    </a:lnTo>
                    <a:lnTo>
                      <a:pt x="2" y="65"/>
                    </a:lnTo>
                    <a:lnTo>
                      <a:pt x="6" y="50"/>
                    </a:lnTo>
                    <a:lnTo>
                      <a:pt x="14" y="36"/>
                    </a:lnTo>
                    <a:lnTo>
                      <a:pt x="25" y="23"/>
                    </a:lnTo>
                    <a:lnTo>
                      <a:pt x="36" y="14"/>
                    </a:lnTo>
                    <a:lnTo>
                      <a:pt x="51" y="6"/>
                    </a:lnTo>
                    <a:lnTo>
                      <a:pt x="67" y="2"/>
                    </a:lnTo>
                    <a:lnTo>
                      <a:pt x="83" y="0"/>
                    </a:lnTo>
                    <a:close/>
                  </a:path>
                </a:pathLst>
              </a:custGeom>
              <a:solidFill>
                <a:srgbClr val="1C96EF"/>
              </a:solidFill>
              <a:ln w="9525">
                <a:noFill/>
                <a:round/>
                <a:headEnd/>
                <a:tailEnd/>
              </a:ln>
            </p:spPr>
            <p:txBody>
              <a:bodyPr/>
              <a:lstStyle/>
              <a:p>
                <a:endParaRPr lang="en-US" dirty="0"/>
              </a:p>
            </p:txBody>
          </p:sp>
          <p:sp>
            <p:nvSpPr>
              <p:cNvPr id="60" name="Freeform 45"/>
              <p:cNvSpPr>
                <a:spLocks/>
              </p:cNvSpPr>
              <p:nvPr/>
            </p:nvSpPr>
            <p:spPr bwMode="gray">
              <a:xfrm>
                <a:off x="1645" y="2544"/>
                <a:ext cx="78" cy="37"/>
              </a:xfrm>
              <a:custGeom>
                <a:avLst/>
                <a:gdLst>
                  <a:gd name="T0" fmla="*/ 4 w 389"/>
                  <a:gd name="T1" fmla="*/ 0 h 182"/>
                  <a:gd name="T2" fmla="*/ 0 w 389"/>
                  <a:gd name="T3" fmla="*/ 32 h 182"/>
                  <a:gd name="T4" fmla="*/ 4 w 389"/>
                  <a:gd name="T5" fmla="*/ 33 h 182"/>
                  <a:gd name="T6" fmla="*/ 8 w 389"/>
                  <a:gd name="T7" fmla="*/ 34 h 182"/>
                  <a:gd name="T8" fmla="*/ 13 w 389"/>
                  <a:gd name="T9" fmla="*/ 35 h 182"/>
                  <a:gd name="T10" fmla="*/ 17 w 389"/>
                  <a:gd name="T11" fmla="*/ 35 h 182"/>
                  <a:gd name="T12" fmla="*/ 22 w 389"/>
                  <a:gd name="T13" fmla="*/ 36 h 182"/>
                  <a:gd name="T14" fmla="*/ 26 w 389"/>
                  <a:gd name="T15" fmla="*/ 36 h 182"/>
                  <a:gd name="T16" fmla="*/ 31 w 389"/>
                  <a:gd name="T17" fmla="*/ 37 h 182"/>
                  <a:gd name="T18" fmla="*/ 36 w 389"/>
                  <a:gd name="T19" fmla="*/ 37 h 182"/>
                  <a:gd name="T20" fmla="*/ 41 w 389"/>
                  <a:gd name="T21" fmla="*/ 37 h 182"/>
                  <a:gd name="T22" fmla="*/ 46 w 389"/>
                  <a:gd name="T23" fmla="*/ 37 h 182"/>
                  <a:gd name="T24" fmla="*/ 51 w 389"/>
                  <a:gd name="T25" fmla="*/ 37 h 182"/>
                  <a:gd name="T26" fmla="*/ 56 w 389"/>
                  <a:gd name="T27" fmla="*/ 36 h 182"/>
                  <a:gd name="T28" fmla="*/ 61 w 389"/>
                  <a:gd name="T29" fmla="*/ 35 h 182"/>
                  <a:gd name="T30" fmla="*/ 66 w 389"/>
                  <a:gd name="T31" fmla="*/ 35 h 182"/>
                  <a:gd name="T32" fmla="*/ 72 w 389"/>
                  <a:gd name="T33" fmla="*/ 34 h 182"/>
                  <a:gd name="T34" fmla="*/ 78 w 389"/>
                  <a:gd name="T35" fmla="*/ 32 h 182"/>
                  <a:gd name="T36" fmla="*/ 72 w 389"/>
                  <a:gd name="T37" fmla="*/ 0 h 182"/>
                  <a:gd name="T38" fmla="*/ 4 w 389"/>
                  <a:gd name="T39" fmla="*/ 0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9"/>
                  <a:gd name="T61" fmla="*/ 0 h 182"/>
                  <a:gd name="T62" fmla="*/ 389 w 389"/>
                  <a:gd name="T63" fmla="*/ 182 h 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9" h="182">
                    <a:moveTo>
                      <a:pt x="18" y="0"/>
                    </a:moveTo>
                    <a:lnTo>
                      <a:pt x="0" y="159"/>
                    </a:lnTo>
                    <a:lnTo>
                      <a:pt x="21" y="164"/>
                    </a:lnTo>
                    <a:lnTo>
                      <a:pt x="42" y="168"/>
                    </a:lnTo>
                    <a:lnTo>
                      <a:pt x="64" y="171"/>
                    </a:lnTo>
                    <a:lnTo>
                      <a:pt x="86" y="174"/>
                    </a:lnTo>
                    <a:lnTo>
                      <a:pt x="109" y="177"/>
                    </a:lnTo>
                    <a:lnTo>
                      <a:pt x="131" y="179"/>
                    </a:lnTo>
                    <a:lnTo>
                      <a:pt x="154" y="181"/>
                    </a:lnTo>
                    <a:lnTo>
                      <a:pt x="178" y="182"/>
                    </a:lnTo>
                    <a:lnTo>
                      <a:pt x="202" y="182"/>
                    </a:lnTo>
                    <a:lnTo>
                      <a:pt x="227" y="181"/>
                    </a:lnTo>
                    <a:lnTo>
                      <a:pt x="253" y="180"/>
                    </a:lnTo>
                    <a:lnTo>
                      <a:pt x="278" y="178"/>
                    </a:lnTo>
                    <a:lnTo>
                      <a:pt x="304" y="174"/>
                    </a:lnTo>
                    <a:lnTo>
                      <a:pt x="331" y="170"/>
                    </a:lnTo>
                    <a:lnTo>
                      <a:pt x="360" y="166"/>
                    </a:lnTo>
                    <a:lnTo>
                      <a:pt x="389" y="159"/>
                    </a:lnTo>
                    <a:lnTo>
                      <a:pt x="361" y="0"/>
                    </a:lnTo>
                    <a:lnTo>
                      <a:pt x="18" y="0"/>
                    </a:lnTo>
                    <a:close/>
                  </a:path>
                </a:pathLst>
              </a:custGeom>
              <a:solidFill>
                <a:srgbClr val="00000F"/>
              </a:solidFill>
              <a:ln w="9525">
                <a:noFill/>
                <a:round/>
                <a:headEnd/>
                <a:tailEnd/>
              </a:ln>
            </p:spPr>
            <p:txBody>
              <a:bodyPr/>
              <a:lstStyle/>
              <a:p>
                <a:endParaRPr lang="en-US" dirty="0"/>
              </a:p>
            </p:txBody>
          </p:sp>
          <p:sp>
            <p:nvSpPr>
              <p:cNvPr id="61" name="Freeform 46"/>
              <p:cNvSpPr>
                <a:spLocks/>
              </p:cNvSpPr>
              <p:nvPr/>
            </p:nvSpPr>
            <p:spPr bwMode="gray">
              <a:xfrm>
                <a:off x="1650" y="2562"/>
                <a:ext cx="68" cy="15"/>
              </a:xfrm>
              <a:custGeom>
                <a:avLst/>
                <a:gdLst>
                  <a:gd name="T0" fmla="*/ 1 w 343"/>
                  <a:gd name="T1" fmla="*/ 1 h 74"/>
                  <a:gd name="T2" fmla="*/ 67 w 343"/>
                  <a:gd name="T3" fmla="*/ 0 h 74"/>
                  <a:gd name="T4" fmla="*/ 68 w 343"/>
                  <a:gd name="T5" fmla="*/ 11 h 74"/>
                  <a:gd name="T6" fmla="*/ 64 w 343"/>
                  <a:gd name="T7" fmla="*/ 12 h 74"/>
                  <a:gd name="T8" fmla="*/ 59 w 343"/>
                  <a:gd name="T9" fmla="*/ 13 h 74"/>
                  <a:gd name="T10" fmla="*/ 55 w 343"/>
                  <a:gd name="T11" fmla="*/ 14 h 74"/>
                  <a:gd name="T12" fmla="*/ 50 w 343"/>
                  <a:gd name="T13" fmla="*/ 14 h 74"/>
                  <a:gd name="T14" fmla="*/ 45 w 343"/>
                  <a:gd name="T15" fmla="*/ 15 h 74"/>
                  <a:gd name="T16" fmla="*/ 41 w 343"/>
                  <a:gd name="T17" fmla="*/ 15 h 74"/>
                  <a:gd name="T18" fmla="*/ 36 w 343"/>
                  <a:gd name="T19" fmla="*/ 15 h 74"/>
                  <a:gd name="T20" fmla="*/ 31 w 343"/>
                  <a:gd name="T21" fmla="*/ 15 h 74"/>
                  <a:gd name="T22" fmla="*/ 27 w 343"/>
                  <a:gd name="T23" fmla="*/ 15 h 74"/>
                  <a:gd name="T24" fmla="*/ 22 w 343"/>
                  <a:gd name="T25" fmla="*/ 15 h 74"/>
                  <a:gd name="T26" fmla="*/ 18 w 343"/>
                  <a:gd name="T27" fmla="*/ 14 h 74"/>
                  <a:gd name="T28" fmla="*/ 14 w 343"/>
                  <a:gd name="T29" fmla="*/ 14 h 74"/>
                  <a:gd name="T30" fmla="*/ 10 w 343"/>
                  <a:gd name="T31" fmla="*/ 13 h 74"/>
                  <a:gd name="T32" fmla="*/ 7 w 343"/>
                  <a:gd name="T33" fmla="*/ 13 h 74"/>
                  <a:gd name="T34" fmla="*/ 3 w 343"/>
                  <a:gd name="T35" fmla="*/ 12 h 74"/>
                  <a:gd name="T36" fmla="*/ 0 w 343"/>
                  <a:gd name="T37" fmla="*/ 11 h 74"/>
                  <a:gd name="T38" fmla="*/ 1 w 343"/>
                  <a:gd name="T39" fmla="*/ 1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3"/>
                  <a:gd name="T61" fmla="*/ 0 h 74"/>
                  <a:gd name="T62" fmla="*/ 343 w 343"/>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3" h="74">
                    <a:moveTo>
                      <a:pt x="6" y="3"/>
                    </a:moveTo>
                    <a:lnTo>
                      <a:pt x="339" y="0"/>
                    </a:lnTo>
                    <a:lnTo>
                      <a:pt x="343" y="52"/>
                    </a:lnTo>
                    <a:lnTo>
                      <a:pt x="321" y="59"/>
                    </a:lnTo>
                    <a:lnTo>
                      <a:pt x="299" y="64"/>
                    </a:lnTo>
                    <a:lnTo>
                      <a:pt x="276" y="67"/>
                    </a:lnTo>
                    <a:lnTo>
                      <a:pt x="252" y="70"/>
                    </a:lnTo>
                    <a:lnTo>
                      <a:pt x="229" y="73"/>
                    </a:lnTo>
                    <a:lnTo>
                      <a:pt x="205" y="74"/>
                    </a:lnTo>
                    <a:lnTo>
                      <a:pt x="181" y="74"/>
                    </a:lnTo>
                    <a:lnTo>
                      <a:pt x="158" y="74"/>
                    </a:lnTo>
                    <a:lnTo>
                      <a:pt x="136" y="73"/>
                    </a:lnTo>
                    <a:lnTo>
                      <a:pt x="113" y="72"/>
                    </a:lnTo>
                    <a:lnTo>
                      <a:pt x="91" y="69"/>
                    </a:lnTo>
                    <a:lnTo>
                      <a:pt x="71" y="67"/>
                    </a:lnTo>
                    <a:lnTo>
                      <a:pt x="51" y="65"/>
                    </a:lnTo>
                    <a:lnTo>
                      <a:pt x="33" y="62"/>
                    </a:lnTo>
                    <a:lnTo>
                      <a:pt x="16" y="60"/>
                    </a:lnTo>
                    <a:lnTo>
                      <a:pt x="0" y="56"/>
                    </a:lnTo>
                    <a:lnTo>
                      <a:pt x="6" y="3"/>
                    </a:lnTo>
                    <a:close/>
                  </a:path>
                </a:pathLst>
              </a:custGeom>
              <a:solidFill>
                <a:srgbClr val="A0A5A5"/>
              </a:solidFill>
              <a:ln w="9525">
                <a:noFill/>
                <a:round/>
                <a:headEnd/>
                <a:tailEnd/>
              </a:ln>
            </p:spPr>
            <p:txBody>
              <a:bodyPr/>
              <a:lstStyle/>
              <a:p>
                <a:endParaRPr lang="en-US" dirty="0"/>
              </a:p>
            </p:txBody>
          </p:sp>
          <p:sp>
            <p:nvSpPr>
              <p:cNvPr id="62" name="Freeform 47"/>
              <p:cNvSpPr>
                <a:spLocks/>
              </p:cNvSpPr>
              <p:nvPr/>
            </p:nvSpPr>
            <p:spPr bwMode="gray">
              <a:xfrm>
                <a:off x="1553" y="2526"/>
                <a:ext cx="234" cy="5"/>
              </a:xfrm>
              <a:custGeom>
                <a:avLst/>
                <a:gdLst>
                  <a:gd name="T0" fmla="*/ 0 w 1170"/>
                  <a:gd name="T1" fmla="*/ 5 h 24"/>
                  <a:gd name="T2" fmla="*/ 4 w 1170"/>
                  <a:gd name="T3" fmla="*/ 1 h 24"/>
                  <a:gd name="T4" fmla="*/ 234 w 1170"/>
                  <a:gd name="T5" fmla="*/ 0 h 24"/>
                  <a:gd name="T6" fmla="*/ 234 w 1170"/>
                  <a:gd name="T7" fmla="*/ 4 h 24"/>
                  <a:gd name="T8" fmla="*/ 233 w 1170"/>
                  <a:gd name="T9" fmla="*/ 4 h 24"/>
                  <a:gd name="T10" fmla="*/ 231 w 1170"/>
                  <a:gd name="T11" fmla="*/ 4 h 24"/>
                  <a:gd name="T12" fmla="*/ 228 w 1170"/>
                  <a:gd name="T13" fmla="*/ 4 h 24"/>
                  <a:gd name="T14" fmla="*/ 224 w 1170"/>
                  <a:gd name="T15" fmla="*/ 4 h 24"/>
                  <a:gd name="T16" fmla="*/ 218 w 1170"/>
                  <a:gd name="T17" fmla="*/ 4 h 24"/>
                  <a:gd name="T18" fmla="*/ 212 w 1170"/>
                  <a:gd name="T19" fmla="*/ 4 h 24"/>
                  <a:gd name="T20" fmla="*/ 205 w 1170"/>
                  <a:gd name="T21" fmla="*/ 4 h 24"/>
                  <a:gd name="T22" fmla="*/ 197 w 1170"/>
                  <a:gd name="T23" fmla="*/ 5 h 24"/>
                  <a:gd name="T24" fmla="*/ 189 w 1170"/>
                  <a:gd name="T25" fmla="*/ 5 h 24"/>
                  <a:gd name="T26" fmla="*/ 179 w 1170"/>
                  <a:gd name="T27" fmla="*/ 5 h 24"/>
                  <a:gd name="T28" fmla="*/ 170 w 1170"/>
                  <a:gd name="T29" fmla="*/ 5 h 24"/>
                  <a:gd name="T30" fmla="*/ 160 w 1170"/>
                  <a:gd name="T31" fmla="*/ 5 h 24"/>
                  <a:gd name="T32" fmla="*/ 149 w 1170"/>
                  <a:gd name="T33" fmla="*/ 5 h 24"/>
                  <a:gd name="T34" fmla="*/ 139 w 1170"/>
                  <a:gd name="T35" fmla="*/ 5 h 24"/>
                  <a:gd name="T36" fmla="*/ 128 w 1170"/>
                  <a:gd name="T37" fmla="*/ 5 h 24"/>
                  <a:gd name="T38" fmla="*/ 117 w 1170"/>
                  <a:gd name="T39" fmla="*/ 5 h 24"/>
                  <a:gd name="T40" fmla="*/ 106 w 1170"/>
                  <a:gd name="T41" fmla="*/ 5 h 24"/>
                  <a:gd name="T42" fmla="*/ 95 w 1170"/>
                  <a:gd name="T43" fmla="*/ 5 h 24"/>
                  <a:gd name="T44" fmla="*/ 84 w 1170"/>
                  <a:gd name="T45" fmla="*/ 5 h 24"/>
                  <a:gd name="T46" fmla="*/ 74 w 1170"/>
                  <a:gd name="T47" fmla="*/ 5 h 24"/>
                  <a:gd name="T48" fmla="*/ 64 w 1170"/>
                  <a:gd name="T49" fmla="*/ 5 h 24"/>
                  <a:gd name="T50" fmla="*/ 54 w 1170"/>
                  <a:gd name="T51" fmla="*/ 5 h 24"/>
                  <a:gd name="T52" fmla="*/ 45 w 1170"/>
                  <a:gd name="T53" fmla="*/ 5 h 24"/>
                  <a:gd name="T54" fmla="*/ 37 w 1170"/>
                  <a:gd name="T55" fmla="*/ 5 h 24"/>
                  <a:gd name="T56" fmla="*/ 29 w 1170"/>
                  <a:gd name="T57" fmla="*/ 5 h 24"/>
                  <a:gd name="T58" fmla="*/ 22 w 1170"/>
                  <a:gd name="T59" fmla="*/ 5 h 24"/>
                  <a:gd name="T60" fmla="*/ 15 w 1170"/>
                  <a:gd name="T61" fmla="*/ 5 h 24"/>
                  <a:gd name="T62" fmla="*/ 10 w 1170"/>
                  <a:gd name="T63" fmla="*/ 5 h 24"/>
                  <a:gd name="T64" fmla="*/ 6 w 1170"/>
                  <a:gd name="T65" fmla="*/ 5 h 24"/>
                  <a:gd name="T66" fmla="*/ 3 w 1170"/>
                  <a:gd name="T67" fmla="*/ 5 h 24"/>
                  <a:gd name="T68" fmla="*/ 1 w 1170"/>
                  <a:gd name="T69" fmla="*/ 5 h 24"/>
                  <a:gd name="T70" fmla="*/ 0 w 1170"/>
                  <a:gd name="T71" fmla="*/ 5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0"/>
                  <a:gd name="T109" fmla="*/ 0 h 24"/>
                  <a:gd name="T110" fmla="*/ 1170 w 1170"/>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0" h="24">
                    <a:moveTo>
                      <a:pt x="0" y="22"/>
                    </a:moveTo>
                    <a:lnTo>
                      <a:pt x="18" y="3"/>
                    </a:lnTo>
                    <a:lnTo>
                      <a:pt x="1170" y="0"/>
                    </a:lnTo>
                    <a:lnTo>
                      <a:pt x="1169" y="21"/>
                    </a:lnTo>
                    <a:lnTo>
                      <a:pt x="1165" y="21"/>
                    </a:lnTo>
                    <a:lnTo>
                      <a:pt x="1156" y="21"/>
                    </a:lnTo>
                    <a:lnTo>
                      <a:pt x="1139" y="21"/>
                    </a:lnTo>
                    <a:lnTo>
                      <a:pt x="1119" y="21"/>
                    </a:lnTo>
                    <a:lnTo>
                      <a:pt x="1092" y="21"/>
                    </a:lnTo>
                    <a:lnTo>
                      <a:pt x="1061" y="21"/>
                    </a:lnTo>
                    <a:lnTo>
                      <a:pt x="1025" y="21"/>
                    </a:lnTo>
                    <a:lnTo>
                      <a:pt x="986" y="22"/>
                    </a:lnTo>
                    <a:lnTo>
                      <a:pt x="944" y="22"/>
                    </a:lnTo>
                    <a:lnTo>
                      <a:pt x="897" y="22"/>
                    </a:lnTo>
                    <a:lnTo>
                      <a:pt x="850" y="22"/>
                    </a:lnTo>
                    <a:lnTo>
                      <a:pt x="799" y="22"/>
                    </a:lnTo>
                    <a:lnTo>
                      <a:pt x="747" y="22"/>
                    </a:lnTo>
                    <a:lnTo>
                      <a:pt x="693" y="22"/>
                    </a:lnTo>
                    <a:lnTo>
                      <a:pt x="639" y="24"/>
                    </a:lnTo>
                    <a:lnTo>
                      <a:pt x="585" y="24"/>
                    </a:lnTo>
                    <a:lnTo>
                      <a:pt x="530" y="24"/>
                    </a:lnTo>
                    <a:lnTo>
                      <a:pt x="476" y="24"/>
                    </a:lnTo>
                    <a:lnTo>
                      <a:pt x="422" y="24"/>
                    </a:lnTo>
                    <a:lnTo>
                      <a:pt x="370" y="24"/>
                    </a:lnTo>
                    <a:lnTo>
                      <a:pt x="319" y="24"/>
                    </a:lnTo>
                    <a:lnTo>
                      <a:pt x="271" y="24"/>
                    </a:lnTo>
                    <a:lnTo>
                      <a:pt x="225" y="24"/>
                    </a:lnTo>
                    <a:lnTo>
                      <a:pt x="183" y="24"/>
                    </a:lnTo>
                    <a:lnTo>
                      <a:pt x="144" y="24"/>
                    </a:lnTo>
                    <a:lnTo>
                      <a:pt x="108" y="24"/>
                    </a:lnTo>
                    <a:lnTo>
                      <a:pt x="77" y="24"/>
                    </a:lnTo>
                    <a:lnTo>
                      <a:pt x="50" y="24"/>
                    </a:lnTo>
                    <a:lnTo>
                      <a:pt x="29" y="24"/>
                    </a:lnTo>
                    <a:lnTo>
                      <a:pt x="13" y="22"/>
                    </a:lnTo>
                    <a:lnTo>
                      <a:pt x="3" y="22"/>
                    </a:lnTo>
                    <a:lnTo>
                      <a:pt x="0" y="22"/>
                    </a:lnTo>
                    <a:close/>
                  </a:path>
                </a:pathLst>
              </a:custGeom>
              <a:solidFill>
                <a:srgbClr val="757272"/>
              </a:solidFill>
              <a:ln w="9525">
                <a:noFill/>
                <a:round/>
                <a:headEnd/>
                <a:tailEnd/>
              </a:ln>
            </p:spPr>
            <p:txBody>
              <a:bodyPr/>
              <a:lstStyle/>
              <a:p>
                <a:endParaRPr lang="en-US" dirty="0"/>
              </a:p>
            </p:txBody>
          </p:sp>
          <p:sp>
            <p:nvSpPr>
              <p:cNvPr id="63" name="Freeform 48"/>
              <p:cNvSpPr>
                <a:spLocks/>
              </p:cNvSpPr>
              <p:nvPr/>
            </p:nvSpPr>
            <p:spPr bwMode="gray">
              <a:xfrm>
                <a:off x="1553" y="2517"/>
                <a:ext cx="285" cy="3"/>
              </a:xfrm>
              <a:custGeom>
                <a:avLst/>
                <a:gdLst>
                  <a:gd name="T0" fmla="*/ 0 w 1423"/>
                  <a:gd name="T1" fmla="*/ 3 h 17"/>
                  <a:gd name="T2" fmla="*/ 2 w 1423"/>
                  <a:gd name="T3" fmla="*/ 0 h 17"/>
                  <a:gd name="T4" fmla="*/ 285 w 1423"/>
                  <a:gd name="T5" fmla="*/ 0 h 17"/>
                  <a:gd name="T6" fmla="*/ 285 w 1423"/>
                  <a:gd name="T7" fmla="*/ 3 h 17"/>
                  <a:gd name="T8" fmla="*/ 284 w 1423"/>
                  <a:gd name="T9" fmla="*/ 3 h 17"/>
                  <a:gd name="T10" fmla="*/ 281 w 1423"/>
                  <a:gd name="T11" fmla="*/ 3 h 17"/>
                  <a:gd name="T12" fmla="*/ 278 w 1423"/>
                  <a:gd name="T13" fmla="*/ 3 h 17"/>
                  <a:gd name="T14" fmla="*/ 272 w 1423"/>
                  <a:gd name="T15" fmla="*/ 3 h 17"/>
                  <a:gd name="T16" fmla="*/ 266 w 1423"/>
                  <a:gd name="T17" fmla="*/ 3 h 17"/>
                  <a:gd name="T18" fmla="*/ 259 w 1423"/>
                  <a:gd name="T19" fmla="*/ 3 h 17"/>
                  <a:gd name="T20" fmla="*/ 250 w 1423"/>
                  <a:gd name="T21" fmla="*/ 3 h 17"/>
                  <a:gd name="T22" fmla="*/ 240 w 1423"/>
                  <a:gd name="T23" fmla="*/ 3 h 17"/>
                  <a:gd name="T24" fmla="*/ 230 w 1423"/>
                  <a:gd name="T25" fmla="*/ 3 h 17"/>
                  <a:gd name="T26" fmla="*/ 219 w 1423"/>
                  <a:gd name="T27" fmla="*/ 3 h 17"/>
                  <a:gd name="T28" fmla="*/ 207 w 1423"/>
                  <a:gd name="T29" fmla="*/ 3 h 17"/>
                  <a:gd name="T30" fmla="*/ 195 w 1423"/>
                  <a:gd name="T31" fmla="*/ 3 h 17"/>
                  <a:gd name="T32" fmla="*/ 182 w 1423"/>
                  <a:gd name="T33" fmla="*/ 3 h 17"/>
                  <a:gd name="T34" fmla="*/ 169 w 1423"/>
                  <a:gd name="T35" fmla="*/ 3 h 17"/>
                  <a:gd name="T36" fmla="*/ 156 w 1423"/>
                  <a:gd name="T37" fmla="*/ 3 h 17"/>
                  <a:gd name="T38" fmla="*/ 142 w 1423"/>
                  <a:gd name="T39" fmla="*/ 3 h 17"/>
                  <a:gd name="T40" fmla="*/ 129 w 1423"/>
                  <a:gd name="T41" fmla="*/ 3 h 17"/>
                  <a:gd name="T42" fmla="*/ 116 w 1423"/>
                  <a:gd name="T43" fmla="*/ 3 h 17"/>
                  <a:gd name="T44" fmla="*/ 103 w 1423"/>
                  <a:gd name="T45" fmla="*/ 3 h 17"/>
                  <a:gd name="T46" fmla="*/ 90 w 1423"/>
                  <a:gd name="T47" fmla="*/ 3 h 17"/>
                  <a:gd name="T48" fmla="*/ 78 w 1423"/>
                  <a:gd name="T49" fmla="*/ 3 h 17"/>
                  <a:gd name="T50" fmla="*/ 66 w 1423"/>
                  <a:gd name="T51" fmla="*/ 3 h 17"/>
                  <a:gd name="T52" fmla="*/ 55 w 1423"/>
                  <a:gd name="T53" fmla="*/ 3 h 17"/>
                  <a:gd name="T54" fmla="*/ 44 w 1423"/>
                  <a:gd name="T55" fmla="*/ 3 h 17"/>
                  <a:gd name="T56" fmla="*/ 35 w 1423"/>
                  <a:gd name="T57" fmla="*/ 3 h 17"/>
                  <a:gd name="T58" fmla="*/ 26 w 1423"/>
                  <a:gd name="T59" fmla="*/ 3 h 17"/>
                  <a:gd name="T60" fmla="*/ 19 w 1423"/>
                  <a:gd name="T61" fmla="*/ 3 h 17"/>
                  <a:gd name="T62" fmla="*/ 12 w 1423"/>
                  <a:gd name="T63" fmla="*/ 3 h 17"/>
                  <a:gd name="T64" fmla="*/ 7 w 1423"/>
                  <a:gd name="T65" fmla="*/ 3 h 17"/>
                  <a:gd name="T66" fmla="*/ 3 w 1423"/>
                  <a:gd name="T67" fmla="*/ 3 h 17"/>
                  <a:gd name="T68" fmla="*/ 1 w 1423"/>
                  <a:gd name="T69" fmla="*/ 3 h 17"/>
                  <a:gd name="T70" fmla="*/ 0 w 1423"/>
                  <a:gd name="T71" fmla="*/ 3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3"/>
                  <a:gd name="T109" fmla="*/ 0 h 17"/>
                  <a:gd name="T110" fmla="*/ 1423 w 1423"/>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3" h="17">
                    <a:moveTo>
                      <a:pt x="0" y="16"/>
                    </a:moveTo>
                    <a:lnTo>
                      <a:pt x="8" y="0"/>
                    </a:lnTo>
                    <a:lnTo>
                      <a:pt x="1423" y="0"/>
                    </a:lnTo>
                    <a:lnTo>
                      <a:pt x="1422" y="15"/>
                    </a:lnTo>
                    <a:lnTo>
                      <a:pt x="1417" y="15"/>
                    </a:lnTo>
                    <a:lnTo>
                      <a:pt x="1405" y="15"/>
                    </a:lnTo>
                    <a:lnTo>
                      <a:pt x="1386" y="15"/>
                    </a:lnTo>
                    <a:lnTo>
                      <a:pt x="1360" y="15"/>
                    </a:lnTo>
                    <a:lnTo>
                      <a:pt x="1329" y="15"/>
                    </a:lnTo>
                    <a:lnTo>
                      <a:pt x="1291" y="15"/>
                    </a:lnTo>
                    <a:lnTo>
                      <a:pt x="1248" y="15"/>
                    </a:lnTo>
                    <a:lnTo>
                      <a:pt x="1200" y="16"/>
                    </a:lnTo>
                    <a:lnTo>
                      <a:pt x="1147" y="16"/>
                    </a:lnTo>
                    <a:lnTo>
                      <a:pt x="1092" y="16"/>
                    </a:lnTo>
                    <a:lnTo>
                      <a:pt x="1034" y="16"/>
                    </a:lnTo>
                    <a:lnTo>
                      <a:pt x="972" y="16"/>
                    </a:lnTo>
                    <a:lnTo>
                      <a:pt x="908" y="16"/>
                    </a:lnTo>
                    <a:lnTo>
                      <a:pt x="843" y="16"/>
                    </a:lnTo>
                    <a:lnTo>
                      <a:pt x="777" y="17"/>
                    </a:lnTo>
                    <a:lnTo>
                      <a:pt x="711" y="17"/>
                    </a:lnTo>
                    <a:lnTo>
                      <a:pt x="644" y="17"/>
                    </a:lnTo>
                    <a:lnTo>
                      <a:pt x="578" y="17"/>
                    </a:lnTo>
                    <a:lnTo>
                      <a:pt x="514" y="17"/>
                    </a:lnTo>
                    <a:lnTo>
                      <a:pt x="450" y="17"/>
                    </a:lnTo>
                    <a:lnTo>
                      <a:pt x="388" y="17"/>
                    </a:lnTo>
                    <a:lnTo>
                      <a:pt x="330" y="17"/>
                    </a:lnTo>
                    <a:lnTo>
                      <a:pt x="275" y="17"/>
                    </a:lnTo>
                    <a:lnTo>
                      <a:pt x="222" y="17"/>
                    </a:lnTo>
                    <a:lnTo>
                      <a:pt x="174" y="17"/>
                    </a:lnTo>
                    <a:lnTo>
                      <a:pt x="131" y="17"/>
                    </a:lnTo>
                    <a:lnTo>
                      <a:pt x="93" y="17"/>
                    </a:lnTo>
                    <a:lnTo>
                      <a:pt x="62" y="17"/>
                    </a:lnTo>
                    <a:lnTo>
                      <a:pt x="36" y="17"/>
                    </a:lnTo>
                    <a:lnTo>
                      <a:pt x="16" y="16"/>
                    </a:lnTo>
                    <a:lnTo>
                      <a:pt x="4" y="16"/>
                    </a:lnTo>
                    <a:lnTo>
                      <a:pt x="0" y="16"/>
                    </a:lnTo>
                    <a:close/>
                  </a:path>
                </a:pathLst>
              </a:custGeom>
              <a:solidFill>
                <a:srgbClr val="757272"/>
              </a:solidFill>
              <a:ln w="9525">
                <a:noFill/>
                <a:round/>
                <a:headEnd/>
                <a:tailEnd/>
              </a:ln>
            </p:spPr>
            <p:txBody>
              <a:bodyPr/>
              <a:lstStyle/>
              <a:p>
                <a:endParaRPr lang="en-US" dirty="0"/>
              </a:p>
            </p:txBody>
          </p:sp>
          <p:sp>
            <p:nvSpPr>
              <p:cNvPr id="64" name="Freeform 49"/>
              <p:cNvSpPr>
                <a:spLocks/>
              </p:cNvSpPr>
              <p:nvPr/>
            </p:nvSpPr>
            <p:spPr bwMode="gray">
              <a:xfrm>
                <a:off x="1554" y="2509"/>
                <a:ext cx="282" cy="3"/>
              </a:xfrm>
              <a:custGeom>
                <a:avLst/>
                <a:gdLst>
                  <a:gd name="T0" fmla="*/ 0 w 1410"/>
                  <a:gd name="T1" fmla="*/ 2 h 15"/>
                  <a:gd name="T2" fmla="*/ 2 w 1410"/>
                  <a:gd name="T3" fmla="*/ 0 h 15"/>
                  <a:gd name="T4" fmla="*/ 282 w 1410"/>
                  <a:gd name="T5" fmla="*/ 0 h 15"/>
                  <a:gd name="T6" fmla="*/ 282 w 1410"/>
                  <a:gd name="T7" fmla="*/ 3 h 15"/>
                  <a:gd name="T8" fmla="*/ 281 w 1410"/>
                  <a:gd name="T9" fmla="*/ 3 h 15"/>
                  <a:gd name="T10" fmla="*/ 278 w 1410"/>
                  <a:gd name="T11" fmla="*/ 3 h 15"/>
                  <a:gd name="T12" fmla="*/ 275 w 1410"/>
                  <a:gd name="T13" fmla="*/ 3 h 15"/>
                  <a:gd name="T14" fmla="*/ 270 w 1410"/>
                  <a:gd name="T15" fmla="*/ 3 h 15"/>
                  <a:gd name="T16" fmla="*/ 263 w 1410"/>
                  <a:gd name="T17" fmla="*/ 3 h 15"/>
                  <a:gd name="T18" fmla="*/ 256 w 1410"/>
                  <a:gd name="T19" fmla="*/ 3 h 15"/>
                  <a:gd name="T20" fmla="*/ 247 w 1410"/>
                  <a:gd name="T21" fmla="*/ 3 h 15"/>
                  <a:gd name="T22" fmla="*/ 238 w 1410"/>
                  <a:gd name="T23" fmla="*/ 3 h 15"/>
                  <a:gd name="T24" fmla="*/ 227 w 1410"/>
                  <a:gd name="T25" fmla="*/ 3 h 15"/>
                  <a:gd name="T26" fmla="*/ 216 w 1410"/>
                  <a:gd name="T27" fmla="*/ 3 h 15"/>
                  <a:gd name="T28" fmla="*/ 205 w 1410"/>
                  <a:gd name="T29" fmla="*/ 3 h 15"/>
                  <a:gd name="T30" fmla="*/ 193 w 1410"/>
                  <a:gd name="T31" fmla="*/ 3 h 15"/>
                  <a:gd name="T32" fmla="*/ 180 w 1410"/>
                  <a:gd name="T33" fmla="*/ 3 h 15"/>
                  <a:gd name="T34" fmla="*/ 167 w 1410"/>
                  <a:gd name="T35" fmla="*/ 3 h 15"/>
                  <a:gd name="T36" fmla="*/ 154 w 1410"/>
                  <a:gd name="T37" fmla="*/ 3 h 15"/>
                  <a:gd name="T38" fmla="*/ 141 w 1410"/>
                  <a:gd name="T39" fmla="*/ 3 h 15"/>
                  <a:gd name="T40" fmla="*/ 128 w 1410"/>
                  <a:gd name="T41" fmla="*/ 3 h 15"/>
                  <a:gd name="T42" fmla="*/ 115 w 1410"/>
                  <a:gd name="T43" fmla="*/ 3 h 15"/>
                  <a:gd name="T44" fmla="*/ 102 w 1410"/>
                  <a:gd name="T45" fmla="*/ 3 h 15"/>
                  <a:gd name="T46" fmla="*/ 89 w 1410"/>
                  <a:gd name="T47" fmla="*/ 3 h 15"/>
                  <a:gd name="T48" fmla="*/ 77 w 1410"/>
                  <a:gd name="T49" fmla="*/ 3 h 15"/>
                  <a:gd name="T50" fmla="*/ 65 w 1410"/>
                  <a:gd name="T51" fmla="*/ 3 h 15"/>
                  <a:gd name="T52" fmla="*/ 54 w 1410"/>
                  <a:gd name="T53" fmla="*/ 3 h 15"/>
                  <a:gd name="T54" fmla="*/ 44 w 1410"/>
                  <a:gd name="T55" fmla="*/ 3 h 15"/>
                  <a:gd name="T56" fmla="*/ 35 w 1410"/>
                  <a:gd name="T57" fmla="*/ 3 h 15"/>
                  <a:gd name="T58" fmla="*/ 26 w 1410"/>
                  <a:gd name="T59" fmla="*/ 2 h 15"/>
                  <a:gd name="T60" fmla="*/ 18 w 1410"/>
                  <a:gd name="T61" fmla="*/ 2 h 15"/>
                  <a:gd name="T62" fmla="*/ 12 w 1410"/>
                  <a:gd name="T63" fmla="*/ 2 h 15"/>
                  <a:gd name="T64" fmla="*/ 7 w 1410"/>
                  <a:gd name="T65" fmla="*/ 2 h 15"/>
                  <a:gd name="T66" fmla="*/ 3 w 1410"/>
                  <a:gd name="T67" fmla="*/ 2 h 15"/>
                  <a:gd name="T68" fmla="*/ 1 w 1410"/>
                  <a:gd name="T69" fmla="*/ 2 h 15"/>
                  <a:gd name="T70" fmla="*/ 0 w 1410"/>
                  <a:gd name="T71" fmla="*/ 2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10"/>
                  <a:gd name="T109" fmla="*/ 0 h 15"/>
                  <a:gd name="T110" fmla="*/ 1410 w 1410"/>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10" h="15">
                    <a:moveTo>
                      <a:pt x="0" y="11"/>
                    </a:moveTo>
                    <a:lnTo>
                      <a:pt x="8" y="0"/>
                    </a:lnTo>
                    <a:lnTo>
                      <a:pt x="1410" y="0"/>
                    </a:lnTo>
                    <a:lnTo>
                      <a:pt x="1408" y="15"/>
                    </a:lnTo>
                    <a:lnTo>
                      <a:pt x="1404" y="15"/>
                    </a:lnTo>
                    <a:lnTo>
                      <a:pt x="1392" y="15"/>
                    </a:lnTo>
                    <a:lnTo>
                      <a:pt x="1374" y="15"/>
                    </a:lnTo>
                    <a:lnTo>
                      <a:pt x="1348" y="15"/>
                    </a:lnTo>
                    <a:lnTo>
                      <a:pt x="1316" y="15"/>
                    </a:lnTo>
                    <a:lnTo>
                      <a:pt x="1278" y="15"/>
                    </a:lnTo>
                    <a:lnTo>
                      <a:pt x="1235" y="15"/>
                    </a:lnTo>
                    <a:lnTo>
                      <a:pt x="1188" y="15"/>
                    </a:lnTo>
                    <a:lnTo>
                      <a:pt x="1137" y="15"/>
                    </a:lnTo>
                    <a:lnTo>
                      <a:pt x="1082" y="15"/>
                    </a:lnTo>
                    <a:lnTo>
                      <a:pt x="1023" y="15"/>
                    </a:lnTo>
                    <a:lnTo>
                      <a:pt x="963" y="15"/>
                    </a:lnTo>
                    <a:lnTo>
                      <a:pt x="900" y="14"/>
                    </a:lnTo>
                    <a:lnTo>
                      <a:pt x="835" y="14"/>
                    </a:lnTo>
                    <a:lnTo>
                      <a:pt x="769" y="14"/>
                    </a:lnTo>
                    <a:lnTo>
                      <a:pt x="704" y="14"/>
                    </a:lnTo>
                    <a:lnTo>
                      <a:pt x="638" y="14"/>
                    </a:lnTo>
                    <a:lnTo>
                      <a:pt x="573" y="14"/>
                    </a:lnTo>
                    <a:lnTo>
                      <a:pt x="508" y="14"/>
                    </a:lnTo>
                    <a:lnTo>
                      <a:pt x="445" y="14"/>
                    </a:lnTo>
                    <a:lnTo>
                      <a:pt x="384" y="13"/>
                    </a:lnTo>
                    <a:lnTo>
                      <a:pt x="326" y="13"/>
                    </a:lnTo>
                    <a:lnTo>
                      <a:pt x="271" y="13"/>
                    </a:lnTo>
                    <a:lnTo>
                      <a:pt x="220" y="13"/>
                    </a:lnTo>
                    <a:lnTo>
                      <a:pt x="173" y="13"/>
                    </a:lnTo>
                    <a:lnTo>
                      <a:pt x="129" y="12"/>
                    </a:lnTo>
                    <a:lnTo>
                      <a:pt x="91" y="12"/>
                    </a:lnTo>
                    <a:lnTo>
                      <a:pt x="60" y="12"/>
                    </a:lnTo>
                    <a:lnTo>
                      <a:pt x="34" y="12"/>
                    </a:lnTo>
                    <a:lnTo>
                      <a:pt x="16" y="12"/>
                    </a:lnTo>
                    <a:lnTo>
                      <a:pt x="4" y="11"/>
                    </a:lnTo>
                    <a:lnTo>
                      <a:pt x="0" y="11"/>
                    </a:lnTo>
                    <a:close/>
                  </a:path>
                </a:pathLst>
              </a:custGeom>
              <a:solidFill>
                <a:srgbClr val="757272"/>
              </a:solidFill>
              <a:ln w="9525">
                <a:noFill/>
                <a:round/>
                <a:headEnd/>
                <a:tailEnd/>
              </a:ln>
            </p:spPr>
            <p:txBody>
              <a:bodyPr/>
              <a:lstStyle/>
              <a:p>
                <a:endParaRPr lang="en-US" dirty="0"/>
              </a:p>
            </p:txBody>
          </p:sp>
          <p:sp>
            <p:nvSpPr>
              <p:cNvPr id="65" name="Freeform 50"/>
              <p:cNvSpPr>
                <a:spLocks/>
              </p:cNvSpPr>
              <p:nvPr/>
            </p:nvSpPr>
            <p:spPr bwMode="gray">
              <a:xfrm>
                <a:off x="1555" y="2499"/>
                <a:ext cx="278" cy="3"/>
              </a:xfrm>
              <a:custGeom>
                <a:avLst/>
                <a:gdLst>
                  <a:gd name="T0" fmla="*/ 0 w 1391"/>
                  <a:gd name="T1" fmla="*/ 3 h 18"/>
                  <a:gd name="T2" fmla="*/ 1 w 1391"/>
                  <a:gd name="T3" fmla="*/ 0 h 18"/>
                  <a:gd name="T4" fmla="*/ 278 w 1391"/>
                  <a:gd name="T5" fmla="*/ 0 h 18"/>
                  <a:gd name="T6" fmla="*/ 278 w 1391"/>
                  <a:gd name="T7" fmla="*/ 3 h 18"/>
                  <a:gd name="T8" fmla="*/ 277 w 1391"/>
                  <a:gd name="T9" fmla="*/ 3 h 18"/>
                  <a:gd name="T10" fmla="*/ 275 w 1391"/>
                  <a:gd name="T11" fmla="*/ 3 h 18"/>
                  <a:gd name="T12" fmla="*/ 271 w 1391"/>
                  <a:gd name="T13" fmla="*/ 3 h 18"/>
                  <a:gd name="T14" fmla="*/ 266 w 1391"/>
                  <a:gd name="T15" fmla="*/ 3 h 18"/>
                  <a:gd name="T16" fmla="*/ 260 w 1391"/>
                  <a:gd name="T17" fmla="*/ 3 h 18"/>
                  <a:gd name="T18" fmla="*/ 252 w 1391"/>
                  <a:gd name="T19" fmla="*/ 3 h 18"/>
                  <a:gd name="T20" fmla="*/ 244 w 1391"/>
                  <a:gd name="T21" fmla="*/ 3 h 18"/>
                  <a:gd name="T22" fmla="*/ 234 w 1391"/>
                  <a:gd name="T23" fmla="*/ 3 h 18"/>
                  <a:gd name="T24" fmla="*/ 224 w 1391"/>
                  <a:gd name="T25" fmla="*/ 3 h 18"/>
                  <a:gd name="T26" fmla="*/ 213 w 1391"/>
                  <a:gd name="T27" fmla="*/ 3 h 18"/>
                  <a:gd name="T28" fmla="*/ 202 w 1391"/>
                  <a:gd name="T29" fmla="*/ 3 h 18"/>
                  <a:gd name="T30" fmla="*/ 190 w 1391"/>
                  <a:gd name="T31" fmla="*/ 3 h 18"/>
                  <a:gd name="T32" fmla="*/ 178 w 1391"/>
                  <a:gd name="T33" fmla="*/ 3 h 18"/>
                  <a:gd name="T34" fmla="*/ 165 w 1391"/>
                  <a:gd name="T35" fmla="*/ 3 h 18"/>
                  <a:gd name="T36" fmla="*/ 152 w 1391"/>
                  <a:gd name="T37" fmla="*/ 3 h 18"/>
                  <a:gd name="T38" fmla="*/ 139 w 1391"/>
                  <a:gd name="T39" fmla="*/ 3 h 18"/>
                  <a:gd name="T40" fmla="*/ 126 w 1391"/>
                  <a:gd name="T41" fmla="*/ 3 h 18"/>
                  <a:gd name="T42" fmla="*/ 113 w 1391"/>
                  <a:gd name="T43" fmla="*/ 3 h 18"/>
                  <a:gd name="T44" fmla="*/ 100 w 1391"/>
                  <a:gd name="T45" fmla="*/ 3 h 18"/>
                  <a:gd name="T46" fmla="*/ 88 w 1391"/>
                  <a:gd name="T47" fmla="*/ 3 h 18"/>
                  <a:gd name="T48" fmla="*/ 76 w 1391"/>
                  <a:gd name="T49" fmla="*/ 3 h 18"/>
                  <a:gd name="T50" fmla="*/ 64 w 1391"/>
                  <a:gd name="T51" fmla="*/ 3 h 18"/>
                  <a:gd name="T52" fmla="*/ 54 w 1391"/>
                  <a:gd name="T53" fmla="*/ 3 h 18"/>
                  <a:gd name="T54" fmla="*/ 43 w 1391"/>
                  <a:gd name="T55" fmla="*/ 3 h 18"/>
                  <a:gd name="T56" fmla="*/ 34 w 1391"/>
                  <a:gd name="T57" fmla="*/ 3 h 18"/>
                  <a:gd name="T58" fmla="*/ 26 w 1391"/>
                  <a:gd name="T59" fmla="*/ 3 h 18"/>
                  <a:gd name="T60" fmla="*/ 18 w 1391"/>
                  <a:gd name="T61" fmla="*/ 3 h 18"/>
                  <a:gd name="T62" fmla="*/ 12 w 1391"/>
                  <a:gd name="T63" fmla="*/ 3 h 18"/>
                  <a:gd name="T64" fmla="*/ 7 w 1391"/>
                  <a:gd name="T65" fmla="*/ 3 h 18"/>
                  <a:gd name="T66" fmla="*/ 3 w 1391"/>
                  <a:gd name="T67" fmla="*/ 3 h 18"/>
                  <a:gd name="T68" fmla="*/ 1 w 1391"/>
                  <a:gd name="T69" fmla="*/ 3 h 18"/>
                  <a:gd name="T70" fmla="*/ 0 w 1391"/>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1"/>
                  <a:gd name="T109" fmla="*/ 0 h 18"/>
                  <a:gd name="T110" fmla="*/ 1391 w 1391"/>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1" h="18">
                    <a:moveTo>
                      <a:pt x="0" y="17"/>
                    </a:moveTo>
                    <a:lnTo>
                      <a:pt x="7" y="0"/>
                    </a:lnTo>
                    <a:lnTo>
                      <a:pt x="1391" y="0"/>
                    </a:lnTo>
                    <a:lnTo>
                      <a:pt x="1390" y="16"/>
                    </a:lnTo>
                    <a:lnTo>
                      <a:pt x="1386" y="16"/>
                    </a:lnTo>
                    <a:lnTo>
                      <a:pt x="1375" y="16"/>
                    </a:lnTo>
                    <a:lnTo>
                      <a:pt x="1356" y="16"/>
                    </a:lnTo>
                    <a:lnTo>
                      <a:pt x="1331" y="16"/>
                    </a:lnTo>
                    <a:lnTo>
                      <a:pt x="1299" y="16"/>
                    </a:lnTo>
                    <a:lnTo>
                      <a:pt x="1261" y="16"/>
                    </a:lnTo>
                    <a:lnTo>
                      <a:pt x="1219" y="16"/>
                    </a:lnTo>
                    <a:lnTo>
                      <a:pt x="1173" y="17"/>
                    </a:lnTo>
                    <a:lnTo>
                      <a:pt x="1122" y="17"/>
                    </a:lnTo>
                    <a:lnTo>
                      <a:pt x="1068" y="17"/>
                    </a:lnTo>
                    <a:lnTo>
                      <a:pt x="1011" y="17"/>
                    </a:lnTo>
                    <a:lnTo>
                      <a:pt x="950" y="17"/>
                    </a:lnTo>
                    <a:lnTo>
                      <a:pt x="889" y="17"/>
                    </a:lnTo>
                    <a:lnTo>
                      <a:pt x="825" y="17"/>
                    </a:lnTo>
                    <a:lnTo>
                      <a:pt x="760" y="18"/>
                    </a:lnTo>
                    <a:lnTo>
                      <a:pt x="695" y="18"/>
                    </a:lnTo>
                    <a:lnTo>
                      <a:pt x="630" y="18"/>
                    </a:lnTo>
                    <a:lnTo>
                      <a:pt x="565" y="18"/>
                    </a:lnTo>
                    <a:lnTo>
                      <a:pt x="502" y="18"/>
                    </a:lnTo>
                    <a:lnTo>
                      <a:pt x="440" y="18"/>
                    </a:lnTo>
                    <a:lnTo>
                      <a:pt x="379" y="18"/>
                    </a:lnTo>
                    <a:lnTo>
                      <a:pt x="322" y="18"/>
                    </a:lnTo>
                    <a:lnTo>
                      <a:pt x="268" y="18"/>
                    </a:lnTo>
                    <a:lnTo>
                      <a:pt x="217" y="18"/>
                    </a:lnTo>
                    <a:lnTo>
                      <a:pt x="171" y="18"/>
                    </a:lnTo>
                    <a:lnTo>
                      <a:pt x="129" y="18"/>
                    </a:lnTo>
                    <a:lnTo>
                      <a:pt x="91" y="18"/>
                    </a:lnTo>
                    <a:lnTo>
                      <a:pt x="59" y="18"/>
                    </a:lnTo>
                    <a:lnTo>
                      <a:pt x="35" y="18"/>
                    </a:lnTo>
                    <a:lnTo>
                      <a:pt x="15" y="17"/>
                    </a:lnTo>
                    <a:lnTo>
                      <a:pt x="4" y="17"/>
                    </a:lnTo>
                    <a:lnTo>
                      <a:pt x="0" y="17"/>
                    </a:lnTo>
                    <a:close/>
                  </a:path>
                </a:pathLst>
              </a:custGeom>
              <a:solidFill>
                <a:srgbClr val="757272"/>
              </a:solidFill>
              <a:ln w="9525">
                <a:noFill/>
                <a:round/>
                <a:headEnd/>
                <a:tailEnd/>
              </a:ln>
            </p:spPr>
            <p:txBody>
              <a:bodyPr/>
              <a:lstStyle/>
              <a:p>
                <a:endParaRPr lang="en-US" dirty="0"/>
              </a:p>
            </p:txBody>
          </p:sp>
          <p:sp>
            <p:nvSpPr>
              <p:cNvPr id="66" name="Freeform 51"/>
              <p:cNvSpPr>
                <a:spLocks/>
              </p:cNvSpPr>
              <p:nvPr/>
            </p:nvSpPr>
            <p:spPr bwMode="gray">
              <a:xfrm>
                <a:off x="1557" y="2489"/>
                <a:ext cx="275" cy="4"/>
              </a:xfrm>
              <a:custGeom>
                <a:avLst/>
                <a:gdLst>
                  <a:gd name="T0" fmla="*/ 0 w 1376"/>
                  <a:gd name="T1" fmla="*/ 4 h 17"/>
                  <a:gd name="T2" fmla="*/ 2 w 1376"/>
                  <a:gd name="T3" fmla="*/ 0 h 17"/>
                  <a:gd name="T4" fmla="*/ 275 w 1376"/>
                  <a:gd name="T5" fmla="*/ 0 h 17"/>
                  <a:gd name="T6" fmla="*/ 274 w 1376"/>
                  <a:gd name="T7" fmla="*/ 4 h 17"/>
                  <a:gd name="T8" fmla="*/ 274 w 1376"/>
                  <a:gd name="T9" fmla="*/ 4 h 17"/>
                  <a:gd name="T10" fmla="*/ 271 w 1376"/>
                  <a:gd name="T11" fmla="*/ 4 h 17"/>
                  <a:gd name="T12" fmla="*/ 268 w 1376"/>
                  <a:gd name="T13" fmla="*/ 4 h 17"/>
                  <a:gd name="T14" fmla="*/ 263 w 1376"/>
                  <a:gd name="T15" fmla="*/ 4 h 17"/>
                  <a:gd name="T16" fmla="*/ 257 w 1376"/>
                  <a:gd name="T17" fmla="*/ 4 h 17"/>
                  <a:gd name="T18" fmla="*/ 249 w 1376"/>
                  <a:gd name="T19" fmla="*/ 4 h 17"/>
                  <a:gd name="T20" fmla="*/ 241 w 1376"/>
                  <a:gd name="T21" fmla="*/ 4 h 17"/>
                  <a:gd name="T22" fmla="*/ 232 w 1376"/>
                  <a:gd name="T23" fmla="*/ 4 h 17"/>
                  <a:gd name="T24" fmla="*/ 222 w 1376"/>
                  <a:gd name="T25" fmla="*/ 4 h 17"/>
                  <a:gd name="T26" fmla="*/ 211 w 1376"/>
                  <a:gd name="T27" fmla="*/ 4 h 17"/>
                  <a:gd name="T28" fmla="*/ 199 w 1376"/>
                  <a:gd name="T29" fmla="*/ 4 h 17"/>
                  <a:gd name="T30" fmla="*/ 188 w 1376"/>
                  <a:gd name="T31" fmla="*/ 4 h 17"/>
                  <a:gd name="T32" fmla="*/ 175 w 1376"/>
                  <a:gd name="T33" fmla="*/ 4 h 17"/>
                  <a:gd name="T34" fmla="*/ 163 w 1376"/>
                  <a:gd name="T35" fmla="*/ 4 h 17"/>
                  <a:gd name="T36" fmla="*/ 150 w 1376"/>
                  <a:gd name="T37" fmla="*/ 4 h 17"/>
                  <a:gd name="T38" fmla="*/ 137 w 1376"/>
                  <a:gd name="T39" fmla="*/ 4 h 17"/>
                  <a:gd name="T40" fmla="*/ 125 w 1376"/>
                  <a:gd name="T41" fmla="*/ 4 h 17"/>
                  <a:gd name="T42" fmla="*/ 112 w 1376"/>
                  <a:gd name="T43" fmla="*/ 4 h 17"/>
                  <a:gd name="T44" fmla="*/ 99 w 1376"/>
                  <a:gd name="T45" fmla="*/ 4 h 17"/>
                  <a:gd name="T46" fmla="*/ 87 w 1376"/>
                  <a:gd name="T47" fmla="*/ 4 h 17"/>
                  <a:gd name="T48" fmla="*/ 75 w 1376"/>
                  <a:gd name="T49" fmla="*/ 4 h 17"/>
                  <a:gd name="T50" fmla="*/ 64 w 1376"/>
                  <a:gd name="T51" fmla="*/ 4 h 17"/>
                  <a:gd name="T52" fmla="*/ 53 w 1376"/>
                  <a:gd name="T53" fmla="*/ 4 h 17"/>
                  <a:gd name="T54" fmla="*/ 43 w 1376"/>
                  <a:gd name="T55" fmla="*/ 4 h 17"/>
                  <a:gd name="T56" fmla="*/ 34 w 1376"/>
                  <a:gd name="T57" fmla="*/ 4 h 17"/>
                  <a:gd name="T58" fmla="*/ 25 w 1376"/>
                  <a:gd name="T59" fmla="*/ 4 h 17"/>
                  <a:gd name="T60" fmla="*/ 18 w 1376"/>
                  <a:gd name="T61" fmla="*/ 4 h 17"/>
                  <a:gd name="T62" fmla="*/ 12 w 1376"/>
                  <a:gd name="T63" fmla="*/ 4 h 17"/>
                  <a:gd name="T64" fmla="*/ 7 w 1376"/>
                  <a:gd name="T65" fmla="*/ 4 h 17"/>
                  <a:gd name="T66" fmla="*/ 3 w 1376"/>
                  <a:gd name="T67" fmla="*/ 4 h 17"/>
                  <a:gd name="T68" fmla="*/ 1 w 1376"/>
                  <a:gd name="T69" fmla="*/ 4 h 17"/>
                  <a:gd name="T70" fmla="*/ 0 w 1376"/>
                  <a:gd name="T71" fmla="*/ 4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6"/>
                  <a:gd name="T109" fmla="*/ 0 h 17"/>
                  <a:gd name="T110" fmla="*/ 1376 w 1376"/>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6" h="17">
                    <a:moveTo>
                      <a:pt x="0" y="16"/>
                    </a:moveTo>
                    <a:lnTo>
                      <a:pt x="8" y="0"/>
                    </a:lnTo>
                    <a:lnTo>
                      <a:pt x="1376" y="0"/>
                    </a:lnTo>
                    <a:lnTo>
                      <a:pt x="1373" y="15"/>
                    </a:lnTo>
                    <a:lnTo>
                      <a:pt x="1369" y="15"/>
                    </a:lnTo>
                    <a:lnTo>
                      <a:pt x="1358" y="15"/>
                    </a:lnTo>
                    <a:lnTo>
                      <a:pt x="1340" y="15"/>
                    </a:lnTo>
                    <a:lnTo>
                      <a:pt x="1314" y="15"/>
                    </a:lnTo>
                    <a:lnTo>
                      <a:pt x="1284" y="15"/>
                    </a:lnTo>
                    <a:lnTo>
                      <a:pt x="1247" y="15"/>
                    </a:lnTo>
                    <a:lnTo>
                      <a:pt x="1205" y="15"/>
                    </a:lnTo>
                    <a:lnTo>
                      <a:pt x="1159" y="16"/>
                    </a:lnTo>
                    <a:lnTo>
                      <a:pt x="1109" y="16"/>
                    </a:lnTo>
                    <a:lnTo>
                      <a:pt x="1054" y="16"/>
                    </a:lnTo>
                    <a:lnTo>
                      <a:pt x="998" y="16"/>
                    </a:lnTo>
                    <a:lnTo>
                      <a:pt x="939" y="16"/>
                    </a:lnTo>
                    <a:lnTo>
                      <a:pt x="878" y="16"/>
                    </a:lnTo>
                    <a:lnTo>
                      <a:pt x="814" y="16"/>
                    </a:lnTo>
                    <a:lnTo>
                      <a:pt x="751" y="17"/>
                    </a:lnTo>
                    <a:lnTo>
                      <a:pt x="687" y="17"/>
                    </a:lnTo>
                    <a:lnTo>
                      <a:pt x="623" y="17"/>
                    </a:lnTo>
                    <a:lnTo>
                      <a:pt x="559" y="17"/>
                    </a:lnTo>
                    <a:lnTo>
                      <a:pt x="496" y="17"/>
                    </a:lnTo>
                    <a:lnTo>
                      <a:pt x="435" y="17"/>
                    </a:lnTo>
                    <a:lnTo>
                      <a:pt x="376" y="17"/>
                    </a:lnTo>
                    <a:lnTo>
                      <a:pt x="319" y="17"/>
                    </a:lnTo>
                    <a:lnTo>
                      <a:pt x="265" y="17"/>
                    </a:lnTo>
                    <a:lnTo>
                      <a:pt x="215" y="17"/>
                    </a:lnTo>
                    <a:lnTo>
                      <a:pt x="169" y="17"/>
                    </a:lnTo>
                    <a:lnTo>
                      <a:pt x="127" y="17"/>
                    </a:lnTo>
                    <a:lnTo>
                      <a:pt x="90" y="17"/>
                    </a:lnTo>
                    <a:lnTo>
                      <a:pt x="60" y="17"/>
                    </a:lnTo>
                    <a:lnTo>
                      <a:pt x="34" y="17"/>
                    </a:lnTo>
                    <a:lnTo>
                      <a:pt x="16" y="16"/>
                    </a:lnTo>
                    <a:lnTo>
                      <a:pt x="5" y="16"/>
                    </a:lnTo>
                    <a:lnTo>
                      <a:pt x="0" y="16"/>
                    </a:lnTo>
                    <a:close/>
                  </a:path>
                </a:pathLst>
              </a:custGeom>
              <a:solidFill>
                <a:srgbClr val="757272"/>
              </a:solidFill>
              <a:ln w="9525">
                <a:noFill/>
                <a:round/>
                <a:headEnd/>
                <a:tailEnd/>
              </a:ln>
            </p:spPr>
            <p:txBody>
              <a:bodyPr/>
              <a:lstStyle/>
              <a:p>
                <a:endParaRPr lang="en-US" dirty="0"/>
              </a:p>
            </p:txBody>
          </p:sp>
          <p:sp>
            <p:nvSpPr>
              <p:cNvPr id="67" name="Freeform 52"/>
              <p:cNvSpPr>
                <a:spLocks/>
              </p:cNvSpPr>
              <p:nvPr/>
            </p:nvSpPr>
            <p:spPr bwMode="gray">
              <a:xfrm>
                <a:off x="1787" y="2530"/>
                <a:ext cx="54" cy="5"/>
              </a:xfrm>
              <a:custGeom>
                <a:avLst/>
                <a:gdLst>
                  <a:gd name="T0" fmla="*/ 1 w 269"/>
                  <a:gd name="T1" fmla="*/ 1 h 26"/>
                  <a:gd name="T2" fmla="*/ 0 w 269"/>
                  <a:gd name="T3" fmla="*/ 5 h 26"/>
                  <a:gd name="T4" fmla="*/ 54 w 269"/>
                  <a:gd name="T5" fmla="*/ 5 h 26"/>
                  <a:gd name="T6" fmla="*/ 52 w 269"/>
                  <a:gd name="T7" fmla="*/ 0 h 26"/>
                  <a:gd name="T8" fmla="*/ 1 w 269"/>
                  <a:gd name="T9" fmla="*/ 1 h 26"/>
                  <a:gd name="T10" fmla="*/ 0 60000 65536"/>
                  <a:gd name="T11" fmla="*/ 0 60000 65536"/>
                  <a:gd name="T12" fmla="*/ 0 60000 65536"/>
                  <a:gd name="T13" fmla="*/ 0 60000 65536"/>
                  <a:gd name="T14" fmla="*/ 0 60000 65536"/>
                  <a:gd name="T15" fmla="*/ 0 w 269"/>
                  <a:gd name="T16" fmla="*/ 0 h 26"/>
                  <a:gd name="T17" fmla="*/ 269 w 269"/>
                  <a:gd name="T18" fmla="*/ 26 h 26"/>
                </a:gdLst>
                <a:ahLst/>
                <a:cxnLst>
                  <a:cxn ang="T10">
                    <a:pos x="T0" y="T1"/>
                  </a:cxn>
                  <a:cxn ang="T11">
                    <a:pos x="T2" y="T3"/>
                  </a:cxn>
                  <a:cxn ang="T12">
                    <a:pos x="T4" y="T5"/>
                  </a:cxn>
                  <a:cxn ang="T13">
                    <a:pos x="T6" y="T7"/>
                  </a:cxn>
                  <a:cxn ang="T14">
                    <a:pos x="T8" y="T9"/>
                  </a:cxn>
                </a:cxnLst>
                <a:rect l="T15" t="T16" r="T17" b="T18"/>
                <a:pathLst>
                  <a:path w="269" h="26">
                    <a:moveTo>
                      <a:pt x="3" y="4"/>
                    </a:moveTo>
                    <a:lnTo>
                      <a:pt x="0" y="26"/>
                    </a:lnTo>
                    <a:lnTo>
                      <a:pt x="269" y="26"/>
                    </a:lnTo>
                    <a:lnTo>
                      <a:pt x="261" y="0"/>
                    </a:lnTo>
                    <a:lnTo>
                      <a:pt x="3" y="4"/>
                    </a:lnTo>
                    <a:close/>
                  </a:path>
                </a:pathLst>
              </a:custGeom>
              <a:solidFill>
                <a:srgbClr val="89827F"/>
              </a:solidFill>
              <a:ln w="9525">
                <a:noFill/>
                <a:round/>
                <a:headEnd/>
                <a:tailEnd/>
              </a:ln>
            </p:spPr>
            <p:txBody>
              <a:bodyPr/>
              <a:lstStyle/>
              <a:p>
                <a:endParaRPr lang="en-US" dirty="0"/>
              </a:p>
            </p:txBody>
          </p:sp>
          <p:sp>
            <p:nvSpPr>
              <p:cNvPr id="68" name="Freeform 53"/>
              <p:cNvSpPr>
                <a:spLocks/>
              </p:cNvSpPr>
              <p:nvPr/>
            </p:nvSpPr>
            <p:spPr bwMode="gray">
              <a:xfrm>
                <a:off x="1574" y="2520"/>
                <a:ext cx="5" cy="12"/>
              </a:xfrm>
              <a:custGeom>
                <a:avLst/>
                <a:gdLst>
                  <a:gd name="T0" fmla="*/ 1 w 24"/>
                  <a:gd name="T1" fmla="*/ 0 h 59"/>
                  <a:gd name="T2" fmla="*/ 0 w 24"/>
                  <a:gd name="T3" fmla="*/ 8 h 59"/>
                  <a:gd name="T4" fmla="*/ 2 w 24"/>
                  <a:gd name="T5" fmla="*/ 12 h 59"/>
                  <a:gd name="T6" fmla="*/ 5 w 24"/>
                  <a:gd name="T7" fmla="*/ 7 h 59"/>
                  <a:gd name="T8" fmla="*/ 5 w 24"/>
                  <a:gd name="T9" fmla="*/ 0 h 59"/>
                  <a:gd name="T10" fmla="*/ 1 w 24"/>
                  <a:gd name="T11" fmla="*/ 0 h 59"/>
                  <a:gd name="T12" fmla="*/ 0 60000 65536"/>
                  <a:gd name="T13" fmla="*/ 0 60000 65536"/>
                  <a:gd name="T14" fmla="*/ 0 60000 65536"/>
                  <a:gd name="T15" fmla="*/ 0 60000 65536"/>
                  <a:gd name="T16" fmla="*/ 0 60000 65536"/>
                  <a:gd name="T17" fmla="*/ 0 60000 65536"/>
                  <a:gd name="T18" fmla="*/ 0 w 24"/>
                  <a:gd name="T19" fmla="*/ 0 h 59"/>
                  <a:gd name="T20" fmla="*/ 24 w 24"/>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4" h="59">
                    <a:moveTo>
                      <a:pt x="6" y="0"/>
                    </a:moveTo>
                    <a:lnTo>
                      <a:pt x="0" y="38"/>
                    </a:lnTo>
                    <a:lnTo>
                      <a:pt x="8" y="59"/>
                    </a:lnTo>
                    <a:lnTo>
                      <a:pt x="22" y="36"/>
                    </a:lnTo>
                    <a:lnTo>
                      <a:pt x="24" y="0"/>
                    </a:lnTo>
                    <a:lnTo>
                      <a:pt x="6" y="0"/>
                    </a:lnTo>
                    <a:close/>
                  </a:path>
                </a:pathLst>
              </a:custGeom>
              <a:solidFill>
                <a:srgbClr val="00000F"/>
              </a:solidFill>
              <a:ln w="9525">
                <a:noFill/>
                <a:round/>
                <a:headEnd/>
                <a:tailEnd/>
              </a:ln>
            </p:spPr>
            <p:txBody>
              <a:bodyPr/>
              <a:lstStyle/>
              <a:p>
                <a:endParaRPr lang="en-US" dirty="0"/>
              </a:p>
            </p:txBody>
          </p:sp>
          <p:sp>
            <p:nvSpPr>
              <p:cNvPr id="69" name="Freeform 54"/>
              <p:cNvSpPr>
                <a:spLocks/>
              </p:cNvSpPr>
              <p:nvPr/>
            </p:nvSpPr>
            <p:spPr bwMode="gray">
              <a:xfrm>
                <a:off x="1689" y="2511"/>
                <a:ext cx="5" cy="9"/>
              </a:xfrm>
              <a:custGeom>
                <a:avLst/>
                <a:gdLst>
                  <a:gd name="T0" fmla="*/ 0 w 22"/>
                  <a:gd name="T1" fmla="*/ 1 h 44"/>
                  <a:gd name="T2" fmla="*/ 0 w 22"/>
                  <a:gd name="T3" fmla="*/ 6 h 44"/>
                  <a:gd name="T4" fmla="*/ 2 w 22"/>
                  <a:gd name="T5" fmla="*/ 9 h 44"/>
                  <a:gd name="T6" fmla="*/ 5 w 22"/>
                  <a:gd name="T7" fmla="*/ 6 h 44"/>
                  <a:gd name="T8" fmla="*/ 4 w 22"/>
                  <a:gd name="T9" fmla="*/ 0 h 44"/>
                  <a:gd name="T10" fmla="*/ 0 w 22"/>
                  <a:gd name="T11" fmla="*/ 1 h 44"/>
                  <a:gd name="T12" fmla="*/ 0 60000 65536"/>
                  <a:gd name="T13" fmla="*/ 0 60000 65536"/>
                  <a:gd name="T14" fmla="*/ 0 60000 65536"/>
                  <a:gd name="T15" fmla="*/ 0 60000 65536"/>
                  <a:gd name="T16" fmla="*/ 0 60000 65536"/>
                  <a:gd name="T17" fmla="*/ 0 60000 65536"/>
                  <a:gd name="T18" fmla="*/ 0 w 22"/>
                  <a:gd name="T19" fmla="*/ 0 h 44"/>
                  <a:gd name="T20" fmla="*/ 22 w 2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2" h="44">
                    <a:moveTo>
                      <a:pt x="1" y="4"/>
                    </a:moveTo>
                    <a:lnTo>
                      <a:pt x="0" y="28"/>
                    </a:lnTo>
                    <a:lnTo>
                      <a:pt x="8" y="44"/>
                    </a:lnTo>
                    <a:lnTo>
                      <a:pt x="22" y="29"/>
                    </a:lnTo>
                    <a:lnTo>
                      <a:pt x="16" y="0"/>
                    </a:lnTo>
                    <a:lnTo>
                      <a:pt x="1" y="4"/>
                    </a:lnTo>
                    <a:close/>
                  </a:path>
                </a:pathLst>
              </a:custGeom>
              <a:solidFill>
                <a:srgbClr val="00000F"/>
              </a:solidFill>
              <a:ln w="9525">
                <a:noFill/>
                <a:round/>
                <a:headEnd/>
                <a:tailEnd/>
              </a:ln>
            </p:spPr>
            <p:txBody>
              <a:bodyPr/>
              <a:lstStyle/>
              <a:p>
                <a:endParaRPr lang="en-US" dirty="0"/>
              </a:p>
            </p:txBody>
          </p:sp>
          <p:sp>
            <p:nvSpPr>
              <p:cNvPr id="70" name="Freeform 55"/>
              <p:cNvSpPr>
                <a:spLocks/>
              </p:cNvSpPr>
              <p:nvPr/>
            </p:nvSpPr>
            <p:spPr bwMode="gray">
              <a:xfrm>
                <a:off x="1583" y="2503"/>
                <a:ext cx="5" cy="8"/>
              </a:xfrm>
              <a:custGeom>
                <a:avLst/>
                <a:gdLst>
                  <a:gd name="T0" fmla="*/ 1 w 24"/>
                  <a:gd name="T1" fmla="*/ 0 h 41"/>
                  <a:gd name="T2" fmla="*/ 0 w 24"/>
                  <a:gd name="T3" fmla="*/ 6 h 41"/>
                  <a:gd name="T4" fmla="*/ 2 w 24"/>
                  <a:gd name="T5" fmla="*/ 8 h 41"/>
                  <a:gd name="T6" fmla="*/ 5 w 24"/>
                  <a:gd name="T7" fmla="*/ 6 h 41"/>
                  <a:gd name="T8" fmla="*/ 5 w 24"/>
                  <a:gd name="T9" fmla="*/ 0 h 41"/>
                  <a:gd name="T10" fmla="*/ 1 w 24"/>
                  <a:gd name="T11" fmla="*/ 0 h 41"/>
                  <a:gd name="T12" fmla="*/ 0 60000 65536"/>
                  <a:gd name="T13" fmla="*/ 0 60000 65536"/>
                  <a:gd name="T14" fmla="*/ 0 60000 65536"/>
                  <a:gd name="T15" fmla="*/ 0 60000 65536"/>
                  <a:gd name="T16" fmla="*/ 0 60000 65536"/>
                  <a:gd name="T17" fmla="*/ 0 60000 65536"/>
                  <a:gd name="T18" fmla="*/ 0 w 24"/>
                  <a:gd name="T19" fmla="*/ 0 h 41"/>
                  <a:gd name="T20" fmla="*/ 24 w 2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4" h="41">
                    <a:moveTo>
                      <a:pt x="6" y="1"/>
                    </a:moveTo>
                    <a:lnTo>
                      <a:pt x="0" y="29"/>
                    </a:lnTo>
                    <a:lnTo>
                      <a:pt x="9" y="41"/>
                    </a:lnTo>
                    <a:lnTo>
                      <a:pt x="22" y="29"/>
                    </a:lnTo>
                    <a:lnTo>
                      <a:pt x="24" y="0"/>
                    </a:lnTo>
                    <a:lnTo>
                      <a:pt x="6" y="1"/>
                    </a:lnTo>
                    <a:close/>
                  </a:path>
                </a:pathLst>
              </a:custGeom>
              <a:solidFill>
                <a:srgbClr val="00000F"/>
              </a:solidFill>
              <a:ln w="9525">
                <a:noFill/>
                <a:round/>
                <a:headEnd/>
                <a:tailEnd/>
              </a:ln>
            </p:spPr>
            <p:txBody>
              <a:bodyPr/>
              <a:lstStyle/>
              <a:p>
                <a:endParaRPr lang="en-US" dirty="0"/>
              </a:p>
            </p:txBody>
          </p:sp>
          <p:sp>
            <p:nvSpPr>
              <p:cNvPr id="71" name="Freeform 56"/>
              <p:cNvSpPr>
                <a:spLocks/>
              </p:cNvSpPr>
              <p:nvPr/>
            </p:nvSpPr>
            <p:spPr bwMode="gray">
              <a:xfrm>
                <a:off x="1699" y="2501"/>
                <a:ext cx="3" cy="11"/>
              </a:xfrm>
              <a:custGeom>
                <a:avLst/>
                <a:gdLst>
                  <a:gd name="T0" fmla="*/ 0 w 14"/>
                  <a:gd name="T1" fmla="*/ 0 h 54"/>
                  <a:gd name="T2" fmla="*/ 0 w 14"/>
                  <a:gd name="T3" fmla="*/ 9 h 54"/>
                  <a:gd name="T4" fmla="*/ 2 w 14"/>
                  <a:gd name="T5" fmla="*/ 11 h 54"/>
                  <a:gd name="T6" fmla="*/ 3 w 14"/>
                  <a:gd name="T7" fmla="*/ 9 h 54"/>
                  <a:gd name="T8" fmla="*/ 3 w 14"/>
                  <a:gd name="T9" fmla="*/ 0 h 54"/>
                  <a:gd name="T10" fmla="*/ 0 w 14"/>
                  <a:gd name="T11" fmla="*/ 0 h 54"/>
                  <a:gd name="T12" fmla="*/ 0 60000 65536"/>
                  <a:gd name="T13" fmla="*/ 0 60000 65536"/>
                  <a:gd name="T14" fmla="*/ 0 60000 65536"/>
                  <a:gd name="T15" fmla="*/ 0 60000 65536"/>
                  <a:gd name="T16" fmla="*/ 0 60000 65536"/>
                  <a:gd name="T17" fmla="*/ 0 60000 65536"/>
                  <a:gd name="T18" fmla="*/ 0 w 14"/>
                  <a:gd name="T19" fmla="*/ 0 h 54"/>
                  <a:gd name="T20" fmla="*/ 14 w 1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4" h="54">
                    <a:moveTo>
                      <a:pt x="1" y="0"/>
                    </a:moveTo>
                    <a:lnTo>
                      <a:pt x="0" y="44"/>
                    </a:lnTo>
                    <a:lnTo>
                      <a:pt x="7" y="54"/>
                    </a:lnTo>
                    <a:lnTo>
                      <a:pt x="14" y="42"/>
                    </a:lnTo>
                    <a:lnTo>
                      <a:pt x="14" y="2"/>
                    </a:lnTo>
                    <a:lnTo>
                      <a:pt x="1" y="0"/>
                    </a:lnTo>
                    <a:close/>
                  </a:path>
                </a:pathLst>
              </a:custGeom>
              <a:solidFill>
                <a:srgbClr val="00000F"/>
              </a:solidFill>
              <a:ln w="9525">
                <a:noFill/>
                <a:round/>
                <a:headEnd/>
                <a:tailEnd/>
              </a:ln>
            </p:spPr>
            <p:txBody>
              <a:bodyPr/>
              <a:lstStyle/>
              <a:p>
                <a:endParaRPr lang="en-US" dirty="0"/>
              </a:p>
            </p:txBody>
          </p:sp>
          <p:sp>
            <p:nvSpPr>
              <p:cNvPr id="72" name="Freeform 57"/>
              <p:cNvSpPr>
                <a:spLocks/>
              </p:cNvSpPr>
              <p:nvPr/>
            </p:nvSpPr>
            <p:spPr bwMode="gray">
              <a:xfrm>
                <a:off x="1599" y="2520"/>
                <a:ext cx="4" cy="12"/>
              </a:xfrm>
              <a:custGeom>
                <a:avLst/>
                <a:gdLst>
                  <a:gd name="T0" fmla="*/ 1 w 23"/>
                  <a:gd name="T1" fmla="*/ 0 h 62"/>
                  <a:gd name="T2" fmla="*/ 0 w 23"/>
                  <a:gd name="T3" fmla="*/ 7 h 62"/>
                  <a:gd name="T4" fmla="*/ 2 w 23"/>
                  <a:gd name="T5" fmla="*/ 12 h 62"/>
                  <a:gd name="T6" fmla="*/ 4 w 23"/>
                  <a:gd name="T7" fmla="*/ 7 h 62"/>
                  <a:gd name="T8" fmla="*/ 4 w 23"/>
                  <a:gd name="T9" fmla="*/ 0 h 62"/>
                  <a:gd name="T10" fmla="*/ 1 w 23"/>
                  <a:gd name="T11" fmla="*/ 0 h 62"/>
                  <a:gd name="T12" fmla="*/ 0 60000 65536"/>
                  <a:gd name="T13" fmla="*/ 0 60000 65536"/>
                  <a:gd name="T14" fmla="*/ 0 60000 65536"/>
                  <a:gd name="T15" fmla="*/ 0 60000 65536"/>
                  <a:gd name="T16" fmla="*/ 0 60000 65536"/>
                  <a:gd name="T17" fmla="*/ 0 60000 65536"/>
                  <a:gd name="T18" fmla="*/ 0 w 23"/>
                  <a:gd name="T19" fmla="*/ 0 h 62"/>
                  <a:gd name="T20" fmla="*/ 23 w 2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23" h="62">
                    <a:moveTo>
                      <a:pt x="5" y="0"/>
                    </a:moveTo>
                    <a:lnTo>
                      <a:pt x="0" y="38"/>
                    </a:lnTo>
                    <a:lnTo>
                      <a:pt x="13" y="62"/>
                    </a:lnTo>
                    <a:lnTo>
                      <a:pt x="22" y="36"/>
                    </a:lnTo>
                    <a:lnTo>
                      <a:pt x="23" y="1"/>
                    </a:lnTo>
                    <a:lnTo>
                      <a:pt x="5" y="0"/>
                    </a:lnTo>
                    <a:close/>
                  </a:path>
                </a:pathLst>
              </a:custGeom>
              <a:solidFill>
                <a:srgbClr val="00000F"/>
              </a:solidFill>
              <a:ln w="9525">
                <a:noFill/>
                <a:round/>
                <a:headEnd/>
                <a:tailEnd/>
              </a:ln>
            </p:spPr>
            <p:txBody>
              <a:bodyPr/>
              <a:lstStyle/>
              <a:p>
                <a:endParaRPr lang="en-US" dirty="0"/>
              </a:p>
            </p:txBody>
          </p:sp>
          <p:sp>
            <p:nvSpPr>
              <p:cNvPr id="73" name="Freeform 58"/>
              <p:cNvSpPr>
                <a:spLocks/>
              </p:cNvSpPr>
              <p:nvPr/>
            </p:nvSpPr>
            <p:spPr bwMode="gray">
              <a:xfrm>
                <a:off x="1668" y="2480"/>
                <a:ext cx="4" cy="13"/>
              </a:xfrm>
              <a:custGeom>
                <a:avLst/>
                <a:gdLst>
                  <a:gd name="T0" fmla="*/ 0 w 20"/>
                  <a:gd name="T1" fmla="*/ 0 h 61"/>
                  <a:gd name="T2" fmla="*/ 0 w 20"/>
                  <a:gd name="T3" fmla="*/ 9 h 61"/>
                  <a:gd name="T4" fmla="*/ 2 w 20"/>
                  <a:gd name="T5" fmla="*/ 13 h 61"/>
                  <a:gd name="T6" fmla="*/ 4 w 20"/>
                  <a:gd name="T7" fmla="*/ 9 h 61"/>
                  <a:gd name="T8" fmla="*/ 4 w 20"/>
                  <a:gd name="T9" fmla="*/ 0 h 61"/>
                  <a:gd name="T10" fmla="*/ 0 w 20"/>
                  <a:gd name="T11" fmla="*/ 0 h 61"/>
                  <a:gd name="T12" fmla="*/ 0 60000 65536"/>
                  <a:gd name="T13" fmla="*/ 0 60000 65536"/>
                  <a:gd name="T14" fmla="*/ 0 60000 65536"/>
                  <a:gd name="T15" fmla="*/ 0 60000 65536"/>
                  <a:gd name="T16" fmla="*/ 0 60000 65536"/>
                  <a:gd name="T17" fmla="*/ 0 60000 65536"/>
                  <a:gd name="T18" fmla="*/ 0 w 20"/>
                  <a:gd name="T19" fmla="*/ 0 h 61"/>
                  <a:gd name="T20" fmla="*/ 20 w 2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0" h="61">
                    <a:moveTo>
                      <a:pt x="0" y="0"/>
                    </a:moveTo>
                    <a:lnTo>
                      <a:pt x="0" y="44"/>
                    </a:lnTo>
                    <a:lnTo>
                      <a:pt x="10" y="61"/>
                    </a:lnTo>
                    <a:lnTo>
                      <a:pt x="18" y="41"/>
                    </a:lnTo>
                    <a:lnTo>
                      <a:pt x="20" y="2"/>
                    </a:lnTo>
                    <a:lnTo>
                      <a:pt x="0" y="0"/>
                    </a:lnTo>
                    <a:close/>
                  </a:path>
                </a:pathLst>
              </a:custGeom>
              <a:solidFill>
                <a:srgbClr val="00000F"/>
              </a:solidFill>
              <a:ln w="9525">
                <a:noFill/>
                <a:round/>
                <a:headEnd/>
                <a:tailEnd/>
              </a:ln>
            </p:spPr>
            <p:txBody>
              <a:bodyPr/>
              <a:lstStyle/>
              <a:p>
                <a:endParaRPr lang="en-US" dirty="0"/>
              </a:p>
            </p:txBody>
          </p:sp>
          <p:sp>
            <p:nvSpPr>
              <p:cNvPr id="74" name="Freeform 59"/>
              <p:cNvSpPr>
                <a:spLocks/>
              </p:cNvSpPr>
              <p:nvPr/>
            </p:nvSpPr>
            <p:spPr bwMode="gray">
              <a:xfrm>
                <a:off x="1797" y="2520"/>
                <a:ext cx="5" cy="15"/>
              </a:xfrm>
              <a:custGeom>
                <a:avLst/>
                <a:gdLst>
                  <a:gd name="T0" fmla="*/ 0 w 26"/>
                  <a:gd name="T1" fmla="*/ 0 h 78"/>
                  <a:gd name="T2" fmla="*/ 1 w 26"/>
                  <a:gd name="T3" fmla="*/ 10 h 78"/>
                  <a:gd name="T4" fmla="*/ 4 w 26"/>
                  <a:gd name="T5" fmla="*/ 15 h 78"/>
                  <a:gd name="T6" fmla="*/ 5 w 26"/>
                  <a:gd name="T7" fmla="*/ 10 h 78"/>
                  <a:gd name="T8" fmla="*/ 4 w 26"/>
                  <a:gd name="T9" fmla="*/ 0 h 78"/>
                  <a:gd name="T10" fmla="*/ 0 w 26"/>
                  <a:gd name="T11" fmla="*/ 0 h 78"/>
                  <a:gd name="T12" fmla="*/ 0 60000 65536"/>
                  <a:gd name="T13" fmla="*/ 0 60000 65536"/>
                  <a:gd name="T14" fmla="*/ 0 60000 65536"/>
                  <a:gd name="T15" fmla="*/ 0 60000 65536"/>
                  <a:gd name="T16" fmla="*/ 0 60000 65536"/>
                  <a:gd name="T17" fmla="*/ 0 60000 65536"/>
                  <a:gd name="T18" fmla="*/ 0 w 26"/>
                  <a:gd name="T19" fmla="*/ 0 h 78"/>
                  <a:gd name="T20" fmla="*/ 26 w 2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 h="78">
                    <a:moveTo>
                      <a:pt x="0" y="2"/>
                    </a:moveTo>
                    <a:lnTo>
                      <a:pt x="7" y="52"/>
                    </a:lnTo>
                    <a:lnTo>
                      <a:pt x="19" y="78"/>
                    </a:lnTo>
                    <a:lnTo>
                      <a:pt x="26" y="52"/>
                    </a:lnTo>
                    <a:lnTo>
                      <a:pt x="20" y="0"/>
                    </a:lnTo>
                    <a:lnTo>
                      <a:pt x="0" y="2"/>
                    </a:lnTo>
                    <a:close/>
                  </a:path>
                </a:pathLst>
              </a:custGeom>
              <a:solidFill>
                <a:srgbClr val="00000F"/>
              </a:solidFill>
              <a:ln w="9525">
                <a:noFill/>
                <a:round/>
                <a:headEnd/>
                <a:tailEnd/>
              </a:ln>
            </p:spPr>
            <p:txBody>
              <a:bodyPr/>
              <a:lstStyle/>
              <a:p>
                <a:endParaRPr lang="en-US" dirty="0"/>
              </a:p>
            </p:txBody>
          </p:sp>
          <p:sp>
            <p:nvSpPr>
              <p:cNvPr id="75" name="Freeform 60"/>
              <p:cNvSpPr>
                <a:spLocks/>
              </p:cNvSpPr>
              <p:nvPr/>
            </p:nvSpPr>
            <p:spPr bwMode="gray">
              <a:xfrm>
                <a:off x="1619" y="2520"/>
                <a:ext cx="4" cy="12"/>
              </a:xfrm>
              <a:custGeom>
                <a:avLst/>
                <a:gdLst>
                  <a:gd name="T0" fmla="*/ 0 w 17"/>
                  <a:gd name="T1" fmla="*/ 0 h 57"/>
                  <a:gd name="T2" fmla="*/ 0 w 17"/>
                  <a:gd name="T3" fmla="*/ 7 h 57"/>
                  <a:gd name="T4" fmla="*/ 2 w 17"/>
                  <a:gd name="T5" fmla="*/ 12 h 57"/>
                  <a:gd name="T6" fmla="*/ 4 w 17"/>
                  <a:gd name="T7" fmla="*/ 7 h 57"/>
                  <a:gd name="T8" fmla="*/ 4 w 17"/>
                  <a:gd name="T9" fmla="*/ 0 h 57"/>
                  <a:gd name="T10" fmla="*/ 0 w 17"/>
                  <a:gd name="T11" fmla="*/ 0 h 57"/>
                  <a:gd name="T12" fmla="*/ 0 60000 65536"/>
                  <a:gd name="T13" fmla="*/ 0 60000 65536"/>
                  <a:gd name="T14" fmla="*/ 0 60000 65536"/>
                  <a:gd name="T15" fmla="*/ 0 60000 65536"/>
                  <a:gd name="T16" fmla="*/ 0 60000 65536"/>
                  <a:gd name="T17" fmla="*/ 0 60000 65536"/>
                  <a:gd name="T18" fmla="*/ 0 w 17"/>
                  <a:gd name="T19" fmla="*/ 0 h 57"/>
                  <a:gd name="T20" fmla="*/ 17 w 1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7" h="57">
                    <a:moveTo>
                      <a:pt x="2" y="0"/>
                    </a:moveTo>
                    <a:lnTo>
                      <a:pt x="0" y="34"/>
                    </a:lnTo>
                    <a:lnTo>
                      <a:pt x="7" y="57"/>
                    </a:lnTo>
                    <a:lnTo>
                      <a:pt x="17" y="32"/>
                    </a:lnTo>
                    <a:lnTo>
                      <a:pt x="16" y="0"/>
                    </a:lnTo>
                    <a:lnTo>
                      <a:pt x="2" y="0"/>
                    </a:lnTo>
                    <a:close/>
                  </a:path>
                </a:pathLst>
              </a:custGeom>
              <a:solidFill>
                <a:srgbClr val="00000F"/>
              </a:solidFill>
              <a:ln w="9525">
                <a:noFill/>
                <a:round/>
                <a:headEnd/>
                <a:tailEnd/>
              </a:ln>
            </p:spPr>
            <p:txBody>
              <a:bodyPr/>
              <a:lstStyle/>
              <a:p>
                <a:endParaRPr lang="en-US" dirty="0"/>
              </a:p>
            </p:txBody>
          </p:sp>
          <p:sp>
            <p:nvSpPr>
              <p:cNvPr id="76" name="Freeform 61"/>
              <p:cNvSpPr>
                <a:spLocks/>
              </p:cNvSpPr>
              <p:nvPr/>
            </p:nvSpPr>
            <p:spPr bwMode="gray">
              <a:xfrm>
                <a:off x="1671" y="2511"/>
                <a:ext cx="4" cy="10"/>
              </a:xfrm>
              <a:custGeom>
                <a:avLst/>
                <a:gdLst>
                  <a:gd name="T0" fmla="*/ 0 w 19"/>
                  <a:gd name="T1" fmla="*/ 0 h 48"/>
                  <a:gd name="T2" fmla="*/ 0 w 19"/>
                  <a:gd name="T3" fmla="*/ 7 h 48"/>
                  <a:gd name="T4" fmla="*/ 2 w 19"/>
                  <a:gd name="T5" fmla="*/ 10 h 48"/>
                  <a:gd name="T6" fmla="*/ 4 w 19"/>
                  <a:gd name="T7" fmla="*/ 6 h 48"/>
                  <a:gd name="T8" fmla="*/ 3 w 19"/>
                  <a:gd name="T9" fmla="*/ 1 h 48"/>
                  <a:gd name="T10" fmla="*/ 0 w 19"/>
                  <a:gd name="T11" fmla="*/ 0 h 48"/>
                  <a:gd name="T12" fmla="*/ 0 60000 65536"/>
                  <a:gd name="T13" fmla="*/ 0 60000 65536"/>
                  <a:gd name="T14" fmla="*/ 0 60000 65536"/>
                  <a:gd name="T15" fmla="*/ 0 60000 65536"/>
                  <a:gd name="T16" fmla="*/ 0 60000 65536"/>
                  <a:gd name="T17" fmla="*/ 0 60000 65536"/>
                  <a:gd name="T18" fmla="*/ 0 w 19"/>
                  <a:gd name="T19" fmla="*/ 0 h 48"/>
                  <a:gd name="T20" fmla="*/ 19 w 1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9" h="48">
                    <a:moveTo>
                      <a:pt x="2" y="0"/>
                    </a:moveTo>
                    <a:lnTo>
                      <a:pt x="0" y="34"/>
                    </a:lnTo>
                    <a:lnTo>
                      <a:pt x="8" y="48"/>
                    </a:lnTo>
                    <a:lnTo>
                      <a:pt x="19" y="31"/>
                    </a:lnTo>
                    <a:lnTo>
                      <a:pt x="16" y="3"/>
                    </a:lnTo>
                    <a:lnTo>
                      <a:pt x="2" y="0"/>
                    </a:lnTo>
                    <a:close/>
                  </a:path>
                </a:pathLst>
              </a:custGeom>
              <a:solidFill>
                <a:srgbClr val="00000F"/>
              </a:solidFill>
              <a:ln w="9525">
                <a:noFill/>
                <a:round/>
                <a:headEnd/>
                <a:tailEnd/>
              </a:ln>
            </p:spPr>
            <p:txBody>
              <a:bodyPr/>
              <a:lstStyle/>
              <a:p>
                <a:endParaRPr lang="en-US" dirty="0"/>
              </a:p>
            </p:txBody>
          </p:sp>
          <p:sp>
            <p:nvSpPr>
              <p:cNvPr id="77" name="Freeform 62"/>
              <p:cNvSpPr>
                <a:spLocks/>
              </p:cNvSpPr>
              <p:nvPr/>
            </p:nvSpPr>
            <p:spPr bwMode="gray">
              <a:xfrm>
                <a:off x="1816" y="2520"/>
                <a:ext cx="6" cy="15"/>
              </a:xfrm>
              <a:custGeom>
                <a:avLst/>
                <a:gdLst>
                  <a:gd name="T0" fmla="*/ 0 w 27"/>
                  <a:gd name="T1" fmla="*/ 0 h 77"/>
                  <a:gd name="T2" fmla="*/ 1 w 27"/>
                  <a:gd name="T3" fmla="*/ 9 h 77"/>
                  <a:gd name="T4" fmla="*/ 4 w 27"/>
                  <a:gd name="T5" fmla="*/ 15 h 77"/>
                  <a:gd name="T6" fmla="*/ 6 w 27"/>
                  <a:gd name="T7" fmla="*/ 10 h 77"/>
                  <a:gd name="T8" fmla="*/ 4 w 27"/>
                  <a:gd name="T9" fmla="*/ 0 h 77"/>
                  <a:gd name="T10" fmla="*/ 0 w 27"/>
                  <a:gd name="T11" fmla="*/ 0 h 77"/>
                  <a:gd name="T12" fmla="*/ 0 60000 65536"/>
                  <a:gd name="T13" fmla="*/ 0 60000 65536"/>
                  <a:gd name="T14" fmla="*/ 0 60000 65536"/>
                  <a:gd name="T15" fmla="*/ 0 60000 65536"/>
                  <a:gd name="T16" fmla="*/ 0 60000 65536"/>
                  <a:gd name="T17" fmla="*/ 0 60000 65536"/>
                  <a:gd name="T18" fmla="*/ 0 w 27"/>
                  <a:gd name="T19" fmla="*/ 0 h 77"/>
                  <a:gd name="T20" fmla="*/ 27 w 2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7" h="77">
                    <a:moveTo>
                      <a:pt x="0" y="0"/>
                    </a:moveTo>
                    <a:lnTo>
                      <a:pt x="6" y="47"/>
                    </a:lnTo>
                    <a:lnTo>
                      <a:pt x="18" y="77"/>
                    </a:lnTo>
                    <a:lnTo>
                      <a:pt x="27" y="50"/>
                    </a:lnTo>
                    <a:lnTo>
                      <a:pt x="16" y="2"/>
                    </a:lnTo>
                    <a:lnTo>
                      <a:pt x="0" y="0"/>
                    </a:lnTo>
                    <a:close/>
                  </a:path>
                </a:pathLst>
              </a:custGeom>
              <a:solidFill>
                <a:srgbClr val="00000F"/>
              </a:solidFill>
              <a:ln w="9525">
                <a:noFill/>
                <a:round/>
                <a:headEnd/>
                <a:tailEnd/>
              </a:ln>
            </p:spPr>
            <p:txBody>
              <a:bodyPr/>
              <a:lstStyle/>
              <a:p>
                <a:endParaRPr lang="en-US" dirty="0"/>
              </a:p>
            </p:txBody>
          </p:sp>
          <p:sp>
            <p:nvSpPr>
              <p:cNvPr id="78" name="Freeform 63"/>
              <p:cNvSpPr>
                <a:spLocks/>
              </p:cNvSpPr>
              <p:nvPr/>
            </p:nvSpPr>
            <p:spPr bwMode="gray">
              <a:xfrm>
                <a:off x="1568" y="2511"/>
                <a:ext cx="4" cy="9"/>
              </a:xfrm>
              <a:custGeom>
                <a:avLst/>
                <a:gdLst>
                  <a:gd name="T0" fmla="*/ 0 w 20"/>
                  <a:gd name="T1" fmla="*/ 0 h 44"/>
                  <a:gd name="T2" fmla="*/ 0 w 20"/>
                  <a:gd name="T3" fmla="*/ 6 h 44"/>
                  <a:gd name="T4" fmla="*/ 1 w 20"/>
                  <a:gd name="T5" fmla="*/ 9 h 44"/>
                  <a:gd name="T6" fmla="*/ 4 w 20"/>
                  <a:gd name="T7" fmla="*/ 6 h 44"/>
                  <a:gd name="T8" fmla="*/ 4 w 20"/>
                  <a:gd name="T9" fmla="*/ 0 h 44"/>
                  <a:gd name="T10" fmla="*/ 0 w 20"/>
                  <a:gd name="T11" fmla="*/ 0 h 44"/>
                  <a:gd name="T12" fmla="*/ 0 60000 65536"/>
                  <a:gd name="T13" fmla="*/ 0 60000 65536"/>
                  <a:gd name="T14" fmla="*/ 0 60000 65536"/>
                  <a:gd name="T15" fmla="*/ 0 60000 65536"/>
                  <a:gd name="T16" fmla="*/ 0 60000 65536"/>
                  <a:gd name="T17" fmla="*/ 0 60000 65536"/>
                  <a:gd name="T18" fmla="*/ 0 w 20"/>
                  <a:gd name="T19" fmla="*/ 0 h 44"/>
                  <a:gd name="T20" fmla="*/ 20 w 2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0" h="44">
                    <a:moveTo>
                      <a:pt x="2" y="0"/>
                    </a:moveTo>
                    <a:lnTo>
                      <a:pt x="0" y="27"/>
                    </a:lnTo>
                    <a:lnTo>
                      <a:pt x="6" y="44"/>
                    </a:lnTo>
                    <a:lnTo>
                      <a:pt x="20" y="27"/>
                    </a:lnTo>
                    <a:lnTo>
                      <a:pt x="20" y="1"/>
                    </a:lnTo>
                    <a:lnTo>
                      <a:pt x="2" y="0"/>
                    </a:lnTo>
                    <a:close/>
                  </a:path>
                </a:pathLst>
              </a:custGeom>
              <a:solidFill>
                <a:srgbClr val="00000F"/>
              </a:solidFill>
              <a:ln w="9525">
                <a:noFill/>
                <a:round/>
                <a:headEnd/>
                <a:tailEnd/>
              </a:ln>
            </p:spPr>
            <p:txBody>
              <a:bodyPr/>
              <a:lstStyle/>
              <a:p>
                <a:endParaRPr lang="en-US" dirty="0"/>
              </a:p>
            </p:txBody>
          </p:sp>
          <p:sp>
            <p:nvSpPr>
              <p:cNvPr id="79" name="Freeform 64"/>
              <p:cNvSpPr>
                <a:spLocks/>
              </p:cNvSpPr>
              <p:nvPr/>
            </p:nvSpPr>
            <p:spPr bwMode="gray">
              <a:xfrm>
                <a:off x="1772" y="2520"/>
                <a:ext cx="3" cy="11"/>
              </a:xfrm>
              <a:custGeom>
                <a:avLst/>
                <a:gdLst>
                  <a:gd name="T0" fmla="*/ 0 w 19"/>
                  <a:gd name="T1" fmla="*/ 0 h 54"/>
                  <a:gd name="T2" fmla="*/ 1 w 19"/>
                  <a:gd name="T3" fmla="*/ 9 h 54"/>
                  <a:gd name="T4" fmla="*/ 2 w 19"/>
                  <a:gd name="T5" fmla="*/ 11 h 54"/>
                  <a:gd name="T6" fmla="*/ 3 w 19"/>
                  <a:gd name="T7" fmla="*/ 6 h 54"/>
                  <a:gd name="T8" fmla="*/ 2 w 19"/>
                  <a:gd name="T9" fmla="*/ 0 h 54"/>
                  <a:gd name="T10" fmla="*/ 0 w 19"/>
                  <a:gd name="T11" fmla="*/ 0 h 54"/>
                  <a:gd name="T12" fmla="*/ 0 60000 65536"/>
                  <a:gd name="T13" fmla="*/ 0 60000 65536"/>
                  <a:gd name="T14" fmla="*/ 0 60000 65536"/>
                  <a:gd name="T15" fmla="*/ 0 60000 65536"/>
                  <a:gd name="T16" fmla="*/ 0 60000 65536"/>
                  <a:gd name="T17" fmla="*/ 0 60000 65536"/>
                  <a:gd name="T18" fmla="*/ 0 w 19"/>
                  <a:gd name="T19" fmla="*/ 0 h 54"/>
                  <a:gd name="T20" fmla="*/ 19 w 1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9" h="54">
                    <a:moveTo>
                      <a:pt x="0" y="2"/>
                    </a:moveTo>
                    <a:lnTo>
                      <a:pt x="5" y="42"/>
                    </a:lnTo>
                    <a:lnTo>
                      <a:pt x="15" y="54"/>
                    </a:lnTo>
                    <a:lnTo>
                      <a:pt x="19" y="27"/>
                    </a:lnTo>
                    <a:lnTo>
                      <a:pt x="15" y="0"/>
                    </a:lnTo>
                    <a:lnTo>
                      <a:pt x="0" y="2"/>
                    </a:lnTo>
                    <a:close/>
                  </a:path>
                </a:pathLst>
              </a:custGeom>
              <a:solidFill>
                <a:srgbClr val="00000F"/>
              </a:solidFill>
              <a:ln w="9525">
                <a:noFill/>
                <a:round/>
                <a:headEnd/>
                <a:tailEnd/>
              </a:ln>
            </p:spPr>
            <p:txBody>
              <a:bodyPr/>
              <a:lstStyle/>
              <a:p>
                <a:endParaRPr lang="en-US" dirty="0"/>
              </a:p>
            </p:txBody>
          </p:sp>
          <p:sp>
            <p:nvSpPr>
              <p:cNvPr id="80" name="Freeform 65"/>
              <p:cNvSpPr>
                <a:spLocks/>
              </p:cNvSpPr>
              <p:nvPr/>
            </p:nvSpPr>
            <p:spPr bwMode="gray">
              <a:xfrm>
                <a:off x="1705" y="2480"/>
                <a:ext cx="4" cy="15"/>
              </a:xfrm>
              <a:custGeom>
                <a:avLst/>
                <a:gdLst>
                  <a:gd name="T0" fmla="*/ 0 w 17"/>
                  <a:gd name="T1" fmla="*/ 0 h 76"/>
                  <a:gd name="T2" fmla="*/ 0 w 17"/>
                  <a:gd name="T3" fmla="*/ 11 h 76"/>
                  <a:gd name="T4" fmla="*/ 3 w 17"/>
                  <a:gd name="T5" fmla="*/ 15 h 76"/>
                  <a:gd name="T6" fmla="*/ 4 w 17"/>
                  <a:gd name="T7" fmla="*/ 10 h 76"/>
                  <a:gd name="T8" fmla="*/ 4 w 17"/>
                  <a:gd name="T9" fmla="*/ 0 h 76"/>
                  <a:gd name="T10" fmla="*/ 0 w 17"/>
                  <a:gd name="T11" fmla="*/ 0 h 76"/>
                  <a:gd name="T12" fmla="*/ 0 60000 65536"/>
                  <a:gd name="T13" fmla="*/ 0 60000 65536"/>
                  <a:gd name="T14" fmla="*/ 0 60000 65536"/>
                  <a:gd name="T15" fmla="*/ 0 60000 65536"/>
                  <a:gd name="T16" fmla="*/ 0 60000 65536"/>
                  <a:gd name="T17" fmla="*/ 0 60000 65536"/>
                  <a:gd name="T18" fmla="*/ 0 w 17"/>
                  <a:gd name="T19" fmla="*/ 0 h 76"/>
                  <a:gd name="T20" fmla="*/ 17 w 17"/>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7" h="76">
                    <a:moveTo>
                      <a:pt x="0" y="0"/>
                    </a:moveTo>
                    <a:lnTo>
                      <a:pt x="1" y="57"/>
                    </a:lnTo>
                    <a:lnTo>
                      <a:pt x="12" y="76"/>
                    </a:lnTo>
                    <a:lnTo>
                      <a:pt x="17" y="52"/>
                    </a:lnTo>
                    <a:lnTo>
                      <a:pt x="17" y="2"/>
                    </a:lnTo>
                    <a:lnTo>
                      <a:pt x="0" y="0"/>
                    </a:lnTo>
                    <a:close/>
                  </a:path>
                </a:pathLst>
              </a:custGeom>
              <a:solidFill>
                <a:srgbClr val="00000F"/>
              </a:solidFill>
              <a:ln w="9525">
                <a:noFill/>
                <a:round/>
                <a:headEnd/>
                <a:tailEnd/>
              </a:ln>
            </p:spPr>
            <p:txBody>
              <a:bodyPr/>
              <a:lstStyle/>
              <a:p>
                <a:endParaRPr lang="en-US" dirty="0"/>
              </a:p>
            </p:txBody>
          </p:sp>
          <p:sp>
            <p:nvSpPr>
              <p:cNvPr id="81" name="Freeform 66"/>
              <p:cNvSpPr>
                <a:spLocks/>
              </p:cNvSpPr>
              <p:nvPr/>
            </p:nvSpPr>
            <p:spPr bwMode="gray">
              <a:xfrm>
                <a:off x="1634" y="2511"/>
                <a:ext cx="4" cy="11"/>
              </a:xfrm>
              <a:custGeom>
                <a:avLst/>
                <a:gdLst>
                  <a:gd name="T0" fmla="*/ 1 w 20"/>
                  <a:gd name="T1" fmla="*/ 1 h 53"/>
                  <a:gd name="T2" fmla="*/ 0 w 20"/>
                  <a:gd name="T3" fmla="*/ 7 h 53"/>
                  <a:gd name="T4" fmla="*/ 2 w 20"/>
                  <a:gd name="T5" fmla="*/ 11 h 53"/>
                  <a:gd name="T6" fmla="*/ 3 w 20"/>
                  <a:gd name="T7" fmla="*/ 6 h 53"/>
                  <a:gd name="T8" fmla="*/ 4 w 20"/>
                  <a:gd name="T9" fmla="*/ 0 h 53"/>
                  <a:gd name="T10" fmla="*/ 1 w 20"/>
                  <a:gd name="T11" fmla="*/ 1 h 53"/>
                  <a:gd name="T12" fmla="*/ 0 60000 65536"/>
                  <a:gd name="T13" fmla="*/ 0 60000 65536"/>
                  <a:gd name="T14" fmla="*/ 0 60000 65536"/>
                  <a:gd name="T15" fmla="*/ 0 60000 65536"/>
                  <a:gd name="T16" fmla="*/ 0 60000 65536"/>
                  <a:gd name="T17" fmla="*/ 0 60000 65536"/>
                  <a:gd name="T18" fmla="*/ 0 w 20"/>
                  <a:gd name="T19" fmla="*/ 0 h 53"/>
                  <a:gd name="T20" fmla="*/ 20 w 20"/>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0" h="53">
                    <a:moveTo>
                      <a:pt x="3" y="3"/>
                    </a:moveTo>
                    <a:lnTo>
                      <a:pt x="0" y="32"/>
                    </a:lnTo>
                    <a:lnTo>
                      <a:pt x="10" y="53"/>
                    </a:lnTo>
                    <a:lnTo>
                      <a:pt x="16" y="31"/>
                    </a:lnTo>
                    <a:lnTo>
                      <a:pt x="20" y="0"/>
                    </a:lnTo>
                    <a:lnTo>
                      <a:pt x="3" y="3"/>
                    </a:lnTo>
                    <a:close/>
                  </a:path>
                </a:pathLst>
              </a:custGeom>
              <a:solidFill>
                <a:srgbClr val="00000F"/>
              </a:solidFill>
              <a:ln w="9525">
                <a:noFill/>
                <a:round/>
                <a:headEnd/>
                <a:tailEnd/>
              </a:ln>
            </p:spPr>
            <p:txBody>
              <a:bodyPr/>
              <a:lstStyle/>
              <a:p>
                <a:endParaRPr lang="en-US" dirty="0"/>
              </a:p>
            </p:txBody>
          </p:sp>
          <p:sp>
            <p:nvSpPr>
              <p:cNvPr id="82" name="Freeform 67"/>
              <p:cNvSpPr>
                <a:spLocks/>
              </p:cNvSpPr>
              <p:nvPr/>
            </p:nvSpPr>
            <p:spPr bwMode="gray">
              <a:xfrm>
                <a:off x="1743" y="2511"/>
                <a:ext cx="4" cy="9"/>
              </a:xfrm>
              <a:custGeom>
                <a:avLst/>
                <a:gdLst>
                  <a:gd name="T0" fmla="*/ 0 w 20"/>
                  <a:gd name="T1" fmla="*/ 0 h 45"/>
                  <a:gd name="T2" fmla="*/ 0 w 20"/>
                  <a:gd name="T3" fmla="*/ 5 h 45"/>
                  <a:gd name="T4" fmla="*/ 2 w 20"/>
                  <a:gd name="T5" fmla="*/ 9 h 45"/>
                  <a:gd name="T6" fmla="*/ 4 w 20"/>
                  <a:gd name="T7" fmla="*/ 5 h 45"/>
                  <a:gd name="T8" fmla="*/ 3 w 20"/>
                  <a:gd name="T9" fmla="*/ 0 h 45"/>
                  <a:gd name="T10" fmla="*/ 0 w 20"/>
                  <a:gd name="T11" fmla="*/ 0 h 45"/>
                  <a:gd name="T12" fmla="*/ 0 60000 65536"/>
                  <a:gd name="T13" fmla="*/ 0 60000 65536"/>
                  <a:gd name="T14" fmla="*/ 0 60000 65536"/>
                  <a:gd name="T15" fmla="*/ 0 60000 65536"/>
                  <a:gd name="T16" fmla="*/ 0 60000 65536"/>
                  <a:gd name="T17" fmla="*/ 0 60000 65536"/>
                  <a:gd name="T18" fmla="*/ 0 w 20"/>
                  <a:gd name="T19" fmla="*/ 0 h 45"/>
                  <a:gd name="T20" fmla="*/ 20 w 2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0" h="45">
                    <a:moveTo>
                      <a:pt x="1" y="0"/>
                    </a:moveTo>
                    <a:lnTo>
                      <a:pt x="0" y="26"/>
                    </a:lnTo>
                    <a:lnTo>
                      <a:pt x="11" y="45"/>
                    </a:lnTo>
                    <a:lnTo>
                      <a:pt x="20" y="24"/>
                    </a:lnTo>
                    <a:lnTo>
                      <a:pt x="15" y="2"/>
                    </a:lnTo>
                    <a:lnTo>
                      <a:pt x="1" y="0"/>
                    </a:lnTo>
                    <a:close/>
                  </a:path>
                </a:pathLst>
              </a:custGeom>
              <a:solidFill>
                <a:srgbClr val="00000F"/>
              </a:solidFill>
              <a:ln w="9525">
                <a:noFill/>
                <a:round/>
                <a:headEnd/>
                <a:tailEnd/>
              </a:ln>
            </p:spPr>
            <p:txBody>
              <a:bodyPr/>
              <a:lstStyle/>
              <a:p>
                <a:endParaRPr lang="en-US" dirty="0"/>
              </a:p>
            </p:txBody>
          </p:sp>
          <p:sp>
            <p:nvSpPr>
              <p:cNvPr id="83" name="Freeform 68"/>
              <p:cNvSpPr>
                <a:spLocks/>
              </p:cNvSpPr>
              <p:nvPr/>
            </p:nvSpPr>
            <p:spPr bwMode="gray">
              <a:xfrm>
                <a:off x="1781" y="2511"/>
                <a:ext cx="4" cy="8"/>
              </a:xfrm>
              <a:custGeom>
                <a:avLst/>
                <a:gdLst>
                  <a:gd name="T0" fmla="*/ 0 w 21"/>
                  <a:gd name="T1" fmla="*/ 0 h 39"/>
                  <a:gd name="T2" fmla="*/ 1 w 21"/>
                  <a:gd name="T3" fmla="*/ 6 h 39"/>
                  <a:gd name="T4" fmla="*/ 3 w 21"/>
                  <a:gd name="T5" fmla="*/ 8 h 39"/>
                  <a:gd name="T6" fmla="*/ 4 w 21"/>
                  <a:gd name="T7" fmla="*/ 5 h 39"/>
                  <a:gd name="T8" fmla="*/ 3 w 21"/>
                  <a:gd name="T9" fmla="*/ 1 h 39"/>
                  <a:gd name="T10" fmla="*/ 0 w 21"/>
                  <a:gd name="T11" fmla="*/ 0 h 39"/>
                  <a:gd name="T12" fmla="*/ 0 60000 65536"/>
                  <a:gd name="T13" fmla="*/ 0 60000 65536"/>
                  <a:gd name="T14" fmla="*/ 0 60000 65536"/>
                  <a:gd name="T15" fmla="*/ 0 60000 65536"/>
                  <a:gd name="T16" fmla="*/ 0 60000 65536"/>
                  <a:gd name="T17" fmla="*/ 0 60000 65536"/>
                  <a:gd name="T18" fmla="*/ 0 w 21"/>
                  <a:gd name="T19" fmla="*/ 0 h 39"/>
                  <a:gd name="T20" fmla="*/ 21 w 2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1" h="39">
                    <a:moveTo>
                      <a:pt x="0" y="0"/>
                    </a:moveTo>
                    <a:lnTo>
                      <a:pt x="5" y="27"/>
                    </a:lnTo>
                    <a:lnTo>
                      <a:pt x="14" y="39"/>
                    </a:lnTo>
                    <a:lnTo>
                      <a:pt x="21" y="26"/>
                    </a:lnTo>
                    <a:lnTo>
                      <a:pt x="14" y="5"/>
                    </a:lnTo>
                    <a:lnTo>
                      <a:pt x="0" y="0"/>
                    </a:lnTo>
                    <a:close/>
                  </a:path>
                </a:pathLst>
              </a:custGeom>
              <a:solidFill>
                <a:srgbClr val="00000F"/>
              </a:solidFill>
              <a:ln w="9525">
                <a:noFill/>
                <a:round/>
                <a:headEnd/>
                <a:tailEnd/>
              </a:ln>
            </p:spPr>
            <p:txBody>
              <a:bodyPr/>
              <a:lstStyle/>
              <a:p>
                <a:endParaRPr lang="en-US" dirty="0"/>
              </a:p>
            </p:txBody>
          </p:sp>
          <p:sp>
            <p:nvSpPr>
              <p:cNvPr id="84" name="Freeform 69"/>
              <p:cNvSpPr>
                <a:spLocks/>
              </p:cNvSpPr>
              <p:nvPr/>
            </p:nvSpPr>
            <p:spPr bwMode="gray">
              <a:xfrm>
                <a:off x="1616" y="2511"/>
                <a:ext cx="3" cy="10"/>
              </a:xfrm>
              <a:custGeom>
                <a:avLst/>
                <a:gdLst>
                  <a:gd name="T0" fmla="*/ 0 w 17"/>
                  <a:gd name="T1" fmla="*/ 0 h 47"/>
                  <a:gd name="T2" fmla="*/ 0 w 17"/>
                  <a:gd name="T3" fmla="*/ 6 h 47"/>
                  <a:gd name="T4" fmla="*/ 1 w 17"/>
                  <a:gd name="T5" fmla="*/ 10 h 47"/>
                  <a:gd name="T6" fmla="*/ 3 w 17"/>
                  <a:gd name="T7" fmla="*/ 6 h 47"/>
                  <a:gd name="T8" fmla="*/ 3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0"/>
                    </a:moveTo>
                    <a:lnTo>
                      <a:pt x="1" y="28"/>
                    </a:lnTo>
                    <a:lnTo>
                      <a:pt x="6" y="47"/>
                    </a:lnTo>
                    <a:lnTo>
                      <a:pt x="15" y="29"/>
                    </a:lnTo>
                    <a:lnTo>
                      <a:pt x="17" y="0"/>
                    </a:lnTo>
                    <a:lnTo>
                      <a:pt x="0" y="0"/>
                    </a:lnTo>
                    <a:close/>
                  </a:path>
                </a:pathLst>
              </a:custGeom>
              <a:solidFill>
                <a:srgbClr val="00000F"/>
              </a:solidFill>
              <a:ln w="9525">
                <a:noFill/>
                <a:round/>
                <a:headEnd/>
                <a:tailEnd/>
              </a:ln>
            </p:spPr>
            <p:txBody>
              <a:bodyPr/>
              <a:lstStyle/>
              <a:p>
                <a:endParaRPr lang="en-US" dirty="0"/>
              </a:p>
            </p:txBody>
          </p:sp>
          <p:sp>
            <p:nvSpPr>
              <p:cNvPr id="85" name="Freeform 70"/>
              <p:cNvSpPr>
                <a:spLocks/>
              </p:cNvSpPr>
              <p:nvPr/>
            </p:nvSpPr>
            <p:spPr bwMode="gray">
              <a:xfrm>
                <a:off x="1724" y="2511"/>
                <a:ext cx="4" cy="9"/>
              </a:xfrm>
              <a:custGeom>
                <a:avLst/>
                <a:gdLst>
                  <a:gd name="T0" fmla="*/ 0 w 21"/>
                  <a:gd name="T1" fmla="*/ 0 h 47"/>
                  <a:gd name="T2" fmla="*/ 1 w 21"/>
                  <a:gd name="T3" fmla="*/ 6 h 47"/>
                  <a:gd name="T4" fmla="*/ 3 w 21"/>
                  <a:gd name="T5" fmla="*/ 9 h 47"/>
                  <a:gd name="T6" fmla="*/ 4 w 21"/>
                  <a:gd name="T7" fmla="*/ 6 h 47"/>
                  <a:gd name="T8" fmla="*/ 4 w 21"/>
                  <a:gd name="T9" fmla="*/ 0 h 47"/>
                  <a:gd name="T10" fmla="*/ 0 w 21"/>
                  <a:gd name="T11" fmla="*/ 0 h 47"/>
                  <a:gd name="T12" fmla="*/ 0 60000 65536"/>
                  <a:gd name="T13" fmla="*/ 0 60000 65536"/>
                  <a:gd name="T14" fmla="*/ 0 60000 65536"/>
                  <a:gd name="T15" fmla="*/ 0 60000 65536"/>
                  <a:gd name="T16" fmla="*/ 0 60000 65536"/>
                  <a:gd name="T17" fmla="*/ 0 60000 65536"/>
                  <a:gd name="T18" fmla="*/ 0 w 21"/>
                  <a:gd name="T19" fmla="*/ 0 h 47"/>
                  <a:gd name="T20" fmla="*/ 21 w 2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1" h="47">
                    <a:moveTo>
                      <a:pt x="0" y="0"/>
                    </a:moveTo>
                    <a:lnTo>
                      <a:pt x="4" y="29"/>
                    </a:lnTo>
                    <a:lnTo>
                      <a:pt x="15" y="47"/>
                    </a:lnTo>
                    <a:lnTo>
                      <a:pt x="20" y="29"/>
                    </a:lnTo>
                    <a:lnTo>
                      <a:pt x="21" y="2"/>
                    </a:lnTo>
                    <a:lnTo>
                      <a:pt x="0" y="0"/>
                    </a:lnTo>
                    <a:close/>
                  </a:path>
                </a:pathLst>
              </a:custGeom>
              <a:solidFill>
                <a:srgbClr val="00000F"/>
              </a:solidFill>
              <a:ln w="9525">
                <a:noFill/>
                <a:round/>
                <a:headEnd/>
                <a:tailEnd/>
              </a:ln>
            </p:spPr>
            <p:txBody>
              <a:bodyPr/>
              <a:lstStyle/>
              <a:p>
                <a:endParaRPr lang="en-US" dirty="0"/>
              </a:p>
            </p:txBody>
          </p:sp>
          <p:sp>
            <p:nvSpPr>
              <p:cNvPr id="86" name="Freeform 71"/>
              <p:cNvSpPr>
                <a:spLocks/>
              </p:cNvSpPr>
              <p:nvPr/>
            </p:nvSpPr>
            <p:spPr bwMode="gray">
              <a:xfrm>
                <a:off x="1806" y="2511"/>
                <a:ext cx="5" cy="10"/>
              </a:xfrm>
              <a:custGeom>
                <a:avLst/>
                <a:gdLst>
                  <a:gd name="T0" fmla="*/ 0 w 26"/>
                  <a:gd name="T1" fmla="*/ 0 h 50"/>
                  <a:gd name="T2" fmla="*/ 1 w 26"/>
                  <a:gd name="T3" fmla="*/ 7 h 50"/>
                  <a:gd name="T4" fmla="*/ 3 w 26"/>
                  <a:gd name="T5" fmla="*/ 10 h 50"/>
                  <a:gd name="T6" fmla="*/ 5 w 26"/>
                  <a:gd name="T7" fmla="*/ 6 h 50"/>
                  <a:gd name="T8" fmla="*/ 4 w 26"/>
                  <a:gd name="T9" fmla="*/ 0 h 50"/>
                  <a:gd name="T10" fmla="*/ 0 w 26"/>
                  <a:gd name="T11" fmla="*/ 0 h 50"/>
                  <a:gd name="T12" fmla="*/ 0 60000 65536"/>
                  <a:gd name="T13" fmla="*/ 0 60000 65536"/>
                  <a:gd name="T14" fmla="*/ 0 60000 65536"/>
                  <a:gd name="T15" fmla="*/ 0 60000 65536"/>
                  <a:gd name="T16" fmla="*/ 0 60000 65536"/>
                  <a:gd name="T17" fmla="*/ 0 60000 65536"/>
                  <a:gd name="T18" fmla="*/ 0 w 26"/>
                  <a:gd name="T19" fmla="*/ 0 h 50"/>
                  <a:gd name="T20" fmla="*/ 26 w 2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6" h="50">
                    <a:moveTo>
                      <a:pt x="0" y="1"/>
                    </a:moveTo>
                    <a:lnTo>
                      <a:pt x="6" y="36"/>
                    </a:lnTo>
                    <a:lnTo>
                      <a:pt x="15" y="50"/>
                    </a:lnTo>
                    <a:lnTo>
                      <a:pt x="26" y="30"/>
                    </a:lnTo>
                    <a:lnTo>
                      <a:pt x="19" y="0"/>
                    </a:lnTo>
                    <a:lnTo>
                      <a:pt x="0" y="1"/>
                    </a:lnTo>
                    <a:close/>
                  </a:path>
                </a:pathLst>
              </a:custGeom>
              <a:solidFill>
                <a:srgbClr val="00000F"/>
              </a:solidFill>
              <a:ln w="9525">
                <a:noFill/>
                <a:round/>
                <a:headEnd/>
                <a:tailEnd/>
              </a:ln>
            </p:spPr>
            <p:txBody>
              <a:bodyPr/>
              <a:lstStyle/>
              <a:p>
                <a:endParaRPr lang="en-US" dirty="0"/>
              </a:p>
            </p:txBody>
          </p:sp>
          <p:sp>
            <p:nvSpPr>
              <p:cNvPr id="87" name="Freeform 72"/>
              <p:cNvSpPr>
                <a:spLocks/>
              </p:cNvSpPr>
              <p:nvPr/>
            </p:nvSpPr>
            <p:spPr bwMode="gray">
              <a:xfrm>
                <a:off x="1595" y="2511"/>
                <a:ext cx="4" cy="9"/>
              </a:xfrm>
              <a:custGeom>
                <a:avLst/>
                <a:gdLst>
                  <a:gd name="T0" fmla="*/ 1 w 20"/>
                  <a:gd name="T1" fmla="*/ 0 h 44"/>
                  <a:gd name="T2" fmla="*/ 0 w 20"/>
                  <a:gd name="T3" fmla="*/ 6 h 44"/>
                  <a:gd name="T4" fmla="*/ 2 w 20"/>
                  <a:gd name="T5" fmla="*/ 9 h 44"/>
                  <a:gd name="T6" fmla="*/ 4 w 20"/>
                  <a:gd name="T7" fmla="*/ 7 h 44"/>
                  <a:gd name="T8" fmla="*/ 4 w 20"/>
                  <a:gd name="T9" fmla="*/ 0 h 44"/>
                  <a:gd name="T10" fmla="*/ 1 w 20"/>
                  <a:gd name="T11" fmla="*/ 0 h 44"/>
                  <a:gd name="T12" fmla="*/ 0 60000 65536"/>
                  <a:gd name="T13" fmla="*/ 0 60000 65536"/>
                  <a:gd name="T14" fmla="*/ 0 60000 65536"/>
                  <a:gd name="T15" fmla="*/ 0 60000 65536"/>
                  <a:gd name="T16" fmla="*/ 0 60000 65536"/>
                  <a:gd name="T17" fmla="*/ 0 60000 65536"/>
                  <a:gd name="T18" fmla="*/ 0 w 20"/>
                  <a:gd name="T19" fmla="*/ 0 h 44"/>
                  <a:gd name="T20" fmla="*/ 20 w 2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0" h="44">
                    <a:moveTo>
                      <a:pt x="3" y="1"/>
                    </a:moveTo>
                    <a:lnTo>
                      <a:pt x="0" y="30"/>
                    </a:lnTo>
                    <a:lnTo>
                      <a:pt x="12" y="44"/>
                    </a:lnTo>
                    <a:lnTo>
                      <a:pt x="20" y="34"/>
                    </a:lnTo>
                    <a:lnTo>
                      <a:pt x="20" y="0"/>
                    </a:lnTo>
                    <a:lnTo>
                      <a:pt x="3" y="1"/>
                    </a:lnTo>
                    <a:close/>
                  </a:path>
                </a:pathLst>
              </a:custGeom>
              <a:solidFill>
                <a:srgbClr val="00000F"/>
              </a:solidFill>
              <a:ln w="9525">
                <a:noFill/>
                <a:round/>
                <a:headEnd/>
                <a:tailEnd/>
              </a:ln>
            </p:spPr>
            <p:txBody>
              <a:bodyPr/>
              <a:lstStyle/>
              <a:p>
                <a:endParaRPr lang="en-US" dirty="0"/>
              </a:p>
            </p:txBody>
          </p:sp>
          <p:sp>
            <p:nvSpPr>
              <p:cNvPr id="88" name="Freeform 73"/>
              <p:cNvSpPr>
                <a:spLocks/>
              </p:cNvSpPr>
              <p:nvPr/>
            </p:nvSpPr>
            <p:spPr bwMode="gray">
              <a:xfrm>
                <a:off x="1707" y="2511"/>
                <a:ext cx="4" cy="10"/>
              </a:xfrm>
              <a:custGeom>
                <a:avLst/>
                <a:gdLst>
                  <a:gd name="T0" fmla="*/ 0 w 20"/>
                  <a:gd name="T1" fmla="*/ 0 h 48"/>
                  <a:gd name="T2" fmla="*/ 0 w 20"/>
                  <a:gd name="T3" fmla="*/ 6 h 48"/>
                  <a:gd name="T4" fmla="*/ 2 w 20"/>
                  <a:gd name="T5" fmla="*/ 10 h 48"/>
                  <a:gd name="T6" fmla="*/ 4 w 20"/>
                  <a:gd name="T7" fmla="*/ 6 h 48"/>
                  <a:gd name="T8" fmla="*/ 3 w 20"/>
                  <a:gd name="T9" fmla="*/ 0 h 48"/>
                  <a:gd name="T10" fmla="*/ 0 w 20"/>
                  <a:gd name="T11" fmla="*/ 0 h 48"/>
                  <a:gd name="T12" fmla="*/ 0 60000 65536"/>
                  <a:gd name="T13" fmla="*/ 0 60000 65536"/>
                  <a:gd name="T14" fmla="*/ 0 60000 65536"/>
                  <a:gd name="T15" fmla="*/ 0 60000 65536"/>
                  <a:gd name="T16" fmla="*/ 0 60000 65536"/>
                  <a:gd name="T17" fmla="*/ 0 60000 65536"/>
                  <a:gd name="T18" fmla="*/ 0 w 20"/>
                  <a:gd name="T19" fmla="*/ 0 h 48"/>
                  <a:gd name="T20" fmla="*/ 20 w 2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0" h="48">
                    <a:moveTo>
                      <a:pt x="0" y="0"/>
                    </a:moveTo>
                    <a:lnTo>
                      <a:pt x="2" y="30"/>
                    </a:lnTo>
                    <a:lnTo>
                      <a:pt x="12" y="48"/>
                    </a:lnTo>
                    <a:lnTo>
                      <a:pt x="20" y="28"/>
                    </a:lnTo>
                    <a:lnTo>
                      <a:pt x="17" y="1"/>
                    </a:lnTo>
                    <a:lnTo>
                      <a:pt x="0" y="0"/>
                    </a:lnTo>
                    <a:close/>
                  </a:path>
                </a:pathLst>
              </a:custGeom>
              <a:solidFill>
                <a:srgbClr val="00000F"/>
              </a:solidFill>
              <a:ln w="9525">
                <a:noFill/>
                <a:round/>
                <a:headEnd/>
                <a:tailEnd/>
              </a:ln>
            </p:spPr>
            <p:txBody>
              <a:bodyPr/>
              <a:lstStyle/>
              <a:p>
                <a:endParaRPr lang="en-US" dirty="0"/>
              </a:p>
            </p:txBody>
          </p:sp>
          <p:sp>
            <p:nvSpPr>
              <p:cNvPr id="89" name="Freeform 74"/>
              <p:cNvSpPr>
                <a:spLocks/>
              </p:cNvSpPr>
              <p:nvPr/>
            </p:nvSpPr>
            <p:spPr bwMode="gray">
              <a:xfrm>
                <a:off x="1794" y="2512"/>
                <a:ext cx="4" cy="9"/>
              </a:xfrm>
              <a:custGeom>
                <a:avLst/>
                <a:gdLst>
                  <a:gd name="T0" fmla="*/ 0 w 20"/>
                  <a:gd name="T1" fmla="*/ 0 h 47"/>
                  <a:gd name="T2" fmla="*/ 0 w 20"/>
                  <a:gd name="T3" fmla="*/ 5 h 47"/>
                  <a:gd name="T4" fmla="*/ 2 w 20"/>
                  <a:gd name="T5" fmla="*/ 9 h 47"/>
                  <a:gd name="T6" fmla="*/ 4 w 20"/>
                  <a:gd name="T7" fmla="*/ 4 h 47"/>
                  <a:gd name="T8" fmla="*/ 3 w 20"/>
                  <a:gd name="T9" fmla="*/ 0 h 47"/>
                  <a:gd name="T10" fmla="*/ 0 w 20"/>
                  <a:gd name="T11" fmla="*/ 0 h 47"/>
                  <a:gd name="T12" fmla="*/ 0 60000 65536"/>
                  <a:gd name="T13" fmla="*/ 0 60000 65536"/>
                  <a:gd name="T14" fmla="*/ 0 60000 65536"/>
                  <a:gd name="T15" fmla="*/ 0 60000 65536"/>
                  <a:gd name="T16" fmla="*/ 0 60000 65536"/>
                  <a:gd name="T17" fmla="*/ 0 60000 65536"/>
                  <a:gd name="T18" fmla="*/ 0 w 20"/>
                  <a:gd name="T19" fmla="*/ 0 h 47"/>
                  <a:gd name="T20" fmla="*/ 20 w 2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0" h="47">
                    <a:moveTo>
                      <a:pt x="0" y="0"/>
                    </a:moveTo>
                    <a:lnTo>
                      <a:pt x="2" y="26"/>
                    </a:lnTo>
                    <a:lnTo>
                      <a:pt x="11" y="47"/>
                    </a:lnTo>
                    <a:lnTo>
                      <a:pt x="20" y="21"/>
                    </a:lnTo>
                    <a:lnTo>
                      <a:pt x="16" y="0"/>
                    </a:lnTo>
                    <a:lnTo>
                      <a:pt x="0" y="0"/>
                    </a:lnTo>
                    <a:close/>
                  </a:path>
                </a:pathLst>
              </a:custGeom>
              <a:solidFill>
                <a:srgbClr val="00000F"/>
              </a:solidFill>
              <a:ln w="9525">
                <a:noFill/>
                <a:round/>
                <a:headEnd/>
                <a:tailEnd/>
              </a:ln>
            </p:spPr>
            <p:txBody>
              <a:bodyPr/>
              <a:lstStyle/>
              <a:p>
                <a:endParaRPr lang="en-US" dirty="0"/>
              </a:p>
            </p:txBody>
          </p:sp>
          <p:sp>
            <p:nvSpPr>
              <p:cNvPr id="90" name="Freeform 75"/>
              <p:cNvSpPr>
                <a:spLocks/>
              </p:cNvSpPr>
              <p:nvPr/>
            </p:nvSpPr>
            <p:spPr bwMode="gray">
              <a:xfrm>
                <a:off x="1603" y="2502"/>
                <a:ext cx="4" cy="10"/>
              </a:xfrm>
              <a:custGeom>
                <a:avLst/>
                <a:gdLst>
                  <a:gd name="T0" fmla="*/ 1 w 20"/>
                  <a:gd name="T1" fmla="*/ 1 h 49"/>
                  <a:gd name="T2" fmla="*/ 0 w 20"/>
                  <a:gd name="T3" fmla="*/ 7 h 49"/>
                  <a:gd name="T4" fmla="*/ 2 w 20"/>
                  <a:gd name="T5" fmla="*/ 10 h 49"/>
                  <a:gd name="T6" fmla="*/ 3 w 20"/>
                  <a:gd name="T7" fmla="*/ 7 h 49"/>
                  <a:gd name="T8" fmla="*/ 4 w 20"/>
                  <a:gd name="T9" fmla="*/ 0 h 49"/>
                  <a:gd name="T10" fmla="*/ 1 w 20"/>
                  <a:gd name="T11" fmla="*/ 1 h 49"/>
                  <a:gd name="T12" fmla="*/ 0 60000 65536"/>
                  <a:gd name="T13" fmla="*/ 0 60000 65536"/>
                  <a:gd name="T14" fmla="*/ 0 60000 65536"/>
                  <a:gd name="T15" fmla="*/ 0 60000 65536"/>
                  <a:gd name="T16" fmla="*/ 0 60000 65536"/>
                  <a:gd name="T17" fmla="*/ 0 60000 65536"/>
                  <a:gd name="T18" fmla="*/ 0 w 20"/>
                  <a:gd name="T19" fmla="*/ 0 h 49"/>
                  <a:gd name="T20" fmla="*/ 20 w 2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0" h="49">
                    <a:moveTo>
                      <a:pt x="5" y="3"/>
                    </a:moveTo>
                    <a:lnTo>
                      <a:pt x="0" y="32"/>
                    </a:lnTo>
                    <a:lnTo>
                      <a:pt x="8" y="49"/>
                    </a:lnTo>
                    <a:lnTo>
                      <a:pt x="16" y="34"/>
                    </a:lnTo>
                    <a:lnTo>
                      <a:pt x="20" y="0"/>
                    </a:lnTo>
                    <a:lnTo>
                      <a:pt x="5" y="3"/>
                    </a:lnTo>
                    <a:close/>
                  </a:path>
                </a:pathLst>
              </a:custGeom>
              <a:solidFill>
                <a:srgbClr val="00000F"/>
              </a:solidFill>
              <a:ln w="9525">
                <a:noFill/>
                <a:round/>
                <a:headEnd/>
                <a:tailEnd/>
              </a:ln>
            </p:spPr>
            <p:txBody>
              <a:bodyPr/>
              <a:lstStyle/>
              <a:p>
                <a:endParaRPr lang="en-US" dirty="0"/>
              </a:p>
            </p:txBody>
          </p:sp>
          <p:sp>
            <p:nvSpPr>
              <p:cNvPr id="91" name="Freeform 76"/>
              <p:cNvSpPr>
                <a:spLocks/>
              </p:cNvSpPr>
              <p:nvPr/>
            </p:nvSpPr>
            <p:spPr bwMode="gray">
              <a:xfrm>
                <a:off x="1718" y="2501"/>
                <a:ext cx="4" cy="11"/>
              </a:xfrm>
              <a:custGeom>
                <a:avLst/>
                <a:gdLst>
                  <a:gd name="T0" fmla="*/ 0 w 16"/>
                  <a:gd name="T1" fmla="*/ 0 h 55"/>
                  <a:gd name="T2" fmla="*/ 0 w 16"/>
                  <a:gd name="T3" fmla="*/ 8 h 55"/>
                  <a:gd name="T4" fmla="*/ 2 w 16"/>
                  <a:gd name="T5" fmla="*/ 11 h 55"/>
                  <a:gd name="T6" fmla="*/ 4 w 16"/>
                  <a:gd name="T7" fmla="*/ 8 h 55"/>
                  <a:gd name="T8" fmla="*/ 4 w 16"/>
                  <a:gd name="T9" fmla="*/ 1 h 55"/>
                  <a:gd name="T10" fmla="*/ 0 w 16"/>
                  <a:gd name="T11" fmla="*/ 0 h 55"/>
                  <a:gd name="T12" fmla="*/ 0 60000 65536"/>
                  <a:gd name="T13" fmla="*/ 0 60000 65536"/>
                  <a:gd name="T14" fmla="*/ 0 60000 65536"/>
                  <a:gd name="T15" fmla="*/ 0 60000 65536"/>
                  <a:gd name="T16" fmla="*/ 0 60000 65536"/>
                  <a:gd name="T17" fmla="*/ 0 60000 65536"/>
                  <a:gd name="T18" fmla="*/ 0 w 16"/>
                  <a:gd name="T19" fmla="*/ 0 h 55"/>
                  <a:gd name="T20" fmla="*/ 16 w 1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6" h="55">
                    <a:moveTo>
                      <a:pt x="0" y="0"/>
                    </a:moveTo>
                    <a:lnTo>
                      <a:pt x="0" y="38"/>
                    </a:lnTo>
                    <a:lnTo>
                      <a:pt x="9" y="55"/>
                    </a:lnTo>
                    <a:lnTo>
                      <a:pt x="16" y="42"/>
                    </a:lnTo>
                    <a:lnTo>
                      <a:pt x="15" y="3"/>
                    </a:lnTo>
                    <a:lnTo>
                      <a:pt x="0" y="0"/>
                    </a:lnTo>
                    <a:close/>
                  </a:path>
                </a:pathLst>
              </a:custGeom>
              <a:solidFill>
                <a:srgbClr val="00000F"/>
              </a:solidFill>
              <a:ln w="9525">
                <a:noFill/>
                <a:round/>
                <a:headEnd/>
                <a:tailEnd/>
              </a:ln>
            </p:spPr>
            <p:txBody>
              <a:bodyPr/>
              <a:lstStyle/>
              <a:p>
                <a:endParaRPr lang="en-US" dirty="0"/>
              </a:p>
            </p:txBody>
          </p:sp>
          <p:sp>
            <p:nvSpPr>
              <p:cNvPr id="92" name="Freeform 77"/>
              <p:cNvSpPr>
                <a:spLocks/>
              </p:cNvSpPr>
              <p:nvPr/>
            </p:nvSpPr>
            <p:spPr bwMode="gray">
              <a:xfrm>
                <a:off x="1813" y="2502"/>
                <a:ext cx="4" cy="10"/>
              </a:xfrm>
              <a:custGeom>
                <a:avLst/>
                <a:gdLst>
                  <a:gd name="T0" fmla="*/ 0 w 24"/>
                  <a:gd name="T1" fmla="*/ 0 h 50"/>
                  <a:gd name="T2" fmla="*/ 1 w 24"/>
                  <a:gd name="T3" fmla="*/ 7 h 50"/>
                  <a:gd name="T4" fmla="*/ 3 w 24"/>
                  <a:gd name="T5" fmla="*/ 10 h 50"/>
                  <a:gd name="T6" fmla="*/ 4 w 24"/>
                  <a:gd name="T7" fmla="*/ 7 h 50"/>
                  <a:gd name="T8" fmla="*/ 3 w 24"/>
                  <a:gd name="T9" fmla="*/ 0 h 50"/>
                  <a:gd name="T10" fmla="*/ 0 w 24"/>
                  <a:gd name="T11" fmla="*/ 0 h 50"/>
                  <a:gd name="T12" fmla="*/ 0 60000 65536"/>
                  <a:gd name="T13" fmla="*/ 0 60000 65536"/>
                  <a:gd name="T14" fmla="*/ 0 60000 65536"/>
                  <a:gd name="T15" fmla="*/ 0 60000 65536"/>
                  <a:gd name="T16" fmla="*/ 0 60000 65536"/>
                  <a:gd name="T17" fmla="*/ 0 60000 65536"/>
                  <a:gd name="T18" fmla="*/ 0 w 24"/>
                  <a:gd name="T19" fmla="*/ 0 h 50"/>
                  <a:gd name="T20" fmla="*/ 24 w 2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 h="50">
                    <a:moveTo>
                      <a:pt x="0" y="1"/>
                    </a:moveTo>
                    <a:lnTo>
                      <a:pt x="7" y="34"/>
                    </a:lnTo>
                    <a:lnTo>
                      <a:pt x="17" y="50"/>
                    </a:lnTo>
                    <a:lnTo>
                      <a:pt x="24" y="37"/>
                    </a:lnTo>
                    <a:lnTo>
                      <a:pt x="18" y="0"/>
                    </a:lnTo>
                    <a:lnTo>
                      <a:pt x="0" y="1"/>
                    </a:lnTo>
                    <a:close/>
                  </a:path>
                </a:pathLst>
              </a:custGeom>
              <a:solidFill>
                <a:srgbClr val="00000F"/>
              </a:solidFill>
              <a:ln w="9525">
                <a:noFill/>
                <a:round/>
                <a:headEnd/>
                <a:tailEnd/>
              </a:ln>
            </p:spPr>
            <p:txBody>
              <a:bodyPr/>
              <a:lstStyle/>
              <a:p>
                <a:endParaRPr lang="en-US" dirty="0"/>
              </a:p>
            </p:txBody>
          </p:sp>
          <p:sp>
            <p:nvSpPr>
              <p:cNvPr id="93" name="Freeform 78"/>
              <p:cNvSpPr>
                <a:spLocks/>
              </p:cNvSpPr>
              <p:nvPr/>
            </p:nvSpPr>
            <p:spPr bwMode="gray">
              <a:xfrm>
                <a:off x="1600" y="2493"/>
                <a:ext cx="4" cy="10"/>
              </a:xfrm>
              <a:custGeom>
                <a:avLst/>
                <a:gdLst>
                  <a:gd name="T0" fmla="*/ 1 w 20"/>
                  <a:gd name="T1" fmla="*/ 0 h 50"/>
                  <a:gd name="T2" fmla="*/ 0 w 20"/>
                  <a:gd name="T3" fmla="*/ 6 h 50"/>
                  <a:gd name="T4" fmla="*/ 2 w 20"/>
                  <a:gd name="T5" fmla="*/ 10 h 50"/>
                  <a:gd name="T6" fmla="*/ 3 w 20"/>
                  <a:gd name="T7" fmla="*/ 6 h 50"/>
                  <a:gd name="T8" fmla="*/ 4 w 20"/>
                  <a:gd name="T9" fmla="*/ 0 h 50"/>
                  <a:gd name="T10" fmla="*/ 1 w 20"/>
                  <a:gd name="T11" fmla="*/ 0 h 50"/>
                  <a:gd name="T12" fmla="*/ 0 60000 65536"/>
                  <a:gd name="T13" fmla="*/ 0 60000 65536"/>
                  <a:gd name="T14" fmla="*/ 0 60000 65536"/>
                  <a:gd name="T15" fmla="*/ 0 60000 65536"/>
                  <a:gd name="T16" fmla="*/ 0 60000 65536"/>
                  <a:gd name="T17" fmla="*/ 0 60000 65536"/>
                  <a:gd name="T18" fmla="*/ 0 w 20"/>
                  <a:gd name="T19" fmla="*/ 0 h 50"/>
                  <a:gd name="T20" fmla="*/ 20 w 2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0" h="50">
                    <a:moveTo>
                      <a:pt x="3" y="0"/>
                    </a:moveTo>
                    <a:lnTo>
                      <a:pt x="0" y="30"/>
                    </a:lnTo>
                    <a:lnTo>
                      <a:pt x="9" y="50"/>
                    </a:lnTo>
                    <a:lnTo>
                      <a:pt x="17" y="30"/>
                    </a:lnTo>
                    <a:lnTo>
                      <a:pt x="20" y="1"/>
                    </a:lnTo>
                    <a:lnTo>
                      <a:pt x="3" y="0"/>
                    </a:lnTo>
                    <a:close/>
                  </a:path>
                </a:pathLst>
              </a:custGeom>
              <a:solidFill>
                <a:srgbClr val="00000F"/>
              </a:solidFill>
              <a:ln w="9525">
                <a:noFill/>
                <a:round/>
                <a:headEnd/>
                <a:tailEnd/>
              </a:ln>
            </p:spPr>
            <p:txBody>
              <a:bodyPr/>
              <a:lstStyle/>
              <a:p>
                <a:endParaRPr lang="en-US" dirty="0"/>
              </a:p>
            </p:txBody>
          </p:sp>
          <p:sp>
            <p:nvSpPr>
              <p:cNvPr id="94" name="Freeform 79"/>
              <p:cNvSpPr>
                <a:spLocks/>
              </p:cNvSpPr>
              <p:nvPr/>
            </p:nvSpPr>
            <p:spPr bwMode="gray">
              <a:xfrm>
                <a:off x="1714" y="2492"/>
                <a:ext cx="3" cy="9"/>
              </a:xfrm>
              <a:custGeom>
                <a:avLst/>
                <a:gdLst>
                  <a:gd name="T0" fmla="*/ 0 w 15"/>
                  <a:gd name="T1" fmla="*/ 0 h 47"/>
                  <a:gd name="T2" fmla="*/ 0 w 15"/>
                  <a:gd name="T3" fmla="*/ 5 h 47"/>
                  <a:gd name="T4" fmla="*/ 2 w 15"/>
                  <a:gd name="T5" fmla="*/ 9 h 47"/>
                  <a:gd name="T6" fmla="*/ 3 w 15"/>
                  <a:gd name="T7" fmla="*/ 6 h 47"/>
                  <a:gd name="T8" fmla="*/ 3 w 15"/>
                  <a:gd name="T9" fmla="*/ 0 h 47"/>
                  <a:gd name="T10" fmla="*/ 0 w 15"/>
                  <a:gd name="T11" fmla="*/ 0 h 47"/>
                  <a:gd name="T12" fmla="*/ 0 60000 65536"/>
                  <a:gd name="T13" fmla="*/ 0 60000 65536"/>
                  <a:gd name="T14" fmla="*/ 0 60000 65536"/>
                  <a:gd name="T15" fmla="*/ 0 60000 65536"/>
                  <a:gd name="T16" fmla="*/ 0 60000 65536"/>
                  <a:gd name="T17" fmla="*/ 0 60000 65536"/>
                  <a:gd name="T18" fmla="*/ 0 w 15"/>
                  <a:gd name="T19" fmla="*/ 0 h 47"/>
                  <a:gd name="T20" fmla="*/ 15 w 1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5" h="47">
                    <a:moveTo>
                      <a:pt x="0" y="2"/>
                    </a:moveTo>
                    <a:lnTo>
                      <a:pt x="0" y="25"/>
                    </a:lnTo>
                    <a:lnTo>
                      <a:pt x="9" y="47"/>
                    </a:lnTo>
                    <a:lnTo>
                      <a:pt x="15" y="29"/>
                    </a:lnTo>
                    <a:lnTo>
                      <a:pt x="15" y="0"/>
                    </a:lnTo>
                    <a:lnTo>
                      <a:pt x="0" y="2"/>
                    </a:lnTo>
                    <a:close/>
                  </a:path>
                </a:pathLst>
              </a:custGeom>
              <a:solidFill>
                <a:srgbClr val="00000F"/>
              </a:solidFill>
              <a:ln w="9525">
                <a:noFill/>
                <a:round/>
                <a:headEnd/>
                <a:tailEnd/>
              </a:ln>
            </p:spPr>
            <p:txBody>
              <a:bodyPr/>
              <a:lstStyle/>
              <a:p>
                <a:endParaRPr lang="en-US" dirty="0"/>
              </a:p>
            </p:txBody>
          </p:sp>
          <p:sp>
            <p:nvSpPr>
              <p:cNvPr id="95" name="Freeform 80"/>
              <p:cNvSpPr>
                <a:spLocks/>
              </p:cNvSpPr>
              <p:nvPr/>
            </p:nvSpPr>
            <p:spPr bwMode="gray">
              <a:xfrm>
                <a:off x="1803" y="2493"/>
                <a:ext cx="4" cy="9"/>
              </a:xfrm>
              <a:custGeom>
                <a:avLst/>
                <a:gdLst>
                  <a:gd name="T0" fmla="*/ 0 w 22"/>
                  <a:gd name="T1" fmla="*/ 0 h 46"/>
                  <a:gd name="T2" fmla="*/ 1 w 22"/>
                  <a:gd name="T3" fmla="*/ 5 h 46"/>
                  <a:gd name="T4" fmla="*/ 3 w 22"/>
                  <a:gd name="T5" fmla="*/ 9 h 46"/>
                  <a:gd name="T6" fmla="*/ 4 w 22"/>
                  <a:gd name="T7" fmla="*/ 5 h 46"/>
                  <a:gd name="T8" fmla="*/ 3 w 22"/>
                  <a:gd name="T9" fmla="*/ 0 h 46"/>
                  <a:gd name="T10" fmla="*/ 0 w 22"/>
                  <a:gd name="T11" fmla="*/ 0 h 46"/>
                  <a:gd name="T12" fmla="*/ 0 60000 65536"/>
                  <a:gd name="T13" fmla="*/ 0 60000 65536"/>
                  <a:gd name="T14" fmla="*/ 0 60000 65536"/>
                  <a:gd name="T15" fmla="*/ 0 60000 65536"/>
                  <a:gd name="T16" fmla="*/ 0 60000 65536"/>
                  <a:gd name="T17" fmla="*/ 0 60000 65536"/>
                  <a:gd name="T18" fmla="*/ 0 w 22"/>
                  <a:gd name="T19" fmla="*/ 0 h 46"/>
                  <a:gd name="T20" fmla="*/ 22 w 2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2" h="46">
                    <a:moveTo>
                      <a:pt x="0" y="0"/>
                    </a:moveTo>
                    <a:lnTo>
                      <a:pt x="5" y="25"/>
                    </a:lnTo>
                    <a:lnTo>
                      <a:pt x="16" y="46"/>
                    </a:lnTo>
                    <a:lnTo>
                      <a:pt x="22" y="25"/>
                    </a:lnTo>
                    <a:lnTo>
                      <a:pt x="17" y="1"/>
                    </a:lnTo>
                    <a:lnTo>
                      <a:pt x="0" y="0"/>
                    </a:lnTo>
                    <a:close/>
                  </a:path>
                </a:pathLst>
              </a:custGeom>
              <a:solidFill>
                <a:srgbClr val="00000F"/>
              </a:solidFill>
              <a:ln w="9525">
                <a:noFill/>
                <a:round/>
                <a:headEnd/>
                <a:tailEnd/>
              </a:ln>
            </p:spPr>
            <p:txBody>
              <a:bodyPr/>
              <a:lstStyle/>
              <a:p>
                <a:endParaRPr lang="en-US" dirty="0"/>
              </a:p>
            </p:txBody>
          </p:sp>
          <p:sp>
            <p:nvSpPr>
              <p:cNvPr id="96" name="Freeform 81"/>
              <p:cNvSpPr>
                <a:spLocks/>
              </p:cNvSpPr>
              <p:nvPr/>
            </p:nvSpPr>
            <p:spPr bwMode="gray">
              <a:xfrm>
                <a:off x="1618" y="2492"/>
                <a:ext cx="4" cy="11"/>
              </a:xfrm>
              <a:custGeom>
                <a:avLst/>
                <a:gdLst>
                  <a:gd name="T0" fmla="*/ 1 w 19"/>
                  <a:gd name="T1" fmla="*/ 0 h 58"/>
                  <a:gd name="T2" fmla="*/ 0 w 19"/>
                  <a:gd name="T3" fmla="*/ 7 h 58"/>
                  <a:gd name="T4" fmla="*/ 2 w 19"/>
                  <a:gd name="T5" fmla="*/ 11 h 58"/>
                  <a:gd name="T6" fmla="*/ 4 w 19"/>
                  <a:gd name="T7" fmla="*/ 7 h 58"/>
                  <a:gd name="T8" fmla="*/ 4 w 19"/>
                  <a:gd name="T9" fmla="*/ 0 h 58"/>
                  <a:gd name="T10" fmla="*/ 1 w 19"/>
                  <a:gd name="T11" fmla="*/ 0 h 58"/>
                  <a:gd name="T12" fmla="*/ 0 60000 65536"/>
                  <a:gd name="T13" fmla="*/ 0 60000 65536"/>
                  <a:gd name="T14" fmla="*/ 0 60000 65536"/>
                  <a:gd name="T15" fmla="*/ 0 60000 65536"/>
                  <a:gd name="T16" fmla="*/ 0 60000 65536"/>
                  <a:gd name="T17" fmla="*/ 0 60000 65536"/>
                  <a:gd name="T18" fmla="*/ 0 w 19"/>
                  <a:gd name="T19" fmla="*/ 0 h 58"/>
                  <a:gd name="T20" fmla="*/ 19 w 1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9" h="58">
                    <a:moveTo>
                      <a:pt x="3" y="0"/>
                    </a:moveTo>
                    <a:lnTo>
                      <a:pt x="0" y="38"/>
                    </a:lnTo>
                    <a:lnTo>
                      <a:pt x="8" y="58"/>
                    </a:lnTo>
                    <a:lnTo>
                      <a:pt x="18" y="38"/>
                    </a:lnTo>
                    <a:lnTo>
                      <a:pt x="19" y="2"/>
                    </a:lnTo>
                    <a:lnTo>
                      <a:pt x="3" y="0"/>
                    </a:lnTo>
                    <a:close/>
                  </a:path>
                </a:pathLst>
              </a:custGeom>
              <a:solidFill>
                <a:srgbClr val="00000F"/>
              </a:solidFill>
              <a:ln w="9525">
                <a:noFill/>
                <a:round/>
                <a:headEnd/>
                <a:tailEnd/>
              </a:ln>
            </p:spPr>
            <p:txBody>
              <a:bodyPr/>
              <a:lstStyle/>
              <a:p>
                <a:endParaRPr lang="en-US" dirty="0"/>
              </a:p>
            </p:txBody>
          </p:sp>
          <p:sp>
            <p:nvSpPr>
              <p:cNvPr id="97" name="Freeform 82"/>
              <p:cNvSpPr>
                <a:spLocks/>
              </p:cNvSpPr>
              <p:nvPr/>
            </p:nvSpPr>
            <p:spPr bwMode="gray">
              <a:xfrm>
                <a:off x="1731" y="2492"/>
                <a:ext cx="4" cy="9"/>
              </a:xfrm>
              <a:custGeom>
                <a:avLst/>
                <a:gdLst>
                  <a:gd name="T0" fmla="*/ 0 w 19"/>
                  <a:gd name="T1" fmla="*/ 0 h 46"/>
                  <a:gd name="T2" fmla="*/ 0 w 19"/>
                  <a:gd name="T3" fmla="*/ 6 h 46"/>
                  <a:gd name="T4" fmla="*/ 3 w 19"/>
                  <a:gd name="T5" fmla="*/ 9 h 46"/>
                  <a:gd name="T6" fmla="*/ 4 w 19"/>
                  <a:gd name="T7" fmla="*/ 6 h 46"/>
                  <a:gd name="T8" fmla="*/ 4 w 19"/>
                  <a:gd name="T9" fmla="*/ 0 h 46"/>
                  <a:gd name="T10" fmla="*/ 0 w 19"/>
                  <a:gd name="T11" fmla="*/ 0 h 46"/>
                  <a:gd name="T12" fmla="*/ 0 60000 65536"/>
                  <a:gd name="T13" fmla="*/ 0 60000 65536"/>
                  <a:gd name="T14" fmla="*/ 0 60000 65536"/>
                  <a:gd name="T15" fmla="*/ 0 60000 65536"/>
                  <a:gd name="T16" fmla="*/ 0 60000 65536"/>
                  <a:gd name="T17" fmla="*/ 0 60000 65536"/>
                  <a:gd name="T18" fmla="*/ 0 w 19"/>
                  <a:gd name="T19" fmla="*/ 0 h 46"/>
                  <a:gd name="T20" fmla="*/ 19 w 1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9" h="46">
                    <a:moveTo>
                      <a:pt x="1" y="0"/>
                    </a:moveTo>
                    <a:lnTo>
                      <a:pt x="0" y="30"/>
                    </a:lnTo>
                    <a:lnTo>
                      <a:pt x="13" y="46"/>
                    </a:lnTo>
                    <a:lnTo>
                      <a:pt x="18" y="30"/>
                    </a:lnTo>
                    <a:lnTo>
                      <a:pt x="19" y="2"/>
                    </a:lnTo>
                    <a:lnTo>
                      <a:pt x="1" y="0"/>
                    </a:lnTo>
                    <a:close/>
                  </a:path>
                </a:pathLst>
              </a:custGeom>
              <a:solidFill>
                <a:srgbClr val="00000F"/>
              </a:solidFill>
              <a:ln w="9525">
                <a:noFill/>
                <a:round/>
                <a:headEnd/>
                <a:tailEnd/>
              </a:ln>
            </p:spPr>
            <p:txBody>
              <a:bodyPr/>
              <a:lstStyle/>
              <a:p>
                <a:endParaRPr lang="en-US" dirty="0"/>
              </a:p>
            </p:txBody>
          </p:sp>
          <p:sp>
            <p:nvSpPr>
              <p:cNvPr id="98" name="Freeform 83"/>
              <p:cNvSpPr>
                <a:spLocks/>
              </p:cNvSpPr>
              <p:nvPr/>
            </p:nvSpPr>
            <p:spPr bwMode="gray">
              <a:xfrm>
                <a:off x="1819" y="2491"/>
                <a:ext cx="4" cy="11"/>
              </a:xfrm>
              <a:custGeom>
                <a:avLst/>
                <a:gdLst>
                  <a:gd name="T0" fmla="*/ 0 w 20"/>
                  <a:gd name="T1" fmla="*/ 0 h 57"/>
                  <a:gd name="T2" fmla="*/ 1 w 20"/>
                  <a:gd name="T3" fmla="*/ 8 h 57"/>
                  <a:gd name="T4" fmla="*/ 4 w 20"/>
                  <a:gd name="T5" fmla="*/ 11 h 57"/>
                  <a:gd name="T6" fmla="*/ 4 w 20"/>
                  <a:gd name="T7" fmla="*/ 7 h 57"/>
                  <a:gd name="T8" fmla="*/ 3 w 20"/>
                  <a:gd name="T9" fmla="*/ 1 h 57"/>
                  <a:gd name="T10" fmla="*/ 0 w 20"/>
                  <a:gd name="T11" fmla="*/ 0 h 57"/>
                  <a:gd name="T12" fmla="*/ 0 60000 65536"/>
                  <a:gd name="T13" fmla="*/ 0 60000 65536"/>
                  <a:gd name="T14" fmla="*/ 0 60000 65536"/>
                  <a:gd name="T15" fmla="*/ 0 60000 65536"/>
                  <a:gd name="T16" fmla="*/ 0 60000 65536"/>
                  <a:gd name="T17" fmla="*/ 0 60000 65536"/>
                  <a:gd name="T18" fmla="*/ 0 w 20"/>
                  <a:gd name="T19" fmla="*/ 0 h 57"/>
                  <a:gd name="T20" fmla="*/ 20 w 2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0" h="57">
                    <a:moveTo>
                      <a:pt x="0" y="0"/>
                    </a:moveTo>
                    <a:lnTo>
                      <a:pt x="4" y="40"/>
                    </a:lnTo>
                    <a:lnTo>
                      <a:pt x="19" y="57"/>
                    </a:lnTo>
                    <a:lnTo>
                      <a:pt x="20" y="38"/>
                    </a:lnTo>
                    <a:lnTo>
                      <a:pt x="13" y="6"/>
                    </a:lnTo>
                    <a:lnTo>
                      <a:pt x="0" y="0"/>
                    </a:lnTo>
                    <a:close/>
                  </a:path>
                </a:pathLst>
              </a:custGeom>
              <a:solidFill>
                <a:srgbClr val="00000F"/>
              </a:solidFill>
              <a:ln w="9525">
                <a:noFill/>
                <a:round/>
                <a:headEnd/>
                <a:tailEnd/>
              </a:ln>
            </p:spPr>
            <p:txBody>
              <a:bodyPr/>
              <a:lstStyle/>
              <a:p>
                <a:endParaRPr lang="en-US" dirty="0"/>
              </a:p>
            </p:txBody>
          </p:sp>
          <p:sp>
            <p:nvSpPr>
              <p:cNvPr id="99" name="Freeform 84"/>
              <p:cNvSpPr>
                <a:spLocks/>
              </p:cNvSpPr>
              <p:nvPr/>
            </p:nvSpPr>
            <p:spPr bwMode="gray">
              <a:xfrm>
                <a:off x="1637" y="2492"/>
                <a:ext cx="3" cy="10"/>
              </a:xfrm>
              <a:custGeom>
                <a:avLst/>
                <a:gdLst>
                  <a:gd name="T0" fmla="*/ 0 w 16"/>
                  <a:gd name="T1" fmla="*/ 1 h 53"/>
                  <a:gd name="T2" fmla="*/ 0 w 16"/>
                  <a:gd name="T3" fmla="*/ 6 h 53"/>
                  <a:gd name="T4" fmla="*/ 1 w 16"/>
                  <a:gd name="T5" fmla="*/ 10 h 53"/>
                  <a:gd name="T6" fmla="*/ 3 w 16"/>
                  <a:gd name="T7" fmla="*/ 6 h 53"/>
                  <a:gd name="T8" fmla="*/ 3 w 16"/>
                  <a:gd name="T9" fmla="*/ 0 h 53"/>
                  <a:gd name="T10" fmla="*/ 0 w 16"/>
                  <a:gd name="T11" fmla="*/ 1 h 53"/>
                  <a:gd name="T12" fmla="*/ 0 60000 65536"/>
                  <a:gd name="T13" fmla="*/ 0 60000 65536"/>
                  <a:gd name="T14" fmla="*/ 0 60000 65536"/>
                  <a:gd name="T15" fmla="*/ 0 60000 65536"/>
                  <a:gd name="T16" fmla="*/ 0 60000 65536"/>
                  <a:gd name="T17" fmla="*/ 0 60000 65536"/>
                  <a:gd name="T18" fmla="*/ 0 w 16"/>
                  <a:gd name="T19" fmla="*/ 0 h 53"/>
                  <a:gd name="T20" fmla="*/ 16 w 16"/>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6" h="53">
                    <a:moveTo>
                      <a:pt x="1" y="3"/>
                    </a:moveTo>
                    <a:lnTo>
                      <a:pt x="0" y="34"/>
                    </a:lnTo>
                    <a:lnTo>
                      <a:pt x="5" y="53"/>
                    </a:lnTo>
                    <a:lnTo>
                      <a:pt x="14" y="34"/>
                    </a:lnTo>
                    <a:lnTo>
                      <a:pt x="16" y="0"/>
                    </a:lnTo>
                    <a:lnTo>
                      <a:pt x="1" y="3"/>
                    </a:lnTo>
                    <a:close/>
                  </a:path>
                </a:pathLst>
              </a:custGeom>
              <a:solidFill>
                <a:srgbClr val="00000F"/>
              </a:solidFill>
              <a:ln w="9525">
                <a:noFill/>
                <a:round/>
                <a:headEnd/>
                <a:tailEnd/>
              </a:ln>
            </p:spPr>
            <p:txBody>
              <a:bodyPr/>
              <a:lstStyle/>
              <a:p>
                <a:endParaRPr lang="en-US" dirty="0"/>
              </a:p>
            </p:txBody>
          </p:sp>
          <p:sp>
            <p:nvSpPr>
              <p:cNvPr id="100" name="Freeform 85"/>
              <p:cNvSpPr>
                <a:spLocks/>
              </p:cNvSpPr>
              <p:nvPr/>
            </p:nvSpPr>
            <p:spPr bwMode="gray">
              <a:xfrm>
                <a:off x="1750" y="2492"/>
                <a:ext cx="4" cy="9"/>
              </a:xfrm>
              <a:custGeom>
                <a:avLst/>
                <a:gdLst>
                  <a:gd name="T0" fmla="*/ 0 w 23"/>
                  <a:gd name="T1" fmla="*/ 0 h 46"/>
                  <a:gd name="T2" fmla="*/ 0 w 23"/>
                  <a:gd name="T3" fmla="*/ 6 h 46"/>
                  <a:gd name="T4" fmla="*/ 3 w 23"/>
                  <a:gd name="T5" fmla="*/ 9 h 46"/>
                  <a:gd name="T6" fmla="*/ 4 w 23"/>
                  <a:gd name="T7" fmla="*/ 5 h 46"/>
                  <a:gd name="T8" fmla="*/ 3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2" y="30"/>
                    </a:lnTo>
                    <a:lnTo>
                      <a:pt x="16" y="46"/>
                    </a:lnTo>
                    <a:lnTo>
                      <a:pt x="23" y="28"/>
                    </a:lnTo>
                    <a:lnTo>
                      <a:pt x="19" y="1"/>
                    </a:lnTo>
                    <a:lnTo>
                      <a:pt x="0" y="0"/>
                    </a:lnTo>
                    <a:close/>
                  </a:path>
                </a:pathLst>
              </a:custGeom>
              <a:solidFill>
                <a:srgbClr val="00000F"/>
              </a:solidFill>
              <a:ln w="9525">
                <a:noFill/>
                <a:round/>
                <a:headEnd/>
                <a:tailEnd/>
              </a:ln>
            </p:spPr>
            <p:txBody>
              <a:bodyPr/>
              <a:lstStyle/>
              <a:p>
                <a:endParaRPr lang="en-US" dirty="0"/>
              </a:p>
            </p:txBody>
          </p:sp>
          <p:sp>
            <p:nvSpPr>
              <p:cNvPr id="101" name="Freeform 86"/>
              <p:cNvSpPr>
                <a:spLocks/>
              </p:cNvSpPr>
              <p:nvPr/>
            </p:nvSpPr>
            <p:spPr bwMode="gray">
              <a:xfrm>
                <a:off x="1780" y="2480"/>
                <a:ext cx="4" cy="13"/>
              </a:xfrm>
              <a:custGeom>
                <a:avLst/>
                <a:gdLst>
                  <a:gd name="T0" fmla="*/ 0 w 22"/>
                  <a:gd name="T1" fmla="*/ 0 h 65"/>
                  <a:gd name="T2" fmla="*/ 1 w 22"/>
                  <a:gd name="T3" fmla="*/ 10 h 65"/>
                  <a:gd name="T4" fmla="*/ 3 w 22"/>
                  <a:gd name="T5" fmla="*/ 13 h 65"/>
                  <a:gd name="T6" fmla="*/ 4 w 22"/>
                  <a:gd name="T7" fmla="*/ 9 h 65"/>
                  <a:gd name="T8" fmla="*/ 4 w 22"/>
                  <a:gd name="T9" fmla="*/ 1 h 65"/>
                  <a:gd name="T10" fmla="*/ 0 w 22"/>
                  <a:gd name="T11" fmla="*/ 0 h 65"/>
                  <a:gd name="T12" fmla="*/ 0 60000 65536"/>
                  <a:gd name="T13" fmla="*/ 0 60000 65536"/>
                  <a:gd name="T14" fmla="*/ 0 60000 65536"/>
                  <a:gd name="T15" fmla="*/ 0 60000 65536"/>
                  <a:gd name="T16" fmla="*/ 0 60000 65536"/>
                  <a:gd name="T17" fmla="*/ 0 60000 65536"/>
                  <a:gd name="T18" fmla="*/ 0 w 22"/>
                  <a:gd name="T19" fmla="*/ 0 h 65"/>
                  <a:gd name="T20" fmla="*/ 22 w 22"/>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2" h="65">
                    <a:moveTo>
                      <a:pt x="0" y="0"/>
                    </a:moveTo>
                    <a:lnTo>
                      <a:pt x="3" y="48"/>
                    </a:lnTo>
                    <a:lnTo>
                      <a:pt x="14" y="65"/>
                    </a:lnTo>
                    <a:lnTo>
                      <a:pt x="22" y="46"/>
                    </a:lnTo>
                    <a:lnTo>
                      <a:pt x="20" y="3"/>
                    </a:lnTo>
                    <a:lnTo>
                      <a:pt x="0" y="0"/>
                    </a:lnTo>
                    <a:close/>
                  </a:path>
                </a:pathLst>
              </a:custGeom>
              <a:solidFill>
                <a:srgbClr val="00000F"/>
              </a:solidFill>
              <a:ln w="9525">
                <a:noFill/>
                <a:round/>
                <a:headEnd/>
                <a:tailEnd/>
              </a:ln>
            </p:spPr>
            <p:txBody>
              <a:bodyPr/>
              <a:lstStyle/>
              <a:p>
                <a:endParaRPr lang="en-US" dirty="0"/>
              </a:p>
            </p:txBody>
          </p:sp>
          <p:sp>
            <p:nvSpPr>
              <p:cNvPr id="102" name="Freeform 87"/>
              <p:cNvSpPr>
                <a:spLocks/>
              </p:cNvSpPr>
              <p:nvPr/>
            </p:nvSpPr>
            <p:spPr bwMode="gray">
              <a:xfrm>
                <a:off x="1655" y="2492"/>
                <a:ext cx="3" cy="11"/>
              </a:xfrm>
              <a:custGeom>
                <a:avLst/>
                <a:gdLst>
                  <a:gd name="T0" fmla="*/ 0 w 16"/>
                  <a:gd name="T1" fmla="*/ 0 h 55"/>
                  <a:gd name="T2" fmla="*/ 0 w 16"/>
                  <a:gd name="T3" fmla="*/ 7 h 55"/>
                  <a:gd name="T4" fmla="*/ 2 w 16"/>
                  <a:gd name="T5" fmla="*/ 11 h 55"/>
                  <a:gd name="T6" fmla="*/ 3 w 16"/>
                  <a:gd name="T7" fmla="*/ 5 h 55"/>
                  <a:gd name="T8" fmla="*/ 3 w 16"/>
                  <a:gd name="T9" fmla="*/ 0 h 55"/>
                  <a:gd name="T10" fmla="*/ 0 w 16"/>
                  <a:gd name="T11" fmla="*/ 0 h 55"/>
                  <a:gd name="T12" fmla="*/ 0 60000 65536"/>
                  <a:gd name="T13" fmla="*/ 0 60000 65536"/>
                  <a:gd name="T14" fmla="*/ 0 60000 65536"/>
                  <a:gd name="T15" fmla="*/ 0 60000 65536"/>
                  <a:gd name="T16" fmla="*/ 0 60000 65536"/>
                  <a:gd name="T17" fmla="*/ 0 60000 65536"/>
                  <a:gd name="T18" fmla="*/ 0 w 16"/>
                  <a:gd name="T19" fmla="*/ 0 h 55"/>
                  <a:gd name="T20" fmla="*/ 16 w 1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6" h="55">
                    <a:moveTo>
                      <a:pt x="0" y="0"/>
                    </a:moveTo>
                    <a:lnTo>
                      <a:pt x="0" y="34"/>
                    </a:lnTo>
                    <a:lnTo>
                      <a:pt x="8" y="55"/>
                    </a:lnTo>
                    <a:lnTo>
                      <a:pt x="15" y="27"/>
                    </a:lnTo>
                    <a:lnTo>
                      <a:pt x="16" y="1"/>
                    </a:lnTo>
                    <a:lnTo>
                      <a:pt x="0" y="0"/>
                    </a:lnTo>
                    <a:close/>
                  </a:path>
                </a:pathLst>
              </a:custGeom>
              <a:solidFill>
                <a:srgbClr val="00000F"/>
              </a:solidFill>
              <a:ln w="9525">
                <a:noFill/>
                <a:round/>
                <a:headEnd/>
                <a:tailEnd/>
              </a:ln>
            </p:spPr>
            <p:txBody>
              <a:bodyPr/>
              <a:lstStyle/>
              <a:p>
                <a:endParaRPr lang="en-US" dirty="0"/>
              </a:p>
            </p:txBody>
          </p:sp>
          <p:sp>
            <p:nvSpPr>
              <p:cNvPr id="103" name="Freeform 88"/>
              <p:cNvSpPr>
                <a:spLocks/>
              </p:cNvSpPr>
              <p:nvPr/>
            </p:nvSpPr>
            <p:spPr bwMode="gray">
              <a:xfrm>
                <a:off x="1768" y="2492"/>
                <a:ext cx="3" cy="10"/>
              </a:xfrm>
              <a:custGeom>
                <a:avLst/>
                <a:gdLst>
                  <a:gd name="T0" fmla="*/ 0 w 17"/>
                  <a:gd name="T1" fmla="*/ 0 h 47"/>
                  <a:gd name="T2" fmla="*/ 0 w 17"/>
                  <a:gd name="T3" fmla="*/ 6 h 47"/>
                  <a:gd name="T4" fmla="*/ 1 w 17"/>
                  <a:gd name="T5" fmla="*/ 10 h 47"/>
                  <a:gd name="T6" fmla="*/ 3 w 17"/>
                  <a:gd name="T7" fmla="*/ 7 h 47"/>
                  <a:gd name="T8" fmla="*/ 2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1"/>
                    </a:moveTo>
                    <a:lnTo>
                      <a:pt x="0" y="29"/>
                    </a:lnTo>
                    <a:lnTo>
                      <a:pt x="7" y="47"/>
                    </a:lnTo>
                    <a:lnTo>
                      <a:pt x="17" y="31"/>
                    </a:lnTo>
                    <a:lnTo>
                      <a:pt x="12" y="0"/>
                    </a:lnTo>
                    <a:lnTo>
                      <a:pt x="0" y="1"/>
                    </a:lnTo>
                    <a:close/>
                  </a:path>
                </a:pathLst>
              </a:custGeom>
              <a:solidFill>
                <a:srgbClr val="00000F"/>
              </a:solidFill>
              <a:ln w="9525">
                <a:noFill/>
                <a:round/>
                <a:headEnd/>
                <a:tailEnd/>
              </a:ln>
            </p:spPr>
            <p:txBody>
              <a:bodyPr/>
              <a:lstStyle/>
              <a:p>
                <a:endParaRPr lang="en-US" dirty="0"/>
              </a:p>
            </p:txBody>
          </p:sp>
          <p:sp>
            <p:nvSpPr>
              <p:cNvPr id="104" name="Freeform 89"/>
              <p:cNvSpPr>
                <a:spLocks/>
              </p:cNvSpPr>
              <p:nvPr/>
            </p:nvSpPr>
            <p:spPr bwMode="gray">
              <a:xfrm>
                <a:off x="1761" y="2480"/>
                <a:ext cx="4" cy="15"/>
              </a:xfrm>
              <a:custGeom>
                <a:avLst/>
                <a:gdLst>
                  <a:gd name="T0" fmla="*/ 0 w 19"/>
                  <a:gd name="T1" fmla="*/ 0 h 71"/>
                  <a:gd name="T2" fmla="*/ 0 w 19"/>
                  <a:gd name="T3" fmla="*/ 11 h 71"/>
                  <a:gd name="T4" fmla="*/ 3 w 19"/>
                  <a:gd name="T5" fmla="*/ 15 h 71"/>
                  <a:gd name="T6" fmla="*/ 4 w 19"/>
                  <a:gd name="T7" fmla="*/ 11 h 71"/>
                  <a:gd name="T8" fmla="*/ 4 w 19"/>
                  <a:gd name="T9" fmla="*/ 0 h 71"/>
                  <a:gd name="T10" fmla="*/ 0 w 19"/>
                  <a:gd name="T11" fmla="*/ 0 h 71"/>
                  <a:gd name="T12" fmla="*/ 0 60000 65536"/>
                  <a:gd name="T13" fmla="*/ 0 60000 65536"/>
                  <a:gd name="T14" fmla="*/ 0 60000 65536"/>
                  <a:gd name="T15" fmla="*/ 0 60000 65536"/>
                  <a:gd name="T16" fmla="*/ 0 60000 65536"/>
                  <a:gd name="T17" fmla="*/ 0 60000 65536"/>
                  <a:gd name="T18" fmla="*/ 0 w 19"/>
                  <a:gd name="T19" fmla="*/ 0 h 71"/>
                  <a:gd name="T20" fmla="*/ 19 w 1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9" h="71">
                    <a:moveTo>
                      <a:pt x="0" y="0"/>
                    </a:moveTo>
                    <a:lnTo>
                      <a:pt x="1" y="54"/>
                    </a:lnTo>
                    <a:lnTo>
                      <a:pt x="13" y="71"/>
                    </a:lnTo>
                    <a:lnTo>
                      <a:pt x="19" y="53"/>
                    </a:lnTo>
                    <a:lnTo>
                      <a:pt x="17" y="1"/>
                    </a:lnTo>
                    <a:lnTo>
                      <a:pt x="0" y="0"/>
                    </a:lnTo>
                    <a:close/>
                  </a:path>
                </a:pathLst>
              </a:custGeom>
              <a:solidFill>
                <a:srgbClr val="00000F"/>
              </a:solidFill>
              <a:ln w="9525">
                <a:noFill/>
                <a:round/>
                <a:headEnd/>
                <a:tailEnd/>
              </a:ln>
            </p:spPr>
            <p:txBody>
              <a:bodyPr/>
              <a:lstStyle/>
              <a:p>
                <a:endParaRPr lang="en-US" dirty="0"/>
              </a:p>
            </p:txBody>
          </p:sp>
          <p:sp>
            <p:nvSpPr>
              <p:cNvPr id="105" name="Freeform 90"/>
              <p:cNvSpPr>
                <a:spLocks/>
              </p:cNvSpPr>
              <p:nvPr/>
            </p:nvSpPr>
            <p:spPr bwMode="gray">
              <a:xfrm>
                <a:off x="1581" y="2492"/>
                <a:ext cx="4" cy="10"/>
              </a:xfrm>
              <a:custGeom>
                <a:avLst/>
                <a:gdLst>
                  <a:gd name="T0" fmla="*/ 0 w 20"/>
                  <a:gd name="T1" fmla="*/ 0 h 53"/>
                  <a:gd name="T2" fmla="*/ 0 w 20"/>
                  <a:gd name="T3" fmla="*/ 6 h 53"/>
                  <a:gd name="T4" fmla="*/ 1 w 20"/>
                  <a:gd name="T5" fmla="*/ 10 h 53"/>
                  <a:gd name="T6" fmla="*/ 4 w 20"/>
                  <a:gd name="T7" fmla="*/ 6 h 53"/>
                  <a:gd name="T8" fmla="*/ 4 w 20"/>
                  <a:gd name="T9" fmla="*/ 1 h 53"/>
                  <a:gd name="T10" fmla="*/ 0 w 20"/>
                  <a:gd name="T11" fmla="*/ 0 h 53"/>
                  <a:gd name="T12" fmla="*/ 0 60000 65536"/>
                  <a:gd name="T13" fmla="*/ 0 60000 65536"/>
                  <a:gd name="T14" fmla="*/ 0 60000 65536"/>
                  <a:gd name="T15" fmla="*/ 0 60000 65536"/>
                  <a:gd name="T16" fmla="*/ 0 60000 65536"/>
                  <a:gd name="T17" fmla="*/ 0 60000 65536"/>
                  <a:gd name="T18" fmla="*/ 0 w 20"/>
                  <a:gd name="T19" fmla="*/ 0 h 53"/>
                  <a:gd name="T20" fmla="*/ 20 w 20"/>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0" h="53">
                    <a:moveTo>
                      <a:pt x="2" y="0"/>
                    </a:moveTo>
                    <a:lnTo>
                      <a:pt x="0" y="32"/>
                    </a:lnTo>
                    <a:lnTo>
                      <a:pt x="4" y="53"/>
                    </a:lnTo>
                    <a:lnTo>
                      <a:pt x="19" y="32"/>
                    </a:lnTo>
                    <a:lnTo>
                      <a:pt x="20" y="4"/>
                    </a:lnTo>
                    <a:lnTo>
                      <a:pt x="2" y="0"/>
                    </a:lnTo>
                    <a:close/>
                  </a:path>
                </a:pathLst>
              </a:custGeom>
              <a:solidFill>
                <a:srgbClr val="00000F"/>
              </a:solidFill>
              <a:ln w="9525">
                <a:noFill/>
                <a:round/>
                <a:headEnd/>
                <a:tailEnd/>
              </a:ln>
            </p:spPr>
            <p:txBody>
              <a:bodyPr/>
              <a:lstStyle/>
              <a:p>
                <a:endParaRPr lang="en-US" dirty="0"/>
              </a:p>
            </p:txBody>
          </p:sp>
          <p:sp>
            <p:nvSpPr>
              <p:cNvPr id="106" name="Freeform 91"/>
              <p:cNvSpPr>
                <a:spLocks/>
              </p:cNvSpPr>
              <p:nvPr/>
            </p:nvSpPr>
            <p:spPr bwMode="gray">
              <a:xfrm>
                <a:off x="1696" y="2492"/>
                <a:ext cx="3" cy="10"/>
              </a:xfrm>
              <a:custGeom>
                <a:avLst/>
                <a:gdLst>
                  <a:gd name="T0" fmla="*/ 0 w 16"/>
                  <a:gd name="T1" fmla="*/ 1 h 51"/>
                  <a:gd name="T2" fmla="*/ 0 w 16"/>
                  <a:gd name="T3" fmla="*/ 7 h 51"/>
                  <a:gd name="T4" fmla="*/ 2 w 16"/>
                  <a:gd name="T5" fmla="*/ 10 h 51"/>
                  <a:gd name="T6" fmla="*/ 2 w 16"/>
                  <a:gd name="T7" fmla="*/ 7 h 51"/>
                  <a:gd name="T8" fmla="*/ 3 w 16"/>
                  <a:gd name="T9" fmla="*/ 0 h 51"/>
                  <a:gd name="T10" fmla="*/ 0 w 16"/>
                  <a:gd name="T11" fmla="*/ 1 h 51"/>
                  <a:gd name="T12" fmla="*/ 0 60000 65536"/>
                  <a:gd name="T13" fmla="*/ 0 60000 65536"/>
                  <a:gd name="T14" fmla="*/ 0 60000 65536"/>
                  <a:gd name="T15" fmla="*/ 0 60000 65536"/>
                  <a:gd name="T16" fmla="*/ 0 60000 65536"/>
                  <a:gd name="T17" fmla="*/ 0 60000 65536"/>
                  <a:gd name="T18" fmla="*/ 0 w 16"/>
                  <a:gd name="T19" fmla="*/ 0 h 51"/>
                  <a:gd name="T20" fmla="*/ 16 w 1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6" h="51">
                    <a:moveTo>
                      <a:pt x="0" y="3"/>
                    </a:moveTo>
                    <a:lnTo>
                      <a:pt x="1" y="37"/>
                    </a:lnTo>
                    <a:lnTo>
                      <a:pt x="9" y="51"/>
                    </a:lnTo>
                    <a:lnTo>
                      <a:pt x="13" y="36"/>
                    </a:lnTo>
                    <a:lnTo>
                      <a:pt x="16" y="0"/>
                    </a:lnTo>
                    <a:lnTo>
                      <a:pt x="0" y="3"/>
                    </a:lnTo>
                    <a:close/>
                  </a:path>
                </a:pathLst>
              </a:custGeom>
              <a:solidFill>
                <a:srgbClr val="00000F"/>
              </a:solidFill>
              <a:ln w="9525">
                <a:noFill/>
                <a:round/>
                <a:headEnd/>
                <a:tailEnd/>
              </a:ln>
            </p:spPr>
            <p:txBody>
              <a:bodyPr/>
              <a:lstStyle/>
              <a:p>
                <a:endParaRPr lang="en-US" dirty="0"/>
              </a:p>
            </p:txBody>
          </p:sp>
          <p:sp>
            <p:nvSpPr>
              <p:cNvPr id="107" name="Freeform 92"/>
              <p:cNvSpPr>
                <a:spLocks/>
              </p:cNvSpPr>
              <p:nvPr/>
            </p:nvSpPr>
            <p:spPr bwMode="gray">
              <a:xfrm>
                <a:off x="1659" y="2502"/>
                <a:ext cx="3" cy="10"/>
              </a:xfrm>
              <a:custGeom>
                <a:avLst/>
                <a:gdLst>
                  <a:gd name="T0" fmla="*/ 0 w 15"/>
                  <a:gd name="T1" fmla="*/ 0 h 48"/>
                  <a:gd name="T2" fmla="*/ 0 w 15"/>
                  <a:gd name="T3" fmla="*/ 8 h 48"/>
                  <a:gd name="T4" fmla="*/ 2 w 15"/>
                  <a:gd name="T5" fmla="*/ 10 h 48"/>
                  <a:gd name="T6" fmla="*/ 3 w 15"/>
                  <a:gd name="T7" fmla="*/ 8 h 48"/>
                  <a:gd name="T8" fmla="*/ 3 w 15"/>
                  <a:gd name="T9" fmla="*/ 0 h 48"/>
                  <a:gd name="T10" fmla="*/ 0 w 15"/>
                  <a:gd name="T11" fmla="*/ 0 h 48"/>
                  <a:gd name="T12" fmla="*/ 0 60000 65536"/>
                  <a:gd name="T13" fmla="*/ 0 60000 65536"/>
                  <a:gd name="T14" fmla="*/ 0 60000 65536"/>
                  <a:gd name="T15" fmla="*/ 0 60000 65536"/>
                  <a:gd name="T16" fmla="*/ 0 60000 65536"/>
                  <a:gd name="T17" fmla="*/ 0 60000 65536"/>
                  <a:gd name="T18" fmla="*/ 0 w 15"/>
                  <a:gd name="T19" fmla="*/ 0 h 48"/>
                  <a:gd name="T20" fmla="*/ 15 w 1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5" h="48">
                    <a:moveTo>
                      <a:pt x="0" y="0"/>
                    </a:moveTo>
                    <a:lnTo>
                      <a:pt x="0" y="36"/>
                    </a:lnTo>
                    <a:lnTo>
                      <a:pt x="9" y="48"/>
                    </a:lnTo>
                    <a:lnTo>
                      <a:pt x="15" y="40"/>
                    </a:lnTo>
                    <a:lnTo>
                      <a:pt x="15" y="0"/>
                    </a:lnTo>
                    <a:lnTo>
                      <a:pt x="0" y="0"/>
                    </a:lnTo>
                    <a:close/>
                  </a:path>
                </a:pathLst>
              </a:custGeom>
              <a:solidFill>
                <a:srgbClr val="00000F"/>
              </a:solidFill>
              <a:ln w="9525">
                <a:noFill/>
                <a:round/>
                <a:headEnd/>
                <a:tailEnd/>
              </a:ln>
            </p:spPr>
            <p:txBody>
              <a:bodyPr/>
              <a:lstStyle/>
              <a:p>
                <a:endParaRPr lang="en-US" dirty="0"/>
              </a:p>
            </p:txBody>
          </p:sp>
          <p:sp>
            <p:nvSpPr>
              <p:cNvPr id="108" name="Freeform 93"/>
              <p:cNvSpPr>
                <a:spLocks/>
              </p:cNvSpPr>
              <p:nvPr/>
            </p:nvSpPr>
            <p:spPr bwMode="gray">
              <a:xfrm>
                <a:off x="1772" y="2501"/>
                <a:ext cx="5" cy="12"/>
              </a:xfrm>
              <a:custGeom>
                <a:avLst/>
                <a:gdLst>
                  <a:gd name="T0" fmla="*/ 0 w 21"/>
                  <a:gd name="T1" fmla="*/ 0 h 56"/>
                  <a:gd name="T2" fmla="*/ 1 w 21"/>
                  <a:gd name="T3" fmla="*/ 8 h 56"/>
                  <a:gd name="T4" fmla="*/ 4 w 21"/>
                  <a:gd name="T5" fmla="*/ 12 h 56"/>
                  <a:gd name="T6" fmla="*/ 5 w 21"/>
                  <a:gd name="T7" fmla="*/ 8 h 56"/>
                  <a:gd name="T8" fmla="*/ 4 w 21"/>
                  <a:gd name="T9" fmla="*/ 0 h 56"/>
                  <a:gd name="T10" fmla="*/ 0 w 21"/>
                  <a:gd name="T11" fmla="*/ 0 h 56"/>
                  <a:gd name="T12" fmla="*/ 0 60000 65536"/>
                  <a:gd name="T13" fmla="*/ 0 60000 65536"/>
                  <a:gd name="T14" fmla="*/ 0 60000 65536"/>
                  <a:gd name="T15" fmla="*/ 0 60000 65536"/>
                  <a:gd name="T16" fmla="*/ 0 60000 65536"/>
                  <a:gd name="T17" fmla="*/ 0 60000 65536"/>
                  <a:gd name="T18" fmla="*/ 0 w 21"/>
                  <a:gd name="T19" fmla="*/ 0 h 56"/>
                  <a:gd name="T20" fmla="*/ 21 w 21"/>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 h="56">
                    <a:moveTo>
                      <a:pt x="0" y="0"/>
                    </a:moveTo>
                    <a:lnTo>
                      <a:pt x="4" y="38"/>
                    </a:lnTo>
                    <a:lnTo>
                      <a:pt x="15" y="56"/>
                    </a:lnTo>
                    <a:lnTo>
                      <a:pt x="21" y="37"/>
                    </a:lnTo>
                    <a:lnTo>
                      <a:pt x="15" y="0"/>
                    </a:lnTo>
                    <a:lnTo>
                      <a:pt x="0" y="0"/>
                    </a:lnTo>
                    <a:close/>
                  </a:path>
                </a:pathLst>
              </a:custGeom>
              <a:solidFill>
                <a:srgbClr val="00000F"/>
              </a:solidFill>
              <a:ln w="9525">
                <a:noFill/>
                <a:round/>
                <a:headEnd/>
                <a:tailEnd/>
              </a:ln>
            </p:spPr>
            <p:txBody>
              <a:bodyPr/>
              <a:lstStyle/>
              <a:p>
                <a:endParaRPr lang="en-US" dirty="0"/>
              </a:p>
            </p:txBody>
          </p:sp>
          <p:sp>
            <p:nvSpPr>
              <p:cNvPr id="109" name="Freeform 94"/>
              <p:cNvSpPr>
                <a:spLocks/>
              </p:cNvSpPr>
              <p:nvPr/>
            </p:nvSpPr>
            <p:spPr bwMode="gray">
              <a:xfrm>
                <a:off x="1742" y="2480"/>
                <a:ext cx="4" cy="15"/>
              </a:xfrm>
              <a:custGeom>
                <a:avLst/>
                <a:gdLst>
                  <a:gd name="T0" fmla="*/ 0 w 17"/>
                  <a:gd name="T1" fmla="*/ 0 h 73"/>
                  <a:gd name="T2" fmla="*/ 0 w 17"/>
                  <a:gd name="T3" fmla="*/ 11 h 73"/>
                  <a:gd name="T4" fmla="*/ 2 w 17"/>
                  <a:gd name="T5" fmla="*/ 15 h 73"/>
                  <a:gd name="T6" fmla="*/ 4 w 17"/>
                  <a:gd name="T7" fmla="*/ 10 h 73"/>
                  <a:gd name="T8" fmla="*/ 4 w 17"/>
                  <a:gd name="T9" fmla="*/ 1 h 73"/>
                  <a:gd name="T10" fmla="*/ 0 w 17"/>
                  <a:gd name="T11" fmla="*/ 0 h 73"/>
                  <a:gd name="T12" fmla="*/ 0 60000 65536"/>
                  <a:gd name="T13" fmla="*/ 0 60000 65536"/>
                  <a:gd name="T14" fmla="*/ 0 60000 65536"/>
                  <a:gd name="T15" fmla="*/ 0 60000 65536"/>
                  <a:gd name="T16" fmla="*/ 0 60000 65536"/>
                  <a:gd name="T17" fmla="*/ 0 60000 65536"/>
                  <a:gd name="T18" fmla="*/ 0 w 17"/>
                  <a:gd name="T19" fmla="*/ 0 h 73"/>
                  <a:gd name="T20" fmla="*/ 17 w 17"/>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 h="73">
                    <a:moveTo>
                      <a:pt x="0" y="0"/>
                    </a:moveTo>
                    <a:lnTo>
                      <a:pt x="0" y="53"/>
                    </a:lnTo>
                    <a:lnTo>
                      <a:pt x="9" y="73"/>
                    </a:lnTo>
                    <a:lnTo>
                      <a:pt x="17" y="51"/>
                    </a:lnTo>
                    <a:lnTo>
                      <a:pt x="16" y="4"/>
                    </a:lnTo>
                    <a:lnTo>
                      <a:pt x="0" y="0"/>
                    </a:lnTo>
                    <a:close/>
                  </a:path>
                </a:pathLst>
              </a:custGeom>
              <a:solidFill>
                <a:srgbClr val="00000F"/>
              </a:solidFill>
              <a:ln w="9525">
                <a:noFill/>
                <a:round/>
                <a:headEnd/>
                <a:tailEnd/>
              </a:ln>
            </p:spPr>
            <p:txBody>
              <a:bodyPr/>
              <a:lstStyle/>
              <a:p>
                <a:endParaRPr lang="en-US" dirty="0"/>
              </a:p>
            </p:txBody>
          </p:sp>
          <p:sp>
            <p:nvSpPr>
              <p:cNvPr id="110" name="Freeform 95"/>
              <p:cNvSpPr>
                <a:spLocks/>
              </p:cNvSpPr>
              <p:nvPr/>
            </p:nvSpPr>
            <p:spPr bwMode="gray">
              <a:xfrm>
                <a:off x="1653" y="2511"/>
                <a:ext cx="4" cy="10"/>
              </a:xfrm>
              <a:custGeom>
                <a:avLst/>
                <a:gdLst>
                  <a:gd name="T0" fmla="*/ 0 w 17"/>
                  <a:gd name="T1" fmla="*/ 0 h 51"/>
                  <a:gd name="T2" fmla="*/ 0 w 17"/>
                  <a:gd name="T3" fmla="*/ 7 h 51"/>
                  <a:gd name="T4" fmla="*/ 2 w 17"/>
                  <a:gd name="T5" fmla="*/ 10 h 51"/>
                  <a:gd name="T6" fmla="*/ 4 w 17"/>
                  <a:gd name="T7" fmla="*/ 8 h 51"/>
                  <a:gd name="T8" fmla="*/ 4 w 17"/>
                  <a:gd name="T9" fmla="*/ 1 h 51"/>
                  <a:gd name="T10" fmla="*/ 0 w 17"/>
                  <a:gd name="T11" fmla="*/ 0 h 51"/>
                  <a:gd name="T12" fmla="*/ 0 60000 65536"/>
                  <a:gd name="T13" fmla="*/ 0 60000 65536"/>
                  <a:gd name="T14" fmla="*/ 0 60000 65536"/>
                  <a:gd name="T15" fmla="*/ 0 60000 65536"/>
                  <a:gd name="T16" fmla="*/ 0 60000 65536"/>
                  <a:gd name="T17" fmla="*/ 0 60000 65536"/>
                  <a:gd name="T18" fmla="*/ 0 w 17"/>
                  <a:gd name="T19" fmla="*/ 0 h 51"/>
                  <a:gd name="T20" fmla="*/ 17 w 1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7" h="51">
                    <a:moveTo>
                      <a:pt x="0" y="0"/>
                    </a:moveTo>
                    <a:lnTo>
                      <a:pt x="2" y="38"/>
                    </a:lnTo>
                    <a:lnTo>
                      <a:pt x="7" y="51"/>
                    </a:lnTo>
                    <a:lnTo>
                      <a:pt x="16" y="40"/>
                    </a:lnTo>
                    <a:lnTo>
                      <a:pt x="17" y="4"/>
                    </a:lnTo>
                    <a:lnTo>
                      <a:pt x="0" y="0"/>
                    </a:lnTo>
                    <a:close/>
                  </a:path>
                </a:pathLst>
              </a:custGeom>
              <a:solidFill>
                <a:srgbClr val="00000F"/>
              </a:solidFill>
              <a:ln w="9525">
                <a:noFill/>
                <a:round/>
                <a:headEnd/>
                <a:tailEnd/>
              </a:ln>
            </p:spPr>
            <p:txBody>
              <a:bodyPr/>
              <a:lstStyle/>
              <a:p>
                <a:endParaRPr lang="en-US" dirty="0"/>
              </a:p>
            </p:txBody>
          </p:sp>
          <p:sp>
            <p:nvSpPr>
              <p:cNvPr id="111" name="Freeform 96"/>
              <p:cNvSpPr>
                <a:spLocks/>
              </p:cNvSpPr>
              <p:nvPr/>
            </p:nvSpPr>
            <p:spPr bwMode="gray">
              <a:xfrm>
                <a:off x="1762" y="2511"/>
                <a:ext cx="4" cy="8"/>
              </a:xfrm>
              <a:custGeom>
                <a:avLst/>
                <a:gdLst>
                  <a:gd name="T0" fmla="*/ 0 w 21"/>
                  <a:gd name="T1" fmla="*/ 0 h 38"/>
                  <a:gd name="T2" fmla="*/ 0 w 21"/>
                  <a:gd name="T3" fmla="*/ 6 h 38"/>
                  <a:gd name="T4" fmla="*/ 2 w 21"/>
                  <a:gd name="T5" fmla="*/ 8 h 38"/>
                  <a:gd name="T6" fmla="*/ 4 w 21"/>
                  <a:gd name="T7" fmla="*/ 6 h 38"/>
                  <a:gd name="T8" fmla="*/ 3 w 21"/>
                  <a:gd name="T9" fmla="*/ 0 h 38"/>
                  <a:gd name="T10" fmla="*/ 0 w 21"/>
                  <a:gd name="T11" fmla="*/ 0 h 38"/>
                  <a:gd name="T12" fmla="*/ 0 60000 65536"/>
                  <a:gd name="T13" fmla="*/ 0 60000 65536"/>
                  <a:gd name="T14" fmla="*/ 0 60000 65536"/>
                  <a:gd name="T15" fmla="*/ 0 60000 65536"/>
                  <a:gd name="T16" fmla="*/ 0 60000 65536"/>
                  <a:gd name="T17" fmla="*/ 0 60000 65536"/>
                  <a:gd name="T18" fmla="*/ 0 w 21"/>
                  <a:gd name="T19" fmla="*/ 0 h 38"/>
                  <a:gd name="T20" fmla="*/ 21 w 2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1" h="38">
                    <a:moveTo>
                      <a:pt x="0" y="0"/>
                    </a:moveTo>
                    <a:lnTo>
                      <a:pt x="2" y="27"/>
                    </a:lnTo>
                    <a:lnTo>
                      <a:pt x="13" y="38"/>
                    </a:lnTo>
                    <a:lnTo>
                      <a:pt x="21" y="27"/>
                    </a:lnTo>
                    <a:lnTo>
                      <a:pt x="17" y="0"/>
                    </a:lnTo>
                    <a:lnTo>
                      <a:pt x="0" y="0"/>
                    </a:lnTo>
                    <a:close/>
                  </a:path>
                </a:pathLst>
              </a:custGeom>
              <a:solidFill>
                <a:srgbClr val="00000F"/>
              </a:solidFill>
              <a:ln w="9525">
                <a:noFill/>
                <a:round/>
                <a:headEnd/>
                <a:tailEnd/>
              </a:ln>
            </p:spPr>
            <p:txBody>
              <a:bodyPr/>
              <a:lstStyle/>
              <a:p>
                <a:endParaRPr lang="en-US" dirty="0"/>
              </a:p>
            </p:txBody>
          </p:sp>
          <p:sp>
            <p:nvSpPr>
              <p:cNvPr id="112" name="Freeform 97"/>
              <p:cNvSpPr>
                <a:spLocks/>
              </p:cNvSpPr>
              <p:nvPr/>
            </p:nvSpPr>
            <p:spPr bwMode="gray">
              <a:xfrm>
                <a:off x="1678" y="2502"/>
                <a:ext cx="4" cy="10"/>
              </a:xfrm>
              <a:custGeom>
                <a:avLst/>
                <a:gdLst>
                  <a:gd name="T0" fmla="*/ 0 w 17"/>
                  <a:gd name="T1" fmla="*/ 0 h 51"/>
                  <a:gd name="T2" fmla="*/ 0 w 17"/>
                  <a:gd name="T3" fmla="*/ 6 h 51"/>
                  <a:gd name="T4" fmla="*/ 3 w 17"/>
                  <a:gd name="T5" fmla="*/ 10 h 51"/>
                  <a:gd name="T6" fmla="*/ 4 w 17"/>
                  <a:gd name="T7" fmla="*/ 6 h 51"/>
                  <a:gd name="T8" fmla="*/ 4 w 17"/>
                  <a:gd name="T9" fmla="*/ 0 h 51"/>
                  <a:gd name="T10" fmla="*/ 0 w 17"/>
                  <a:gd name="T11" fmla="*/ 0 h 51"/>
                  <a:gd name="T12" fmla="*/ 0 60000 65536"/>
                  <a:gd name="T13" fmla="*/ 0 60000 65536"/>
                  <a:gd name="T14" fmla="*/ 0 60000 65536"/>
                  <a:gd name="T15" fmla="*/ 0 60000 65536"/>
                  <a:gd name="T16" fmla="*/ 0 60000 65536"/>
                  <a:gd name="T17" fmla="*/ 0 60000 65536"/>
                  <a:gd name="T18" fmla="*/ 0 w 17"/>
                  <a:gd name="T19" fmla="*/ 0 h 51"/>
                  <a:gd name="T20" fmla="*/ 17 w 1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7" h="51">
                    <a:moveTo>
                      <a:pt x="0" y="1"/>
                    </a:moveTo>
                    <a:lnTo>
                      <a:pt x="0" y="31"/>
                    </a:lnTo>
                    <a:lnTo>
                      <a:pt x="11" y="51"/>
                    </a:lnTo>
                    <a:lnTo>
                      <a:pt x="17" y="31"/>
                    </a:lnTo>
                    <a:lnTo>
                      <a:pt x="17" y="0"/>
                    </a:lnTo>
                    <a:lnTo>
                      <a:pt x="0" y="1"/>
                    </a:lnTo>
                    <a:close/>
                  </a:path>
                </a:pathLst>
              </a:custGeom>
              <a:solidFill>
                <a:srgbClr val="00000F"/>
              </a:solidFill>
              <a:ln w="9525">
                <a:noFill/>
                <a:round/>
                <a:headEnd/>
                <a:tailEnd/>
              </a:ln>
            </p:spPr>
            <p:txBody>
              <a:bodyPr/>
              <a:lstStyle/>
              <a:p>
                <a:endParaRPr lang="en-US" dirty="0"/>
              </a:p>
            </p:txBody>
          </p:sp>
          <p:sp>
            <p:nvSpPr>
              <p:cNvPr id="113" name="Freeform 98"/>
              <p:cNvSpPr>
                <a:spLocks/>
              </p:cNvSpPr>
              <p:nvPr/>
            </p:nvSpPr>
            <p:spPr bwMode="gray">
              <a:xfrm>
                <a:off x="1790" y="2501"/>
                <a:ext cx="5" cy="10"/>
              </a:xfrm>
              <a:custGeom>
                <a:avLst/>
                <a:gdLst>
                  <a:gd name="T0" fmla="*/ 0 w 27"/>
                  <a:gd name="T1" fmla="*/ 0 h 48"/>
                  <a:gd name="T2" fmla="*/ 1 w 27"/>
                  <a:gd name="T3" fmla="*/ 8 h 48"/>
                  <a:gd name="T4" fmla="*/ 4 w 27"/>
                  <a:gd name="T5" fmla="*/ 10 h 48"/>
                  <a:gd name="T6" fmla="*/ 5 w 27"/>
                  <a:gd name="T7" fmla="*/ 7 h 48"/>
                  <a:gd name="T8" fmla="*/ 4 w 27"/>
                  <a:gd name="T9" fmla="*/ 0 h 48"/>
                  <a:gd name="T10" fmla="*/ 0 w 27"/>
                  <a:gd name="T11" fmla="*/ 0 h 48"/>
                  <a:gd name="T12" fmla="*/ 0 60000 65536"/>
                  <a:gd name="T13" fmla="*/ 0 60000 65536"/>
                  <a:gd name="T14" fmla="*/ 0 60000 65536"/>
                  <a:gd name="T15" fmla="*/ 0 60000 65536"/>
                  <a:gd name="T16" fmla="*/ 0 60000 65536"/>
                  <a:gd name="T17" fmla="*/ 0 60000 65536"/>
                  <a:gd name="T18" fmla="*/ 0 w 27"/>
                  <a:gd name="T19" fmla="*/ 0 h 48"/>
                  <a:gd name="T20" fmla="*/ 27 w 2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 h="48">
                    <a:moveTo>
                      <a:pt x="0" y="0"/>
                    </a:moveTo>
                    <a:lnTo>
                      <a:pt x="5" y="36"/>
                    </a:lnTo>
                    <a:lnTo>
                      <a:pt x="19" y="48"/>
                    </a:lnTo>
                    <a:lnTo>
                      <a:pt x="27" y="33"/>
                    </a:lnTo>
                    <a:lnTo>
                      <a:pt x="20" y="1"/>
                    </a:lnTo>
                    <a:lnTo>
                      <a:pt x="0" y="0"/>
                    </a:lnTo>
                    <a:close/>
                  </a:path>
                </a:pathLst>
              </a:custGeom>
              <a:solidFill>
                <a:srgbClr val="00000F"/>
              </a:solidFill>
              <a:ln w="9525">
                <a:noFill/>
                <a:round/>
                <a:headEnd/>
                <a:tailEnd/>
              </a:ln>
            </p:spPr>
            <p:txBody>
              <a:bodyPr/>
              <a:lstStyle/>
              <a:p>
                <a:endParaRPr lang="en-US" dirty="0"/>
              </a:p>
            </p:txBody>
          </p:sp>
          <p:sp>
            <p:nvSpPr>
              <p:cNvPr id="114" name="Freeform 99"/>
              <p:cNvSpPr>
                <a:spLocks/>
              </p:cNvSpPr>
              <p:nvPr/>
            </p:nvSpPr>
            <p:spPr bwMode="gray">
              <a:xfrm>
                <a:off x="1674" y="2492"/>
                <a:ext cx="4" cy="12"/>
              </a:xfrm>
              <a:custGeom>
                <a:avLst/>
                <a:gdLst>
                  <a:gd name="T0" fmla="*/ 1 w 21"/>
                  <a:gd name="T1" fmla="*/ 0 h 57"/>
                  <a:gd name="T2" fmla="*/ 0 w 21"/>
                  <a:gd name="T3" fmla="*/ 8 h 57"/>
                  <a:gd name="T4" fmla="*/ 2 w 21"/>
                  <a:gd name="T5" fmla="*/ 12 h 57"/>
                  <a:gd name="T6" fmla="*/ 4 w 21"/>
                  <a:gd name="T7" fmla="*/ 7 h 57"/>
                  <a:gd name="T8" fmla="*/ 4 w 21"/>
                  <a:gd name="T9" fmla="*/ 0 h 57"/>
                  <a:gd name="T10" fmla="*/ 1 w 21"/>
                  <a:gd name="T11" fmla="*/ 0 h 57"/>
                  <a:gd name="T12" fmla="*/ 0 60000 65536"/>
                  <a:gd name="T13" fmla="*/ 0 60000 65536"/>
                  <a:gd name="T14" fmla="*/ 0 60000 65536"/>
                  <a:gd name="T15" fmla="*/ 0 60000 65536"/>
                  <a:gd name="T16" fmla="*/ 0 60000 65536"/>
                  <a:gd name="T17" fmla="*/ 0 60000 65536"/>
                  <a:gd name="T18" fmla="*/ 0 w 21"/>
                  <a:gd name="T19" fmla="*/ 0 h 57"/>
                  <a:gd name="T20" fmla="*/ 21 w 2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1" h="57">
                    <a:moveTo>
                      <a:pt x="3" y="1"/>
                    </a:moveTo>
                    <a:lnTo>
                      <a:pt x="0" y="38"/>
                    </a:lnTo>
                    <a:lnTo>
                      <a:pt x="10" y="57"/>
                    </a:lnTo>
                    <a:lnTo>
                      <a:pt x="21" y="31"/>
                    </a:lnTo>
                    <a:lnTo>
                      <a:pt x="19" y="0"/>
                    </a:lnTo>
                    <a:lnTo>
                      <a:pt x="3" y="1"/>
                    </a:lnTo>
                    <a:close/>
                  </a:path>
                </a:pathLst>
              </a:custGeom>
              <a:solidFill>
                <a:srgbClr val="00000F"/>
              </a:solidFill>
              <a:ln w="9525">
                <a:noFill/>
                <a:round/>
                <a:headEnd/>
                <a:tailEnd/>
              </a:ln>
            </p:spPr>
            <p:txBody>
              <a:bodyPr/>
              <a:lstStyle/>
              <a:p>
                <a:endParaRPr lang="en-US" dirty="0"/>
              </a:p>
            </p:txBody>
          </p:sp>
          <p:sp>
            <p:nvSpPr>
              <p:cNvPr id="115" name="Freeform 100"/>
              <p:cNvSpPr>
                <a:spLocks/>
              </p:cNvSpPr>
              <p:nvPr/>
            </p:nvSpPr>
            <p:spPr bwMode="gray">
              <a:xfrm>
                <a:off x="1787" y="2492"/>
                <a:ext cx="4" cy="9"/>
              </a:xfrm>
              <a:custGeom>
                <a:avLst/>
                <a:gdLst>
                  <a:gd name="T0" fmla="*/ 0 w 20"/>
                  <a:gd name="T1" fmla="*/ 0 h 42"/>
                  <a:gd name="T2" fmla="*/ 0 w 20"/>
                  <a:gd name="T3" fmla="*/ 7 h 42"/>
                  <a:gd name="T4" fmla="*/ 3 w 20"/>
                  <a:gd name="T5" fmla="*/ 9 h 42"/>
                  <a:gd name="T6" fmla="*/ 4 w 20"/>
                  <a:gd name="T7" fmla="*/ 7 h 42"/>
                  <a:gd name="T8" fmla="*/ 3 w 20"/>
                  <a:gd name="T9" fmla="*/ 0 h 42"/>
                  <a:gd name="T10" fmla="*/ 0 w 20"/>
                  <a:gd name="T11" fmla="*/ 0 h 42"/>
                  <a:gd name="T12" fmla="*/ 0 60000 65536"/>
                  <a:gd name="T13" fmla="*/ 0 60000 65536"/>
                  <a:gd name="T14" fmla="*/ 0 60000 65536"/>
                  <a:gd name="T15" fmla="*/ 0 60000 65536"/>
                  <a:gd name="T16" fmla="*/ 0 60000 65536"/>
                  <a:gd name="T17" fmla="*/ 0 60000 65536"/>
                  <a:gd name="T18" fmla="*/ 0 w 20"/>
                  <a:gd name="T19" fmla="*/ 0 h 42"/>
                  <a:gd name="T20" fmla="*/ 20 w 2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0" h="42">
                    <a:moveTo>
                      <a:pt x="0" y="0"/>
                    </a:moveTo>
                    <a:lnTo>
                      <a:pt x="2" y="32"/>
                    </a:lnTo>
                    <a:lnTo>
                      <a:pt x="14" y="42"/>
                    </a:lnTo>
                    <a:lnTo>
                      <a:pt x="20" y="31"/>
                    </a:lnTo>
                    <a:lnTo>
                      <a:pt x="16" y="1"/>
                    </a:lnTo>
                    <a:lnTo>
                      <a:pt x="0" y="0"/>
                    </a:lnTo>
                    <a:close/>
                  </a:path>
                </a:pathLst>
              </a:custGeom>
              <a:solidFill>
                <a:srgbClr val="00000F"/>
              </a:solidFill>
              <a:ln w="9525">
                <a:noFill/>
                <a:round/>
                <a:headEnd/>
                <a:tailEnd/>
              </a:ln>
            </p:spPr>
            <p:txBody>
              <a:bodyPr/>
              <a:lstStyle/>
              <a:p>
                <a:endParaRPr lang="en-US" dirty="0"/>
              </a:p>
            </p:txBody>
          </p:sp>
          <p:sp>
            <p:nvSpPr>
              <p:cNvPr id="116" name="Freeform 101"/>
              <p:cNvSpPr>
                <a:spLocks/>
              </p:cNvSpPr>
              <p:nvPr/>
            </p:nvSpPr>
            <p:spPr bwMode="gray">
              <a:xfrm>
                <a:off x="1686" y="2480"/>
                <a:ext cx="4" cy="13"/>
              </a:xfrm>
              <a:custGeom>
                <a:avLst/>
                <a:gdLst>
                  <a:gd name="T0" fmla="*/ 0 w 18"/>
                  <a:gd name="T1" fmla="*/ 0 h 61"/>
                  <a:gd name="T2" fmla="*/ 0 w 18"/>
                  <a:gd name="T3" fmla="*/ 8 h 61"/>
                  <a:gd name="T4" fmla="*/ 3 w 18"/>
                  <a:gd name="T5" fmla="*/ 13 h 61"/>
                  <a:gd name="T6" fmla="*/ 4 w 18"/>
                  <a:gd name="T7" fmla="*/ 9 h 61"/>
                  <a:gd name="T8" fmla="*/ 4 w 18"/>
                  <a:gd name="T9" fmla="*/ 0 h 61"/>
                  <a:gd name="T10" fmla="*/ 0 w 18"/>
                  <a:gd name="T11" fmla="*/ 0 h 61"/>
                  <a:gd name="T12" fmla="*/ 0 60000 65536"/>
                  <a:gd name="T13" fmla="*/ 0 60000 65536"/>
                  <a:gd name="T14" fmla="*/ 0 60000 65536"/>
                  <a:gd name="T15" fmla="*/ 0 60000 65536"/>
                  <a:gd name="T16" fmla="*/ 0 60000 65536"/>
                  <a:gd name="T17" fmla="*/ 0 60000 65536"/>
                  <a:gd name="T18" fmla="*/ 0 w 18"/>
                  <a:gd name="T19" fmla="*/ 0 h 61"/>
                  <a:gd name="T20" fmla="*/ 18 w 1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8" h="61">
                    <a:moveTo>
                      <a:pt x="1" y="1"/>
                    </a:moveTo>
                    <a:lnTo>
                      <a:pt x="0" y="37"/>
                    </a:lnTo>
                    <a:lnTo>
                      <a:pt x="12" y="61"/>
                    </a:lnTo>
                    <a:lnTo>
                      <a:pt x="18" y="40"/>
                    </a:lnTo>
                    <a:lnTo>
                      <a:pt x="17" y="0"/>
                    </a:lnTo>
                    <a:lnTo>
                      <a:pt x="1" y="1"/>
                    </a:lnTo>
                    <a:close/>
                  </a:path>
                </a:pathLst>
              </a:custGeom>
              <a:solidFill>
                <a:srgbClr val="00000F"/>
              </a:solidFill>
              <a:ln w="9525">
                <a:noFill/>
                <a:round/>
                <a:headEnd/>
                <a:tailEnd/>
              </a:ln>
            </p:spPr>
            <p:txBody>
              <a:bodyPr/>
              <a:lstStyle/>
              <a:p>
                <a:endParaRPr lang="en-US" dirty="0"/>
              </a:p>
            </p:txBody>
          </p:sp>
          <p:sp>
            <p:nvSpPr>
              <p:cNvPr id="117" name="Freeform 102"/>
              <p:cNvSpPr>
                <a:spLocks/>
              </p:cNvSpPr>
              <p:nvPr/>
            </p:nvSpPr>
            <p:spPr bwMode="gray">
              <a:xfrm>
                <a:off x="1622" y="2502"/>
                <a:ext cx="3" cy="10"/>
              </a:xfrm>
              <a:custGeom>
                <a:avLst/>
                <a:gdLst>
                  <a:gd name="T0" fmla="*/ 1 w 17"/>
                  <a:gd name="T1" fmla="*/ 0 h 47"/>
                  <a:gd name="T2" fmla="*/ 0 w 17"/>
                  <a:gd name="T3" fmla="*/ 7 h 47"/>
                  <a:gd name="T4" fmla="*/ 1 w 17"/>
                  <a:gd name="T5" fmla="*/ 10 h 47"/>
                  <a:gd name="T6" fmla="*/ 3 w 17"/>
                  <a:gd name="T7" fmla="*/ 7 h 47"/>
                  <a:gd name="T8" fmla="*/ 3 w 17"/>
                  <a:gd name="T9" fmla="*/ 0 h 47"/>
                  <a:gd name="T10" fmla="*/ 1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3" y="1"/>
                    </a:moveTo>
                    <a:lnTo>
                      <a:pt x="0" y="32"/>
                    </a:lnTo>
                    <a:lnTo>
                      <a:pt x="6" y="47"/>
                    </a:lnTo>
                    <a:lnTo>
                      <a:pt x="16" y="31"/>
                    </a:lnTo>
                    <a:lnTo>
                      <a:pt x="17" y="0"/>
                    </a:lnTo>
                    <a:lnTo>
                      <a:pt x="3" y="1"/>
                    </a:lnTo>
                    <a:close/>
                  </a:path>
                </a:pathLst>
              </a:custGeom>
              <a:solidFill>
                <a:srgbClr val="00000F"/>
              </a:solidFill>
              <a:ln w="9525">
                <a:noFill/>
                <a:round/>
                <a:headEnd/>
                <a:tailEnd/>
              </a:ln>
            </p:spPr>
            <p:txBody>
              <a:bodyPr/>
              <a:lstStyle/>
              <a:p>
                <a:endParaRPr lang="en-US" dirty="0"/>
              </a:p>
            </p:txBody>
          </p:sp>
          <p:sp>
            <p:nvSpPr>
              <p:cNvPr id="118" name="Freeform 103"/>
              <p:cNvSpPr>
                <a:spLocks/>
              </p:cNvSpPr>
              <p:nvPr/>
            </p:nvSpPr>
            <p:spPr bwMode="gray">
              <a:xfrm>
                <a:off x="1735" y="2501"/>
                <a:ext cx="4" cy="10"/>
              </a:xfrm>
              <a:custGeom>
                <a:avLst/>
                <a:gdLst>
                  <a:gd name="T0" fmla="*/ 0 w 16"/>
                  <a:gd name="T1" fmla="*/ 0 h 52"/>
                  <a:gd name="T2" fmla="*/ 1 w 16"/>
                  <a:gd name="T3" fmla="*/ 6 h 52"/>
                  <a:gd name="T4" fmla="*/ 2 w 16"/>
                  <a:gd name="T5" fmla="*/ 10 h 52"/>
                  <a:gd name="T6" fmla="*/ 4 w 16"/>
                  <a:gd name="T7" fmla="*/ 7 h 52"/>
                  <a:gd name="T8" fmla="*/ 4 w 16"/>
                  <a:gd name="T9" fmla="*/ 0 h 52"/>
                  <a:gd name="T10" fmla="*/ 0 w 16"/>
                  <a:gd name="T11" fmla="*/ 0 h 52"/>
                  <a:gd name="T12" fmla="*/ 0 60000 65536"/>
                  <a:gd name="T13" fmla="*/ 0 60000 65536"/>
                  <a:gd name="T14" fmla="*/ 0 60000 65536"/>
                  <a:gd name="T15" fmla="*/ 0 60000 65536"/>
                  <a:gd name="T16" fmla="*/ 0 60000 65536"/>
                  <a:gd name="T17" fmla="*/ 0 60000 65536"/>
                  <a:gd name="T18" fmla="*/ 0 w 16"/>
                  <a:gd name="T19" fmla="*/ 0 h 52"/>
                  <a:gd name="T20" fmla="*/ 16 w 1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6" h="52">
                    <a:moveTo>
                      <a:pt x="0" y="1"/>
                    </a:moveTo>
                    <a:lnTo>
                      <a:pt x="2" y="31"/>
                    </a:lnTo>
                    <a:lnTo>
                      <a:pt x="9" y="52"/>
                    </a:lnTo>
                    <a:lnTo>
                      <a:pt x="16" y="34"/>
                    </a:lnTo>
                    <a:lnTo>
                      <a:pt x="16" y="0"/>
                    </a:lnTo>
                    <a:lnTo>
                      <a:pt x="0" y="1"/>
                    </a:lnTo>
                    <a:close/>
                  </a:path>
                </a:pathLst>
              </a:custGeom>
              <a:solidFill>
                <a:srgbClr val="00000F"/>
              </a:solidFill>
              <a:ln w="9525">
                <a:noFill/>
                <a:round/>
                <a:headEnd/>
                <a:tailEnd/>
              </a:ln>
            </p:spPr>
            <p:txBody>
              <a:bodyPr/>
              <a:lstStyle/>
              <a:p>
                <a:endParaRPr lang="en-US" dirty="0"/>
              </a:p>
            </p:txBody>
          </p:sp>
          <p:sp>
            <p:nvSpPr>
              <p:cNvPr id="119" name="Freeform 104"/>
              <p:cNvSpPr>
                <a:spLocks/>
              </p:cNvSpPr>
              <p:nvPr/>
            </p:nvSpPr>
            <p:spPr bwMode="gray">
              <a:xfrm>
                <a:off x="1823" y="2511"/>
                <a:ext cx="4" cy="10"/>
              </a:xfrm>
              <a:custGeom>
                <a:avLst/>
                <a:gdLst>
                  <a:gd name="T0" fmla="*/ 0 w 22"/>
                  <a:gd name="T1" fmla="*/ 0 h 48"/>
                  <a:gd name="T2" fmla="*/ 1 w 22"/>
                  <a:gd name="T3" fmla="*/ 6 h 48"/>
                  <a:gd name="T4" fmla="*/ 3 w 22"/>
                  <a:gd name="T5" fmla="*/ 10 h 48"/>
                  <a:gd name="T6" fmla="*/ 4 w 22"/>
                  <a:gd name="T7" fmla="*/ 5 h 48"/>
                  <a:gd name="T8" fmla="*/ 3 w 22"/>
                  <a:gd name="T9" fmla="*/ 0 h 48"/>
                  <a:gd name="T10" fmla="*/ 0 w 22"/>
                  <a:gd name="T11" fmla="*/ 0 h 48"/>
                  <a:gd name="T12" fmla="*/ 0 60000 65536"/>
                  <a:gd name="T13" fmla="*/ 0 60000 65536"/>
                  <a:gd name="T14" fmla="*/ 0 60000 65536"/>
                  <a:gd name="T15" fmla="*/ 0 60000 65536"/>
                  <a:gd name="T16" fmla="*/ 0 60000 65536"/>
                  <a:gd name="T17" fmla="*/ 0 60000 65536"/>
                  <a:gd name="T18" fmla="*/ 0 w 22"/>
                  <a:gd name="T19" fmla="*/ 0 h 48"/>
                  <a:gd name="T20" fmla="*/ 22 w 2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2" h="48">
                    <a:moveTo>
                      <a:pt x="0" y="1"/>
                    </a:moveTo>
                    <a:lnTo>
                      <a:pt x="5" y="30"/>
                    </a:lnTo>
                    <a:lnTo>
                      <a:pt x="16" y="48"/>
                    </a:lnTo>
                    <a:lnTo>
                      <a:pt x="22" y="25"/>
                    </a:lnTo>
                    <a:lnTo>
                      <a:pt x="15" y="0"/>
                    </a:lnTo>
                    <a:lnTo>
                      <a:pt x="0" y="1"/>
                    </a:lnTo>
                    <a:close/>
                  </a:path>
                </a:pathLst>
              </a:custGeom>
              <a:solidFill>
                <a:srgbClr val="00000F"/>
              </a:solidFill>
              <a:ln w="9525">
                <a:noFill/>
                <a:round/>
                <a:headEnd/>
                <a:tailEnd/>
              </a:ln>
            </p:spPr>
            <p:txBody>
              <a:bodyPr/>
              <a:lstStyle/>
              <a:p>
                <a:endParaRPr lang="en-US" dirty="0"/>
              </a:p>
            </p:txBody>
          </p:sp>
          <p:sp>
            <p:nvSpPr>
              <p:cNvPr id="120" name="Freeform 105"/>
              <p:cNvSpPr>
                <a:spLocks/>
              </p:cNvSpPr>
              <p:nvPr/>
            </p:nvSpPr>
            <p:spPr bwMode="gray">
              <a:xfrm>
                <a:off x="1640" y="2502"/>
                <a:ext cx="4" cy="9"/>
              </a:xfrm>
              <a:custGeom>
                <a:avLst/>
                <a:gdLst>
                  <a:gd name="T0" fmla="*/ 0 w 16"/>
                  <a:gd name="T1" fmla="*/ 0 h 46"/>
                  <a:gd name="T2" fmla="*/ 0 w 16"/>
                  <a:gd name="T3" fmla="*/ 6 h 46"/>
                  <a:gd name="T4" fmla="*/ 2 w 16"/>
                  <a:gd name="T5" fmla="*/ 9 h 46"/>
                  <a:gd name="T6" fmla="*/ 4 w 16"/>
                  <a:gd name="T7" fmla="*/ 6 h 46"/>
                  <a:gd name="T8" fmla="*/ 4 w 16"/>
                  <a:gd name="T9" fmla="*/ 0 h 46"/>
                  <a:gd name="T10" fmla="*/ 0 w 16"/>
                  <a:gd name="T11" fmla="*/ 0 h 46"/>
                  <a:gd name="T12" fmla="*/ 0 60000 65536"/>
                  <a:gd name="T13" fmla="*/ 0 60000 65536"/>
                  <a:gd name="T14" fmla="*/ 0 60000 65536"/>
                  <a:gd name="T15" fmla="*/ 0 60000 65536"/>
                  <a:gd name="T16" fmla="*/ 0 60000 65536"/>
                  <a:gd name="T17" fmla="*/ 0 60000 65536"/>
                  <a:gd name="T18" fmla="*/ 0 w 16"/>
                  <a:gd name="T19" fmla="*/ 0 h 46"/>
                  <a:gd name="T20" fmla="*/ 16 w 1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6" h="46">
                    <a:moveTo>
                      <a:pt x="0" y="0"/>
                    </a:moveTo>
                    <a:lnTo>
                      <a:pt x="0" y="29"/>
                    </a:lnTo>
                    <a:lnTo>
                      <a:pt x="7" y="46"/>
                    </a:lnTo>
                    <a:lnTo>
                      <a:pt x="16" y="32"/>
                    </a:lnTo>
                    <a:lnTo>
                      <a:pt x="16" y="2"/>
                    </a:lnTo>
                    <a:lnTo>
                      <a:pt x="0" y="0"/>
                    </a:lnTo>
                    <a:close/>
                  </a:path>
                </a:pathLst>
              </a:custGeom>
              <a:solidFill>
                <a:srgbClr val="00000F"/>
              </a:solidFill>
              <a:ln w="9525">
                <a:noFill/>
                <a:round/>
                <a:headEnd/>
                <a:tailEnd/>
              </a:ln>
            </p:spPr>
            <p:txBody>
              <a:bodyPr/>
              <a:lstStyle/>
              <a:p>
                <a:endParaRPr lang="en-US" dirty="0"/>
              </a:p>
            </p:txBody>
          </p:sp>
          <p:sp>
            <p:nvSpPr>
              <p:cNvPr id="121" name="Freeform 106"/>
              <p:cNvSpPr>
                <a:spLocks/>
              </p:cNvSpPr>
              <p:nvPr/>
            </p:nvSpPr>
            <p:spPr bwMode="gray">
              <a:xfrm>
                <a:off x="1754" y="2501"/>
                <a:ext cx="3" cy="11"/>
              </a:xfrm>
              <a:custGeom>
                <a:avLst/>
                <a:gdLst>
                  <a:gd name="T0" fmla="*/ 0 w 18"/>
                  <a:gd name="T1" fmla="*/ 0 h 53"/>
                  <a:gd name="T2" fmla="*/ 0 w 18"/>
                  <a:gd name="T3" fmla="*/ 7 h 53"/>
                  <a:gd name="T4" fmla="*/ 2 w 18"/>
                  <a:gd name="T5" fmla="*/ 11 h 53"/>
                  <a:gd name="T6" fmla="*/ 3 w 18"/>
                  <a:gd name="T7" fmla="*/ 6 h 53"/>
                  <a:gd name="T8" fmla="*/ 2 w 18"/>
                  <a:gd name="T9" fmla="*/ 1 h 53"/>
                  <a:gd name="T10" fmla="*/ 0 w 18"/>
                  <a:gd name="T11" fmla="*/ 0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0"/>
                    </a:moveTo>
                    <a:lnTo>
                      <a:pt x="1" y="34"/>
                    </a:lnTo>
                    <a:lnTo>
                      <a:pt x="9" y="53"/>
                    </a:lnTo>
                    <a:lnTo>
                      <a:pt x="18" y="30"/>
                    </a:lnTo>
                    <a:lnTo>
                      <a:pt x="12" y="3"/>
                    </a:lnTo>
                    <a:lnTo>
                      <a:pt x="0" y="0"/>
                    </a:lnTo>
                    <a:close/>
                  </a:path>
                </a:pathLst>
              </a:custGeom>
              <a:solidFill>
                <a:srgbClr val="00000F"/>
              </a:solidFill>
              <a:ln w="9525">
                <a:noFill/>
                <a:round/>
                <a:headEnd/>
                <a:tailEnd/>
              </a:ln>
            </p:spPr>
            <p:txBody>
              <a:bodyPr/>
              <a:lstStyle/>
              <a:p>
                <a:endParaRPr lang="en-US" dirty="0"/>
              </a:p>
            </p:txBody>
          </p:sp>
          <p:sp>
            <p:nvSpPr>
              <p:cNvPr id="122" name="Freeform 107"/>
              <p:cNvSpPr>
                <a:spLocks/>
              </p:cNvSpPr>
              <p:nvPr/>
            </p:nvSpPr>
            <p:spPr bwMode="gray">
              <a:xfrm>
                <a:off x="1724" y="2480"/>
                <a:ext cx="3" cy="15"/>
              </a:xfrm>
              <a:custGeom>
                <a:avLst/>
                <a:gdLst>
                  <a:gd name="T0" fmla="*/ 0 w 18"/>
                  <a:gd name="T1" fmla="*/ 0 h 71"/>
                  <a:gd name="T2" fmla="*/ 0 w 18"/>
                  <a:gd name="T3" fmla="*/ 10 h 71"/>
                  <a:gd name="T4" fmla="*/ 2 w 18"/>
                  <a:gd name="T5" fmla="*/ 15 h 71"/>
                  <a:gd name="T6" fmla="*/ 3 w 18"/>
                  <a:gd name="T7" fmla="*/ 12 h 71"/>
                  <a:gd name="T8" fmla="*/ 3 w 18"/>
                  <a:gd name="T9" fmla="*/ 0 h 71"/>
                  <a:gd name="T10" fmla="*/ 0 w 18"/>
                  <a:gd name="T11" fmla="*/ 0 h 71"/>
                  <a:gd name="T12" fmla="*/ 0 60000 65536"/>
                  <a:gd name="T13" fmla="*/ 0 60000 65536"/>
                  <a:gd name="T14" fmla="*/ 0 60000 65536"/>
                  <a:gd name="T15" fmla="*/ 0 60000 65536"/>
                  <a:gd name="T16" fmla="*/ 0 60000 65536"/>
                  <a:gd name="T17" fmla="*/ 0 60000 65536"/>
                  <a:gd name="T18" fmla="*/ 0 w 18"/>
                  <a:gd name="T19" fmla="*/ 0 h 71"/>
                  <a:gd name="T20" fmla="*/ 18 w 18"/>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8" h="71">
                    <a:moveTo>
                      <a:pt x="0" y="0"/>
                    </a:moveTo>
                    <a:lnTo>
                      <a:pt x="2" y="45"/>
                    </a:lnTo>
                    <a:lnTo>
                      <a:pt x="13" y="71"/>
                    </a:lnTo>
                    <a:lnTo>
                      <a:pt x="18" y="55"/>
                    </a:lnTo>
                    <a:lnTo>
                      <a:pt x="18" y="2"/>
                    </a:lnTo>
                    <a:lnTo>
                      <a:pt x="0" y="0"/>
                    </a:lnTo>
                    <a:close/>
                  </a:path>
                </a:pathLst>
              </a:custGeom>
              <a:solidFill>
                <a:srgbClr val="00000F"/>
              </a:solidFill>
              <a:ln w="9525">
                <a:noFill/>
                <a:round/>
                <a:headEnd/>
                <a:tailEnd/>
              </a:ln>
            </p:spPr>
            <p:txBody>
              <a:bodyPr/>
              <a:lstStyle/>
              <a:p>
                <a:endParaRPr lang="en-US" dirty="0"/>
              </a:p>
            </p:txBody>
          </p:sp>
          <p:sp>
            <p:nvSpPr>
              <p:cNvPr id="123" name="Freeform 108"/>
              <p:cNvSpPr>
                <a:spLocks/>
              </p:cNvSpPr>
              <p:nvPr/>
            </p:nvSpPr>
            <p:spPr bwMode="gray">
              <a:xfrm>
                <a:off x="1808" y="2481"/>
                <a:ext cx="6" cy="12"/>
              </a:xfrm>
              <a:custGeom>
                <a:avLst/>
                <a:gdLst>
                  <a:gd name="T0" fmla="*/ 0 w 27"/>
                  <a:gd name="T1" fmla="*/ 0 h 58"/>
                  <a:gd name="T2" fmla="*/ 2 w 27"/>
                  <a:gd name="T3" fmla="*/ 8 h 58"/>
                  <a:gd name="T4" fmla="*/ 2 w 27"/>
                  <a:gd name="T5" fmla="*/ 11 h 58"/>
                  <a:gd name="T6" fmla="*/ 6 w 27"/>
                  <a:gd name="T7" fmla="*/ 12 h 58"/>
                  <a:gd name="T8" fmla="*/ 6 w 27"/>
                  <a:gd name="T9" fmla="*/ 8 h 58"/>
                  <a:gd name="T10" fmla="*/ 5 w 27"/>
                  <a:gd name="T11" fmla="*/ 0 h 58"/>
                  <a:gd name="T12" fmla="*/ 0 w 27"/>
                  <a:gd name="T13" fmla="*/ 0 h 58"/>
                  <a:gd name="T14" fmla="*/ 0 60000 65536"/>
                  <a:gd name="T15" fmla="*/ 0 60000 65536"/>
                  <a:gd name="T16" fmla="*/ 0 60000 65536"/>
                  <a:gd name="T17" fmla="*/ 0 60000 65536"/>
                  <a:gd name="T18" fmla="*/ 0 60000 65536"/>
                  <a:gd name="T19" fmla="*/ 0 60000 65536"/>
                  <a:gd name="T20" fmla="*/ 0 60000 65536"/>
                  <a:gd name="T21" fmla="*/ 0 w 27"/>
                  <a:gd name="T22" fmla="*/ 0 h 58"/>
                  <a:gd name="T23" fmla="*/ 27 w 27"/>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8">
                    <a:moveTo>
                      <a:pt x="0" y="0"/>
                    </a:moveTo>
                    <a:lnTo>
                      <a:pt x="10" y="37"/>
                    </a:lnTo>
                    <a:lnTo>
                      <a:pt x="11" y="55"/>
                    </a:lnTo>
                    <a:lnTo>
                      <a:pt x="27" y="58"/>
                    </a:lnTo>
                    <a:lnTo>
                      <a:pt x="27" y="37"/>
                    </a:lnTo>
                    <a:lnTo>
                      <a:pt x="21" y="0"/>
                    </a:lnTo>
                    <a:lnTo>
                      <a:pt x="0" y="0"/>
                    </a:lnTo>
                    <a:close/>
                  </a:path>
                </a:pathLst>
              </a:custGeom>
              <a:solidFill>
                <a:srgbClr val="00000F"/>
              </a:solidFill>
              <a:ln w="9525">
                <a:noFill/>
                <a:round/>
                <a:headEnd/>
                <a:tailEnd/>
              </a:ln>
            </p:spPr>
            <p:txBody>
              <a:bodyPr/>
              <a:lstStyle/>
              <a:p>
                <a:endParaRPr lang="en-US" dirty="0"/>
              </a:p>
            </p:txBody>
          </p:sp>
          <p:sp>
            <p:nvSpPr>
              <p:cNvPr id="124" name="Freeform 109"/>
              <p:cNvSpPr>
                <a:spLocks/>
              </p:cNvSpPr>
              <p:nvPr/>
            </p:nvSpPr>
            <p:spPr bwMode="gray">
              <a:xfrm>
                <a:off x="1590" y="2480"/>
                <a:ext cx="3" cy="13"/>
              </a:xfrm>
              <a:custGeom>
                <a:avLst/>
                <a:gdLst>
                  <a:gd name="T0" fmla="*/ 0 w 19"/>
                  <a:gd name="T1" fmla="*/ 0 h 62"/>
                  <a:gd name="T2" fmla="*/ 0 w 19"/>
                  <a:gd name="T3" fmla="*/ 9 h 62"/>
                  <a:gd name="T4" fmla="*/ 1 w 19"/>
                  <a:gd name="T5" fmla="*/ 13 h 62"/>
                  <a:gd name="T6" fmla="*/ 3 w 19"/>
                  <a:gd name="T7" fmla="*/ 9 h 62"/>
                  <a:gd name="T8" fmla="*/ 3 w 19"/>
                  <a:gd name="T9" fmla="*/ 0 h 62"/>
                  <a:gd name="T10" fmla="*/ 0 w 19"/>
                  <a:gd name="T11" fmla="*/ 0 h 62"/>
                  <a:gd name="T12" fmla="*/ 0 60000 65536"/>
                  <a:gd name="T13" fmla="*/ 0 60000 65536"/>
                  <a:gd name="T14" fmla="*/ 0 60000 65536"/>
                  <a:gd name="T15" fmla="*/ 0 60000 65536"/>
                  <a:gd name="T16" fmla="*/ 0 60000 65536"/>
                  <a:gd name="T17" fmla="*/ 0 60000 65536"/>
                  <a:gd name="T18" fmla="*/ 0 w 19"/>
                  <a:gd name="T19" fmla="*/ 0 h 62"/>
                  <a:gd name="T20" fmla="*/ 19 w 19"/>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9" h="62">
                    <a:moveTo>
                      <a:pt x="3" y="2"/>
                    </a:moveTo>
                    <a:lnTo>
                      <a:pt x="0" y="45"/>
                    </a:lnTo>
                    <a:lnTo>
                      <a:pt x="6" y="62"/>
                    </a:lnTo>
                    <a:lnTo>
                      <a:pt x="17" y="43"/>
                    </a:lnTo>
                    <a:lnTo>
                      <a:pt x="19" y="0"/>
                    </a:lnTo>
                    <a:lnTo>
                      <a:pt x="3" y="2"/>
                    </a:lnTo>
                    <a:close/>
                  </a:path>
                </a:pathLst>
              </a:custGeom>
              <a:solidFill>
                <a:srgbClr val="00000F"/>
              </a:solidFill>
              <a:ln w="9525">
                <a:noFill/>
                <a:round/>
                <a:headEnd/>
                <a:tailEnd/>
              </a:ln>
            </p:spPr>
            <p:txBody>
              <a:bodyPr/>
              <a:lstStyle/>
              <a:p>
                <a:endParaRPr lang="en-US" dirty="0"/>
              </a:p>
            </p:txBody>
          </p:sp>
          <p:sp>
            <p:nvSpPr>
              <p:cNvPr id="125" name="Freeform 110"/>
              <p:cNvSpPr>
                <a:spLocks/>
              </p:cNvSpPr>
              <p:nvPr/>
            </p:nvSpPr>
            <p:spPr bwMode="gray">
              <a:xfrm>
                <a:off x="1609" y="2480"/>
                <a:ext cx="3" cy="13"/>
              </a:xfrm>
              <a:custGeom>
                <a:avLst/>
                <a:gdLst>
                  <a:gd name="T0" fmla="*/ 0 w 17"/>
                  <a:gd name="T1" fmla="*/ 0 h 64"/>
                  <a:gd name="T2" fmla="*/ 0 w 17"/>
                  <a:gd name="T3" fmla="*/ 9 h 64"/>
                  <a:gd name="T4" fmla="*/ 1 w 17"/>
                  <a:gd name="T5" fmla="*/ 13 h 64"/>
                  <a:gd name="T6" fmla="*/ 2 w 17"/>
                  <a:gd name="T7" fmla="*/ 9 h 64"/>
                  <a:gd name="T8" fmla="*/ 3 w 17"/>
                  <a:gd name="T9" fmla="*/ 0 h 64"/>
                  <a:gd name="T10" fmla="*/ 0 w 17"/>
                  <a:gd name="T11" fmla="*/ 0 h 64"/>
                  <a:gd name="T12" fmla="*/ 0 60000 65536"/>
                  <a:gd name="T13" fmla="*/ 0 60000 65536"/>
                  <a:gd name="T14" fmla="*/ 0 60000 65536"/>
                  <a:gd name="T15" fmla="*/ 0 60000 65536"/>
                  <a:gd name="T16" fmla="*/ 0 60000 65536"/>
                  <a:gd name="T17" fmla="*/ 0 60000 65536"/>
                  <a:gd name="T18" fmla="*/ 0 w 17"/>
                  <a:gd name="T19" fmla="*/ 0 h 64"/>
                  <a:gd name="T20" fmla="*/ 17 w 1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7" h="64">
                    <a:moveTo>
                      <a:pt x="2" y="0"/>
                    </a:moveTo>
                    <a:lnTo>
                      <a:pt x="0" y="45"/>
                    </a:lnTo>
                    <a:lnTo>
                      <a:pt x="7" y="64"/>
                    </a:lnTo>
                    <a:lnTo>
                      <a:pt x="13" y="45"/>
                    </a:lnTo>
                    <a:lnTo>
                      <a:pt x="17" y="2"/>
                    </a:lnTo>
                    <a:lnTo>
                      <a:pt x="2" y="0"/>
                    </a:lnTo>
                    <a:close/>
                  </a:path>
                </a:pathLst>
              </a:custGeom>
              <a:solidFill>
                <a:srgbClr val="00000F"/>
              </a:solidFill>
              <a:ln w="9525">
                <a:noFill/>
                <a:round/>
                <a:headEnd/>
                <a:tailEnd/>
              </a:ln>
            </p:spPr>
            <p:txBody>
              <a:bodyPr/>
              <a:lstStyle/>
              <a:p>
                <a:endParaRPr lang="en-US" dirty="0"/>
              </a:p>
            </p:txBody>
          </p:sp>
          <p:sp>
            <p:nvSpPr>
              <p:cNvPr id="126" name="Freeform 111"/>
              <p:cNvSpPr>
                <a:spLocks/>
              </p:cNvSpPr>
              <p:nvPr/>
            </p:nvSpPr>
            <p:spPr bwMode="gray">
              <a:xfrm>
                <a:off x="1626" y="2480"/>
                <a:ext cx="3" cy="13"/>
              </a:xfrm>
              <a:custGeom>
                <a:avLst/>
                <a:gdLst>
                  <a:gd name="T0" fmla="*/ 0 w 18"/>
                  <a:gd name="T1" fmla="*/ 0 h 65"/>
                  <a:gd name="T2" fmla="*/ 0 w 18"/>
                  <a:gd name="T3" fmla="*/ 10 h 65"/>
                  <a:gd name="T4" fmla="*/ 2 w 18"/>
                  <a:gd name="T5" fmla="*/ 13 h 65"/>
                  <a:gd name="T6" fmla="*/ 2 w 18"/>
                  <a:gd name="T7" fmla="*/ 9 h 65"/>
                  <a:gd name="T8" fmla="*/ 3 w 18"/>
                  <a:gd name="T9" fmla="*/ 1 h 65"/>
                  <a:gd name="T10" fmla="*/ 0 w 18"/>
                  <a:gd name="T11" fmla="*/ 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3" y="0"/>
                    </a:moveTo>
                    <a:lnTo>
                      <a:pt x="0" y="48"/>
                    </a:lnTo>
                    <a:lnTo>
                      <a:pt x="9" y="65"/>
                    </a:lnTo>
                    <a:lnTo>
                      <a:pt x="15" y="46"/>
                    </a:lnTo>
                    <a:lnTo>
                      <a:pt x="18" y="3"/>
                    </a:lnTo>
                    <a:lnTo>
                      <a:pt x="3" y="0"/>
                    </a:lnTo>
                    <a:close/>
                  </a:path>
                </a:pathLst>
              </a:custGeom>
              <a:solidFill>
                <a:srgbClr val="00000F"/>
              </a:solidFill>
              <a:ln w="9525">
                <a:noFill/>
                <a:round/>
                <a:headEnd/>
                <a:tailEnd/>
              </a:ln>
            </p:spPr>
            <p:txBody>
              <a:bodyPr/>
              <a:lstStyle/>
              <a:p>
                <a:endParaRPr lang="en-US" dirty="0"/>
              </a:p>
            </p:txBody>
          </p:sp>
          <p:sp>
            <p:nvSpPr>
              <p:cNvPr id="127" name="Freeform 112"/>
              <p:cNvSpPr>
                <a:spLocks/>
              </p:cNvSpPr>
              <p:nvPr/>
            </p:nvSpPr>
            <p:spPr bwMode="gray">
              <a:xfrm>
                <a:off x="1644" y="2480"/>
                <a:ext cx="4" cy="12"/>
              </a:xfrm>
              <a:custGeom>
                <a:avLst/>
                <a:gdLst>
                  <a:gd name="T0" fmla="*/ 1 w 21"/>
                  <a:gd name="T1" fmla="*/ 0 h 60"/>
                  <a:gd name="T2" fmla="*/ 0 w 21"/>
                  <a:gd name="T3" fmla="*/ 9 h 60"/>
                  <a:gd name="T4" fmla="*/ 1 w 21"/>
                  <a:gd name="T5" fmla="*/ 12 h 60"/>
                  <a:gd name="T6" fmla="*/ 4 w 21"/>
                  <a:gd name="T7" fmla="*/ 9 h 60"/>
                  <a:gd name="T8" fmla="*/ 4 w 21"/>
                  <a:gd name="T9" fmla="*/ 0 h 60"/>
                  <a:gd name="T10" fmla="*/ 1 w 21"/>
                  <a:gd name="T11" fmla="*/ 0 h 60"/>
                  <a:gd name="T12" fmla="*/ 0 60000 65536"/>
                  <a:gd name="T13" fmla="*/ 0 60000 65536"/>
                  <a:gd name="T14" fmla="*/ 0 60000 65536"/>
                  <a:gd name="T15" fmla="*/ 0 60000 65536"/>
                  <a:gd name="T16" fmla="*/ 0 60000 65536"/>
                  <a:gd name="T17" fmla="*/ 0 60000 65536"/>
                  <a:gd name="T18" fmla="*/ 0 w 21"/>
                  <a:gd name="T19" fmla="*/ 0 h 60"/>
                  <a:gd name="T20" fmla="*/ 21 w 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 h="60">
                    <a:moveTo>
                      <a:pt x="5" y="0"/>
                    </a:moveTo>
                    <a:lnTo>
                      <a:pt x="0" y="43"/>
                    </a:lnTo>
                    <a:lnTo>
                      <a:pt x="7" y="60"/>
                    </a:lnTo>
                    <a:lnTo>
                      <a:pt x="21" y="45"/>
                    </a:lnTo>
                    <a:lnTo>
                      <a:pt x="21" y="0"/>
                    </a:lnTo>
                    <a:lnTo>
                      <a:pt x="5" y="0"/>
                    </a:lnTo>
                    <a:close/>
                  </a:path>
                </a:pathLst>
              </a:custGeom>
              <a:solidFill>
                <a:srgbClr val="00000F"/>
              </a:solidFill>
              <a:ln w="9525">
                <a:noFill/>
                <a:round/>
                <a:headEnd/>
                <a:tailEnd/>
              </a:ln>
            </p:spPr>
            <p:txBody>
              <a:bodyPr/>
              <a:lstStyle/>
              <a:p>
                <a:endParaRPr lang="en-US" dirty="0"/>
              </a:p>
            </p:txBody>
          </p:sp>
          <p:sp>
            <p:nvSpPr>
              <p:cNvPr id="128" name="Freeform 113"/>
              <p:cNvSpPr>
                <a:spLocks/>
              </p:cNvSpPr>
              <p:nvPr/>
            </p:nvSpPr>
            <p:spPr bwMode="gray">
              <a:xfrm>
                <a:off x="1651" y="2548"/>
                <a:ext cx="64" cy="11"/>
              </a:xfrm>
              <a:custGeom>
                <a:avLst/>
                <a:gdLst>
                  <a:gd name="T0" fmla="*/ 0 w 319"/>
                  <a:gd name="T1" fmla="*/ 11 h 57"/>
                  <a:gd name="T2" fmla="*/ 1 w 319"/>
                  <a:gd name="T3" fmla="*/ 0 h 57"/>
                  <a:gd name="T4" fmla="*/ 63 w 319"/>
                  <a:gd name="T5" fmla="*/ 0 h 57"/>
                  <a:gd name="T6" fmla="*/ 64 w 319"/>
                  <a:gd name="T7" fmla="*/ 10 h 57"/>
                  <a:gd name="T8" fmla="*/ 0 w 319"/>
                  <a:gd name="T9" fmla="*/ 11 h 57"/>
                  <a:gd name="T10" fmla="*/ 0 60000 65536"/>
                  <a:gd name="T11" fmla="*/ 0 60000 65536"/>
                  <a:gd name="T12" fmla="*/ 0 60000 65536"/>
                  <a:gd name="T13" fmla="*/ 0 60000 65536"/>
                  <a:gd name="T14" fmla="*/ 0 60000 65536"/>
                  <a:gd name="T15" fmla="*/ 0 w 319"/>
                  <a:gd name="T16" fmla="*/ 0 h 57"/>
                  <a:gd name="T17" fmla="*/ 319 w 319"/>
                  <a:gd name="T18" fmla="*/ 57 h 57"/>
                </a:gdLst>
                <a:ahLst/>
                <a:cxnLst>
                  <a:cxn ang="T10">
                    <a:pos x="T0" y="T1"/>
                  </a:cxn>
                  <a:cxn ang="T11">
                    <a:pos x="T2" y="T3"/>
                  </a:cxn>
                  <a:cxn ang="T12">
                    <a:pos x="T4" y="T5"/>
                  </a:cxn>
                  <a:cxn ang="T13">
                    <a:pos x="T6" y="T7"/>
                  </a:cxn>
                  <a:cxn ang="T14">
                    <a:pos x="T8" y="T9"/>
                  </a:cxn>
                </a:cxnLst>
                <a:rect l="T15" t="T16" r="T17" b="T18"/>
                <a:pathLst>
                  <a:path w="319" h="57">
                    <a:moveTo>
                      <a:pt x="0" y="57"/>
                    </a:moveTo>
                    <a:lnTo>
                      <a:pt x="6" y="0"/>
                    </a:lnTo>
                    <a:lnTo>
                      <a:pt x="312" y="0"/>
                    </a:lnTo>
                    <a:lnTo>
                      <a:pt x="319" y="52"/>
                    </a:lnTo>
                    <a:lnTo>
                      <a:pt x="0" y="57"/>
                    </a:lnTo>
                    <a:close/>
                  </a:path>
                </a:pathLst>
              </a:custGeom>
              <a:solidFill>
                <a:srgbClr val="3D3A38"/>
              </a:solidFill>
              <a:ln w="9525">
                <a:noFill/>
                <a:round/>
                <a:headEnd/>
                <a:tailEnd/>
              </a:ln>
            </p:spPr>
            <p:txBody>
              <a:bodyPr/>
              <a:lstStyle/>
              <a:p>
                <a:endParaRPr lang="en-US" dirty="0"/>
              </a:p>
            </p:txBody>
          </p:sp>
          <p:sp>
            <p:nvSpPr>
              <p:cNvPr id="129" name="Freeform 114"/>
              <p:cNvSpPr>
                <a:spLocks/>
              </p:cNvSpPr>
              <p:nvPr/>
            </p:nvSpPr>
            <p:spPr bwMode="gray">
              <a:xfrm>
                <a:off x="1521" y="2581"/>
                <a:ext cx="353" cy="11"/>
              </a:xfrm>
              <a:custGeom>
                <a:avLst/>
                <a:gdLst>
                  <a:gd name="T0" fmla="*/ 0 w 1764"/>
                  <a:gd name="T1" fmla="*/ 0 h 53"/>
                  <a:gd name="T2" fmla="*/ 14 w 1764"/>
                  <a:gd name="T3" fmla="*/ 5 h 53"/>
                  <a:gd name="T4" fmla="*/ 344 w 1764"/>
                  <a:gd name="T5" fmla="*/ 5 h 53"/>
                  <a:gd name="T6" fmla="*/ 353 w 1764"/>
                  <a:gd name="T7" fmla="*/ 0 h 53"/>
                  <a:gd name="T8" fmla="*/ 348 w 1764"/>
                  <a:gd name="T9" fmla="*/ 11 h 53"/>
                  <a:gd name="T10" fmla="*/ 16 w 1764"/>
                  <a:gd name="T11" fmla="*/ 11 h 53"/>
                  <a:gd name="T12" fmla="*/ 3 w 1764"/>
                  <a:gd name="T13" fmla="*/ 7 h 53"/>
                  <a:gd name="T14" fmla="*/ 0 w 1764"/>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764"/>
                  <a:gd name="T25" fmla="*/ 0 h 53"/>
                  <a:gd name="T26" fmla="*/ 1764 w 176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4" h="53">
                    <a:moveTo>
                      <a:pt x="0" y="0"/>
                    </a:moveTo>
                    <a:lnTo>
                      <a:pt x="70" y="24"/>
                    </a:lnTo>
                    <a:lnTo>
                      <a:pt x="1717" y="24"/>
                    </a:lnTo>
                    <a:lnTo>
                      <a:pt x="1764" y="0"/>
                    </a:lnTo>
                    <a:lnTo>
                      <a:pt x="1741" y="53"/>
                    </a:lnTo>
                    <a:lnTo>
                      <a:pt x="82" y="53"/>
                    </a:lnTo>
                    <a:lnTo>
                      <a:pt x="17" y="36"/>
                    </a:lnTo>
                    <a:lnTo>
                      <a:pt x="0" y="0"/>
                    </a:lnTo>
                    <a:close/>
                  </a:path>
                </a:pathLst>
              </a:custGeom>
              <a:solidFill>
                <a:srgbClr val="4C4744"/>
              </a:solidFill>
              <a:ln w="9525">
                <a:noFill/>
                <a:round/>
                <a:headEnd/>
                <a:tailEnd/>
              </a:ln>
            </p:spPr>
            <p:txBody>
              <a:bodyPr/>
              <a:lstStyle/>
              <a:p>
                <a:endParaRPr lang="en-US" dirty="0"/>
              </a:p>
            </p:txBody>
          </p:sp>
        </p:grpSp>
      </p:grpSp>
      <p:grpSp>
        <p:nvGrpSpPr>
          <p:cNvPr id="4" name="Group 134"/>
          <p:cNvGrpSpPr/>
          <p:nvPr/>
        </p:nvGrpSpPr>
        <p:grpSpPr>
          <a:xfrm>
            <a:off x="636908" y="3561840"/>
            <a:ext cx="1124026" cy="1703375"/>
            <a:chOff x="636908" y="2218815"/>
            <a:chExt cx="1124026" cy="1703375"/>
          </a:xfrm>
        </p:grpSpPr>
        <p:graphicFrame>
          <p:nvGraphicFramePr>
            <p:cNvPr id="5" name="Object 6"/>
            <p:cNvGraphicFramePr>
              <a:graphicFrameLocks noChangeAspect="1"/>
            </p:cNvGraphicFramePr>
            <p:nvPr/>
          </p:nvGraphicFramePr>
          <p:xfrm>
            <a:off x="829946" y="2820808"/>
            <a:ext cx="737953" cy="1101382"/>
          </p:xfrm>
          <a:graphic>
            <a:graphicData uri="http://schemas.openxmlformats.org/presentationml/2006/ole">
              <mc:AlternateContent xmlns:mc="http://schemas.openxmlformats.org/markup-compatibility/2006">
                <mc:Choice xmlns:v="urn:schemas-microsoft-com:vml" Requires="v">
                  <p:oleObj spid="_x0000_s1071" name="Clip" r:id="rId4" imgW="3032125" imgH="4533900" progId="">
                    <p:embed/>
                  </p:oleObj>
                </mc:Choice>
                <mc:Fallback>
                  <p:oleObj name="Clip" r:id="rId4" imgW="3032125" imgH="4533900" progId="">
                    <p:embed/>
                    <p:pic>
                      <p:nvPicPr>
                        <p:cNvPr id="0" name=""/>
                        <p:cNvPicPr>
                          <a:picLocks noChangeAspect="1"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829946" y="2820808"/>
                          <a:ext cx="737953" cy="1101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 name="TextBox 131"/>
            <p:cNvSpPr txBox="1"/>
            <p:nvPr/>
          </p:nvSpPr>
          <p:spPr>
            <a:xfrm>
              <a:off x="636908" y="2218815"/>
              <a:ext cx="1124026" cy="424732"/>
            </a:xfrm>
            <a:prstGeom prst="rect">
              <a:avLst/>
            </a:prstGeom>
            <a:noFill/>
          </p:spPr>
          <p:txBody>
            <a:bodyPr wrap="none" rtlCol="0">
              <a:spAutoFit/>
            </a:bodyPr>
            <a:lstStyle/>
            <a:p>
              <a:r>
                <a:rPr lang="en-US" b="1" dirty="0" smtClean="0"/>
                <a:t>NGFW</a:t>
              </a:r>
              <a:endParaRPr lang="en-US" b="1" dirty="0"/>
            </a:p>
          </p:txBody>
        </p:sp>
      </p:grpSp>
      <p:grpSp>
        <p:nvGrpSpPr>
          <p:cNvPr id="6" name="Group 139"/>
          <p:cNvGrpSpPr/>
          <p:nvPr/>
        </p:nvGrpSpPr>
        <p:grpSpPr>
          <a:xfrm>
            <a:off x="7409042" y="3561840"/>
            <a:ext cx="1519611" cy="1931854"/>
            <a:chOff x="7426972" y="2218815"/>
            <a:chExt cx="1519611" cy="1931854"/>
          </a:xfrm>
        </p:grpSpPr>
        <p:sp>
          <p:nvSpPr>
            <p:cNvPr id="137" name="TextBox 136"/>
            <p:cNvSpPr txBox="1"/>
            <p:nvPr/>
          </p:nvSpPr>
          <p:spPr>
            <a:xfrm>
              <a:off x="7637707" y="2218815"/>
              <a:ext cx="918841" cy="424732"/>
            </a:xfrm>
            <a:prstGeom prst="rect">
              <a:avLst/>
            </a:prstGeom>
            <a:noFill/>
          </p:spPr>
          <p:txBody>
            <a:bodyPr wrap="none" rtlCol="0">
              <a:spAutoFit/>
            </a:bodyPr>
            <a:lstStyle/>
            <a:p>
              <a:r>
                <a:rPr lang="en-US" b="1" dirty="0" smtClean="0"/>
                <a:t>SWG</a:t>
              </a:r>
              <a:endParaRPr lang="en-US" b="1" dirty="0"/>
            </a:p>
          </p:txBody>
        </p:sp>
        <p:pic>
          <p:nvPicPr>
            <p:cNvPr id="134" name="Picture 133" descr="MC900431642.PNG"/>
            <p:cNvPicPr>
              <a:picLocks noChangeAspect="1"/>
            </p:cNvPicPr>
            <p:nvPr/>
          </p:nvPicPr>
          <p:blipFill>
            <a:blip r:embed="rId6" cstate="print"/>
            <a:stretch>
              <a:fillRect/>
            </a:stretch>
          </p:blipFill>
          <p:spPr>
            <a:xfrm>
              <a:off x="7426972" y="2631058"/>
              <a:ext cx="1519611" cy="1519611"/>
            </a:xfrm>
            <a:prstGeom prst="rect">
              <a:avLst/>
            </a:prstGeom>
          </p:spPr>
        </p:pic>
      </p:grpSp>
      <p:grpSp>
        <p:nvGrpSpPr>
          <p:cNvPr id="7" name="Group 142"/>
          <p:cNvGrpSpPr/>
          <p:nvPr/>
        </p:nvGrpSpPr>
        <p:grpSpPr>
          <a:xfrm>
            <a:off x="2606811" y="3561840"/>
            <a:ext cx="1777413" cy="1662903"/>
            <a:chOff x="2606811" y="2218815"/>
            <a:chExt cx="1777413" cy="1662903"/>
          </a:xfrm>
        </p:grpSpPr>
        <p:sp>
          <p:nvSpPr>
            <p:cNvPr id="11" name="TextBox 10"/>
            <p:cNvSpPr txBox="1"/>
            <p:nvPr/>
          </p:nvSpPr>
          <p:spPr>
            <a:xfrm>
              <a:off x="3109418" y="2218815"/>
              <a:ext cx="772199" cy="424732"/>
            </a:xfrm>
            <a:prstGeom prst="rect">
              <a:avLst/>
            </a:prstGeom>
            <a:noFill/>
          </p:spPr>
          <p:txBody>
            <a:bodyPr wrap="none" rtlCol="0">
              <a:spAutoFit/>
            </a:bodyPr>
            <a:lstStyle/>
            <a:p>
              <a:r>
                <a:rPr lang="en-US" b="1" dirty="0" smtClean="0"/>
                <a:t>ATA</a:t>
              </a:r>
              <a:endParaRPr lang="en-US" b="1" dirty="0"/>
            </a:p>
          </p:txBody>
        </p:sp>
        <p:pic>
          <p:nvPicPr>
            <p:cNvPr id="133" name="Picture 132" descr="000011167216_servers_blades_rack.jpg"/>
            <p:cNvPicPr>
              <a:picLocks noChangeAspect="1"/>
            </p:cNvPicPr>
            <p:nvPr/>
          </p:nvPicPr>
          <p:blipFill>
            <a:blip r:embed="rId7" cstate="print"/>
            <a:stretch>
              <a:fillRect/>
            </a:stretch>
          </p:blipFill>
          <p:spPr>
            <a:xfrm>
              <a:off x="2606811" y="2883366"/>
              <a:ext cx="1777413" cy="998352"/>
            </a:xfrm>
            <a:prstGeom prst="rect">
              <a:avLst/>
            </a:prstGeom>
          </p:spPr>
        </p:pic>
      </p:grpSp>
      <p:sp>
        <p:nvSpPr>
          <p:cNvPr id="135" name="Text Box 5"/>
          <p:cNvSpPr txBox="1">
            <a:spLocks noChangeArrowheads="1"/>
          </p:cNvSpPr>
          <p:nvPr/>
        </p:nvSpPr>
        <p:spPr bwMode="auto">
          <a:xfrm>
            <a:off x="0" y="1063625"/>
            <a:ext cx="9144000" cy="1107996"/>
          </a:xfrm>
          <a:prstGeom prst="rect">
            <a:avLst/>
          </a:prstGeom>
          <a:solidFill>
            <a:srgbClr val="6E96D5"/>
          </a:solidFill>
          <a:ln w="12700" algn="ctr">
            <a:noFill/>
            <a:miter lim="800000"/>
            <a:headEnd type="none" w="lg" len="lg"/>
            <a:tailEnd type="none" w="lg" len="lg"/>
          </a:ln>
          <a:effectLst/>
        </p:spPr>
        <p:txBody>
          <a:bodyPr wrap="square" lIns="365760" tIns="45720" rIns="365760" bIns="45720">
            <a:spAutoFit/>
          </a:bodyPr>
          <a:lstStyle/>
          <a:p>
            <a:pPr>
              <a:lnSpc>
                <a:spcPct val="100000"/>
              </a:lnSpc>
              <a:spcBef>
                <a:spcPct val="50000"/>
              </a:spcBef>
              <a:spcAft>
                <a:spcPct val="0"/>
              </a:spcAft>
            </a:pPr>
            <a:r>
              <a:rPr lang="en-GB" sz="2200" b="1" dirty="0">
                <a:solidFill>
                  <a:schemeClr val="bg1"/>
                </a:solidFill>
              </a:rPr>
              <a:t>I</a:t>
            </a:r>
            <a:r>
              <a:rPr lang="en-GB" sz="2200" b="1" dirty="0" smtClean="0">
                <a:solidFill>
                  <a:schemeClr val="bg1"/>
                </a:solidFill>
              </a:rPr>
              <a:t>n 2018, most </a:t>
            </a:r>
            <a:r>
              <a:rPr lang="en-GB" sz="2200" b="1" dirty="0">
                <a:solidFill>
                  <a:schemeClr val="bg1"/>
                </a:solidFill>
              </a:rPr>
              <a:t>of you will still have a </a:t>
            </a:r>
            <a:r>
              <a:rPr lang="en-GB" sz="2200" b="1" dirty="0" smtClean="0">
                <a:solidFill>
                  <a:schemeClr val="bg1"/>
                </a:solidFill>
              </a:rPr>
              <a:t>stand-alone </a:t>
            </a:r>
            <a:br>
              <a:rPr lang="en-GB" sz="2200" b="1" dirty="0" smtClean="0">
                <a:solidFill>
                  <a:schemeClr val="bg1"/>
                </a:solidFill>
              </a:rPr>
            </a:br>
            <a:r>
              <a:rPr lang="en-GB" sz="2200" b="1" dirty="0" smtClean="0">
                <a:solidFill>
                  <a:schemeClr val="bg1"/>
                </a:solidFill>
              </a:rPr>
              <a:t>next-generation </a:t>
            </a:r>
            <a:r>
              <a:rPr lang="en-GB" sz="2200" b="1" dirty="0">
                <a:solidFill>
                  <a:schemeClr val="bg1"/>
                </a:solidFill>
              </a:rPr>
              <a:t>f</a:t>
            </a:r>
            <a:r>
              <a:rPr lang="en-GB" sz="2200" b="1" dirty="0" smtClean="0">
                <a:solidFill>
                  <a:schemeClr val="bg1"/>
                </a:solidFill>
              </a:rPr>
              <a:t>irewall </a:t>
            </a:r>
            <a:r>
              <a:rPr lang="en-GB" sz="2200" b="1" dirty="0">
                <a:solidFill>
                  <a:schemeClr val="bg1"/>
                </a:solidFill>
              </a:rPr>
              <a:t>(NGFW</a:t>
            </a:r>
            <a:r>
              <a:rPr lang="en-GB" sz="2200" b="1" dirty="0" smtClean="0">
                <a:solidFill>
                  <a:schemeClr val="bg1"/>
                </a:solidFill>
              </a:rPr>
              <a:t>), secure </a:t>
            </a:r>
            <a:r>
              <a:rPr lang="en-GB" sz="2200" b="1" dirty="0">
                <a:solidFill>
                  <a:schemeClr val="bg1"/>
                </a:solidFill>
              </a:rPr>
              <a:t>Web </a:t>
            </a:r>
            <a:r>
              <a:rPr lang="en-GB" sz="2200" b="1" dirty="0" smtClean="0">
                <a:solidFill>
                  <a:schemeClr val="bg1"/>
                </a:solidFill>
              </a:rPr>
              <a:t>gateway </a:t>
            </a:r>
            <a:r>
              <a:rPr lang="en-GB" sz="2200" b="1" dirty="0">
                <a:solidFill>
                  <a:schemeClr val="bg1"/>
                </a:solidFill>
              </a:rPr>
              <a:t>(SWG) </a:t>
            </a:r>
            <a:r>
              <a:rPr lang="en-GB" sz="2200" b="1" dirty="0" smtClean="0">
                <a:solidFill>
                  <a:schemeClr val="bg1"/>
                </a:solidFill>
              </a:rPr>
              <a:t/>
            </a:r>
            <a:br>
              <a:rPr lang="en-GB" sz="2200" b="1" dirty="0" smtClean="0">
                <a:solidFill>
                  <a:schemeClr val="bg1"/>
                </a:solidFill>
              </a:rPr>
            </a:br>
            <a:r>
              <a:rPr lang="en-GB" sz="2200" b="1" dirty="0" smtClean="0">
                <a:solidFill>
                  <a:schemeClr val="bg1"/>
                </a:solidFill>
              </a:rPr>
              <a:t>and </a:t>
            </a:r>
            <a:r>
              <a:rPr lang="en-GB" sz="2200" b="1" dirty="0">
                <a:solidFill>
                  <a:schemeClr val="bg1"/>
                </a:solidFill>
              </a:rPr>
              <a:t>other </a:t>
            </a:r>
            <a:r>
              <a:rPr lang="en-GB" sz="2200" b="1" dirty="0" smtClean="0">
                <a:solidFill>
                  <a:schemeClr val="bg1"/>
                </a:solidFill>
              </a:rPr>
              <a:t>stuff</a:t>
            </a:r>
            <a:endParaRPr lang="en-GB" sz="2200" b="1" dirty="0">
              <a:solidFill>
                <a:schemeClr val="bg1"/>
              </a:solidFill>
            </a:endParaRPr>
          </a:p>
        </p:txBody>
      </p:sp>
    </p:spTree>
    <p:extLst>
      <p:ext uri="{BB962C8B-B14F-4D97-AF65-F5344CB8AC3E}">
        <p14:creationId xmlns:p14="http://schemas.microsoft.com/office/powerpoint/2010/main" val="35138018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a:xfrm>
            <a:off x="277812" y="190500"/>
            <a:ext cx="8866187" cy="885825"/>
          </a:xfrm>
        </p:spPr>
        <p:txBody>
          <a:bodyPr/>
          <a:lstStyle/>
          <a:p>
            <a:r>
              <a:rPr lang="en-US" dirty="0" smtClean="0"/>
              <a:t>Some of Your Netsec Moves Into the Cloud</a:t>
            </a:r>
          </a:p>
        </p:txBody>
      </p:sp>
      <p:sp>
        <p:nvSpPr>
          <p:cNvPr id="6148" name="Rectangle 19"/>
          <p:cNvSpPr>
            <a:spLocks noGrp="1" noChangeArrowheads="1"/>
          </p:cNvSpPr>
          <p:nvPr>
            <p:ph idx="1"/>
          </p:nvPr>
        </p:nvSpPr>
        <p:spPr/>
        <p:txBody>
          <a:bodyPr/>
          <a:lstStyle/>
          <a:p>
            <a:r>
              <a:rPr lang="en-US" dirty="0" smtClean="0"/>
              <a:t>Off-premises </a:t>
            </a:r>
            <a:r>
              <a:rPr lang="en-US" dirty="0" err="1" smtClean="0"/>
              <a:t>SWG</a:t>
            </a:r>
            <a:r>
              <a:rPr lang="en-US" dirty="0" smtClean="0"/>
              <a:t> is growing fastest: 13% cloud today, with predictions of 25% by 2015; but it's slow moving and likely to still be 25% in 2018.</a:t>
            </a:r>
          </a:p>
          <a:p>
            <a:pPr lvl="0"/>
            <a:r>
              <a:rPr lang="en-US" dirty="0" smtClean="0"/>
              <a:t>ATA will continue to have cloud assistance.</a:t>
            </a:r>
          </a:p>
          <a:p>
            <a:pPr lvl="0"/>
            <a:r>
              <a:rPr lang="en-US" dirty="0" smtClean="0"/>
              <a:t>Firewall and IPS remain on-premises. </a:t>
            </a:r>
          </a:p>
          <a:p>
            <a:pPr lvl="0"/>
            <a:r>
              <a:rPr lang="en-US" dirty="0" smtClean="0"/>
              <a:t>Hosting remains the exception where all can be in the cloud. </a:t>
            </a:r>
          </a:p>
          <a:p>
            <a:pPr lvl="0"/>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Some of Your Netsec Does Converge</a:t>
            </a:r>
          </a:p>
        </p:txBody>
      </p:sp>
      <p:sp>
        <p:nvSpPr>
          <p:cNvPr id="6148" name="Rectangle 19"/>
          <p:cNvSpPr>
            <a:spLocks noGrp="1" noChangeArrowheads="1"/>
          </p:cNvSpPr>
          <p:nvPr>
            <p:ph idx="1"/>
          </p:nvPr>
        </p:nvSpPr>
        <p:spPr/>
        <p:txBody>
          <a:bodyPr/>
          <a:lstStyle/>
          <a:p>
            <a:pPr lvl="0">
              <a:spcBef>
                <a:spcPts val="800"/>
              </a:spcBef>
              <a:spcAft>
                <a:spcPts val="250"/>
              </a:spcAft>
            </a:pPr>
            <a:r>
              <a:rPr lang="en-US" dirty="0" smtClean="0"/>
              <a:t>ATA coordination capability moving into </a:t>
            </a:r>
            <a:r>
              <a:rPr lang="en-US" dirty="0" err="1" smtClean="0"/>
              <a:t>SWG</a:t>
            </a:r>
            <a:r>
              <a:rPr lang="en-US" dirty="0" smtClean="0"/>
              <a:t> and </a:t>
            </a:r>
            <a:r>
              <a:rPr lang="en-US" dirty="0" err="1" smtClean="0"/>
              <a:t>NGFW</a:t>
            </a:r>
            <a:r>
              <a:rPr lang="en-US" dirty="0" smtClean="0"/>
              <a:t>.</a:t>
            </a:r>
          </a:p>
          <a:p>
            <a:pPr lvl="0">
              <a:spcBef>
                <a:spcPts val="800"/>
              </a:spcBef>
              <a:spcAft>
                <a:spcPts val="250"/>
              </a:spcAft>
            </a:pPr>
            <a:r>
              <a:rPr lang="en-US" dirty="0" smtClean="0"/>
              <a:t>SSL VPN moves mostly into firewall.</a:t>
            </a:r>
          </a:p>
          <a:p>
            <a:pPr lvl="0">
              <a:spcBef>
                <a:spcPts val="800"/>
              </a:spcBef>
              <a:spcAft>
                <a:spcPts val="250"/>
              </a:spcAft>
            </a:pPr>
            <a:r>
              <a:rPr lang="en-US" dirty="0" smtClean="0"/>
              <a:t>URL filtering, already converged, can go in a </a:t>
            </a:r>
            <a:br>
              <a:rPr lang="en-US" dirty="0" smtClean="0"/>
            </a:br>
            <a:r>
              <a:rPr lang="en-US" dirty="0" smtClean="0"/>
              <a:t>few places.</a:t>
            </a:r>
          </a:p>
          <a:p>
            <a:pPr lvl="0">
              <a:spcBef>
                <a:spcPts val="800"/>
              </a:spcBef>
              <a:spcAft>
                <a:spcPts val="250"/>
              </a:spcAft>
            </a:pPr>
            <a:r>
              <a:rPr lang="en-US" dirty="0" smtClean="0"/>
              <a:t>NGFW expansion continues; ATA incorporates traditional IPS. </a:t>
            </a:r>
          </a:p>
          <a:p>
            <a:pPr lvl="0">
              <a:spcBef>
                <a:spcPts val="800"/>
              </a:spcBef>
              <a:spcAft>
                <a:spcPts val="250"/>
              </a:spcAft>
            </a:pPr>
            <a:r>
              <a:rPr lang="en-US" dirty="0" smtClean="0"/>
              <a:t>Stand-alone </a:t>
            </a:r>
            <a:r>
              <a:rPr lang="en-US" dirty="0" err="1" smtClean="0"/>
              <a:t>IPS</a:t>
            </a:r>
            <a:r>
              <a:rPr lang="en-US" dirty="0" smtClean="0"/>
              <a:t> becomes rarer.</a:t>
            </a:r>
          </a:p>
          <a:p>
            <a:pPr lvl="0">
              <a:spcBef>
                <a:spcPts val="800"/>
              </a:spcBef>
              <a:spcAft>
                <a:spcPts val="250"/>
              </a:spcAft>
            </a:pPr>
            <a:r>
              <a:rPr lang="en-US" dirty="0" smtClean="0"/>
              <a:t>Firewalls optimized for data center produced by mainstream firewall vendors: one-brand bias continues.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Security Intelligence</a:t>
            </a:r>
          </a:p>
        </p:txBody>
      </p:sp>
      <p:sp>
        <p:nvSpPr>
          <p:cNvPr id="6148" name="Rectangle 19"/>
          <p:cNvSpPr>
            <a:spLocks noGrp="1" noChangeArrowheads="1"/>
          </p:cNvSpPr>
          <p:nvPr>
            <p:ph idx="1"/>
          </p:nvPr>
        </p:nvSpPr>
        <p:spPr>
          <a:xfrm>
            <a:off x="285750" y="3257549"/>
            <a:ext cx="8356600" cy="2524125"/>
          </a:xfrm>
        </p:spPr>
        <p:txBody>
          <a:bodyPr/>
          <a:lstStyle/>
          <a:p>
            <a:pPr lvl="0"/>
            <a:r>
              <a:rPr lang="en-US" sz="2400" dirty="0" smtClean="0"/>
              <a:t>SIEM platform maintains its role as primary information and event correlation point. Wide, yet shallow, and will not be a console replacement.</a:t>
            </a:r>
          </a:p>
          <a:p>
            <a:r>
              <a:rPr lang="en-US" sz="2400" dirty="0" smtClean="0"/>
              <a:t>SIEM will expand its capabilities and handle more events, rather than point products for "security intelligence" being deployed. </a:t>
            </a:r>
          </a:p>
          <a:p>
            <a:pPr lvl="0"/>
            <a:r>
              <a:rPr lang="en-US" sz="2400" dirty="0" smtClean="0"/>
              <a:t>Consoles will remain the best primary source, yet remain silos </a:t>
            </a:r>
            <a:r>
              <a:rPr lang="en-US" sz="2400" dirty="0" smtClean="0">
                <a:latin typeface="Arial"/>
                <a:cs typeface="Arial"/>
              </a:rPr>
              <a:t>—</a:t>
            </a:r>
            <a:r>
              <a:rPr lang="en-US" sz="2400" dirty="0" smtClean="0"/>
              <a:t> what analysts use after SIEM.</a:t>
            </a:r>
          </a:p>
        </p:txBody>
      </p:sp>
      <p:sp>
        <p:nvSpPr>
          <p:cNvPr id="6" name="Text Box 5"/>
          <p:cNvSpPr txBox="1">
            <a:spLocks noChangeArrowheads="1"/>
          </p:cNvSpPr>
          <p:nvPr/>
        </p:nvSpPr>
        <p:spPr bwMode="auto">
          <a:xfrm>
            <a:off x="299625" y="2338135"/>
            <a:ext cx="8640000" cy="738664"/>
          </a:xfrm>
          <a:prstGeom prst="rect">
            <a:avLst/>
          </a:prstGeom>
          <a:solidFill>
            <a:srgbClr val="6E96D5"/>
          </a:solidFill>
          <a:ln w="12700" algn="ctr">
            <a:noFill/>
            <a:miter lim="800000"/>
            <a:headEnd type="none" w="lg" len="lg"/>
            <a:tailEnd type="none" w="lg" len="lg"/>
          </a:ln>
          <a:effectLst/>
        </p:spPr>
        <p:txBody>
          <a:bodyPr lIns="365760" tIns="182880" rIns="365760" bIns="182880" anchor="ctr" anchorCtr="0">
            <a:spAutoFit/>
          </a:bodyPr>
          <a:lstStyle/>
          <a:p>
            <a:pPr>
              <a:lnSpc>
                <a:spcPct val="100000"/>
              </a:lnSpc>
              <a:spcBef>
                <a:spcPct val="50000"/>
              </a:spcBef>
              <a:spcAft>
                <a:spcPct val="0"/>
              </a:spcAft>
            </a:pPr>
            <a:r>
              <a:rPr lang="en-GB" b="1" dirty="0">
                <a:solidFill>
                  <a:schemeClr val="bg1"/>
                </a:solidFill>
              </a:rPr>
              <a:t>Security will not be that intelligent in </a:t>
            </a:r>
            <a:r>
              <a:rPr lang="en-GB" b="1" dirty="0" smtClean="0">
                <a:solidFill>
                  <a:schemeClr val="bg1"/>
                </a:solidFill>
              </a:rPr>
              <a:t>2018</a:t>
            </a:r>
            <a:endParaRPr lang="en-GB" b="1" dirty="0">
              <a:solidFill>
                <a:schemeClr val="bg1"/>
              </a:solidFill>
            </a:endParaRPr>
          </a:p>
        </p:txBody>
      </p:sp>
      <p:sp>
        <p:nvSpPr>
          <p:cNvPr id="4" name="Rectangle 3"/>
          <p:cNvSpPr/>
          <p:nvPr/>
        </p:nvSpPr>
        <p:spPr>
          <a:xfrm>
            <a:off x="628935" y="1910070"/>
            <a:ext cx="2427268" cy="424732"/>
          </a:xfrm>
          <a:prstGeom prst="rect">
            <a:avLst/>
          </a:prstGeom>
        </p:spPr>
        <p:txBody>
          <a:bodyPr wrap="none">
            <a:spAutoFit/>
          </a:bodyPr>
          <a:lstStyle/>
          <a:p>
            <a:pPr lvl="0"/>
            <a:r>
              <a:rPr lang="en-US" dirty="0"/>
              <a:t>I</a:t>
            </a:r>
            <a:r>
              <a:rPr lang="en-US" dirty="0" smtClean="0"/>
              <a:t>n </a:t>
            </a:r>
            <a:r>
              <a:rPr lang="en-US" dirty="0"/>
              <a:t>other words…</a:t>
            </a:r>
          </a:p>
        </p:txBody>
      </p:sp>
      <p:sp>
        <p:nvSpPr>
          <p:cNvPr id="8" name="Text Box 5"/>
          <p:cNvSpPr txBox="1">
            <a:spLocks noChangeArrowheads="1"/>
          </p:cNvSpPr>
          <p:nvPr/>
        </p:nvSpPr>
        <p:spPr bwMode="auto">
          <a:xfrm>
            <a:off x="299625" y="1267405"/>
            <a:ext cx="8640000" cy="540000"/>
          </a:xfrm>
          <a:prstGeom prst="rect">
            <a:avLst/>
          </a:prstGeom>
          <a:solidFill>
            <a:srgbClr val="6E96D5"/>
          </a:solidFill>
          <a:ln w="12700" algn="ctr">
            <a:noFill/>
            <a:miter lim="800000"/>
            <a:headEnd type="none" w="lg" len="lg"/>
            <a:tailEnd type="none" w="lg" len="lg"/>
          </a:ln>
          <a:effectLst/>
        </p:spPr>
        <p:txBody>
          <a:bodyPr lIns="365760" tIns="182880" rIns="365760" bIns="182880" anchor="ctr" anchorCtr="0">
            <a:spAutoFit/>
          </a:bodyPr>
          <a:lstStyle/>
          <a:p>
            <a:pPr>
              <a:lnSpc>
                <a:spcPct val="100000"/>
              </a:lnSpc>
              <a:spcBef>
                <a:spcPct val="50000"/>
              </a:spcBef>
              <a:spcAft>
                <a:spcPct val="0"/>
              </a:spcAft>
            </a:pPr>
            <a:r>
              <a:rPr lang="en-GB" b="1" dirty="0">
                <a:solidFill>
                  <a:schemeClr val="bg1"/>
                </a:solidFill>
              </a:rPr>
              <a:t>Security Intelligence will remain undefined in 2018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277813" y="190500"/>
            <a:ext cx="2598737" cy="6296025"/>
          </a:xfrm>
        </p:spPr>
        <p:txBody>
          <a:bodyPr/>
          <a:lstStyle/>
          <a:p>
            <a:r>
              <a:rPr lang="en-US" dirty="0"/>
              <a:t/>
            </a:r>
            <a:br>
              <a:rPr lang="en-US" dirty="0"/>
            </a:br>
            <a:endParaRPr lang="en-US" dirty="0"/>
          </a:p>
        </p:txBody>
      </p:sp>
      <p:pic>
        <p:nvPicPr>
          <p:cNvPr id="1026" name="Picture 2" descr="C:\Users\gryoung\AppData\Local\Microsoft\Windows\Temporary Internet Files\Content.Outlook\719VEE65\sdnsec.jpg"/>
          <p:cNvPicPr>
            <a:picLocks noChangeAspect="1" noChangeArrowheads="1"/>
          </p:cNvPicPr>
          <p:nvPr/>
        </p:nvPicPr>
        <p:blipFill rotWithShape="1">
          <a:blip r:embed="rId3" cstate="print"/>
          <a:srcRect b="5120"/>
          <a:stretch/>
        </p:blipFill>
        <p:spPr bwMode="auto">
          <a:xfrm>
            <a:off x="513347" y="35308"/>
            <a:ext cx="7732295" cy="6597267"/>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SDN Security in 2018 Will Be Either …</a:t>
            </a:r>
          </a:p>
        </p:txBody>
      </p:sp>
      <p:sp>
        <p:nvSpPr>
          <p:cNvPr id="6148" name="Rectangle 19"/>
          <p:cNvSpPr>
            <a:spLocks noGrp="1" noChangeArrowheads="1"/>
          </p:cNvSpPr>
          <p:nvPr>
            <p:ph idx="1"/>
          </p:nvPr>
        </p:nvSpPr>
        <p:spPr>
          <a:xfrm>
            <a:off x="4059099" y="1439252"/>
            <a:ext cx="1198937" cy="541854"/>
          </a:xfrm>
        </p:spPr>
        <p:txBody>
          <a:bodyPr/>
          <a:lstStyle/>
          <a:p>
            <a:pPr lvl="0" algn="ctr">
              <a:buNone/>
            </a:pPr>
            <a:r>
              <a:rPr lang="en-US" dirty="0" smtClean="0"/>
              <a:t>or</a:t>
            </a:r>
          </a:p>
        </p:txBody>
      </p:sp>
      <p:sp>
        <p:nvSpPr>
          <p:cNvPr id="5" name="TextBox 4"/>
          <p:cNvSpPr txBox="1"/>
          <p:nvPr/>
        </p:nvSpPr>
        <p:spPr>
          <a:xfrm>
            <a:off x="5129668" y="2119500"/>
            <a:ext cx="3600001" cy="2197525"/>
          </a:xfrm>
          <a:prstGeom prst="rect">
            <a:avLst/>
          </a:prstGeom>
          <a:noFill/>
        </p:spPr>
        <p:txBody>
          <a:bodyPr wrap="square" rtlCol="0">
            <a:spAutoFit/>
          </a:bodyPr>
          <a:lstStyle/>
          <a:p>
            <a:pPr algn="l"/>
            <a:r>
              <a:rPr lang="en-US" dirty="0" smtClean="0"/>
              <a:t>Protecting controllers</a:t>
            </a:r>
          </a:p>
          <a:p>
            <a:pPr algn="l"/>
            <a:r>
              <a:rPr lang="en-US" dirty="0" smtClean="0"/>
              <a:t>Third-party vendors</a:t>
            </a:r>
          </a:p>
          <a:p>
            <a:pPr algn="l"/>
            <a:r>
              <a:rPr lang="en-US" dirty="0" smtClean="0"/>
              <a:t>Logically, the same </a:t>
            </a:r>
            <a:br>
              <a:rPr lang="en-US" dirty="0" smtClean="0"/>
            </a:br>
            <a:r>
              <a:rPr lang="en-US" dirty="0" smtClean="0"/>
              <a:t>as we do today</a:t>
            </a:r>
          </a:p>
          <a:p>
            <a:pPr algn="l"/>
            <a:endParaRPr lang="en-US" dirty="0"/>
          </a:p>
        </p:txBody>
      </p:sp>
      <p:sp>
        <p:nvSpPr>
          <p:cNvPr id="6" name="TextBox 5"/>
          <p:cNvSpPr txBox="1"/>
          <p:nvPr/>
        </p:nvSpPr>
        <p:spPr>
          <a:xfrm>
            <a:off x="587465" y="2119500"/>
            <a:ext cx="3600001" cy="2197525"/>
          </a:xfrm>
          <a:prstGeom prst="rect">
            <a:avLst/>
          </a:prstGeom>
          <a:noFill/>
        </p:spPr>
        <p:txBody>
          <a:bodyPr wrap="square" rtlCol="0">
            <a:spAutoFit/>
          </a:bodyPr>
          <a:lstStyle/>
          <a:p>
            <a:pPr algn="l"/>
            <a:r>
              <a:rPr lang="en-US" dirty="0" smtClean="0"/>
              <a:t>A standard, </a:t>
            </a:r>
            <a:br>
              <a:rPr lang="en-US" dirty="0" smtClean="0"/>
            </a:br>
            <a:r>
              <a:rPr lang="en-US" dirty="0" smtClean="0"/>
              <a:t>multivendor protection</a:t>
            </a:r>
          </a:p>
          <a:p>
            <a:pPr algn="l"/>
            <a:r>
              <a:rPr lang="en-US" dirty="0" smtClean="0"/>
              <a:t>Infrastructure provided</a:t>
            </a:r>
          </a:p>
          <a:p>
            <a:pPr algn="l"/>
            <a:r>
              <a:rPr lang="en-US" dirty="0" smtClean="0"/>
              <a:t>Self-defending controller</a:t>
            </a:r>
          </a:p>
          <a:p>
            <a:pPr algn="l"/>
            <a:r>
              <a:rPr lang="en-US" dirty="0" smtClean="0"/>
              <a:t>Security interoperability</a:t>
            </a:r>
          </a:p>
        </p:txBody>
      </p:sp>
      <p:sp>
        <p:nvSpPr>
          <p:cNvPr id="7" name="TextBox 6"/>
          <p:cNvSpPr txBox="1"/>
          <p:nvPr/>
        </p:nvSpPr>
        <p:spPr>
          <a:xfrm>
            <a:off x="1935679" y="4507175"/>
            <a:ext cx="5332020" cy="884222"/>
          </a:xfrm>
          <a:prstGeom prst="rect">
            <a:avLst/>
          </a:prstGeom>
          <a:solidFill>
            <a:srgbClr val="B9D0DC"/>
          </a:solidFill>
          <a:ln w="9525" algn="ctr">
            <a:noFill/>
            <a:round/>
            <a:headEnd/>
            <a:tailEnd/>
          </a:ln>
          <a:effectLst/>
        </p:spPr>
        <p:txBody>
          <a:bodyPr anchor="ctr"/>
          <a:lstStyle>
            <a:defPPr>
              <a:defRPr lang="en-US"/>
            </a:defPPr>
            <a:lvl1pPr marL="231775" indent="-231775">
              <a:buClr>
                <a:srgbClr val="00529B"/>
              </a:buClr>
              <a:buFontTx/>
              <a:buChar char="•"/>
              <a:defRPr sz="2000" b="1"/>
            </a:lvl1pPr>
          </a:lstStyle>
          <a:p>
            <a:pPr marL="0" indent="0">
              <a:buNone/>
            </a:pPr>
            <a:r>
              <a:rPr lang="en-US" sz="2400" b="0" dirty="0"/>
              <a:t>Change control </a:t>
            </a:r>
            <a:r>
              <a:rPr lang="en-US" sz="2400" b="0" dirty="0" smtClean="0"/>
              <a:t>doesn't </a:t>
            </a:r>
            <a:r>
              <a:rPr lang="en-US" sz="2400" b="0" dirty="0"/>
              <a:t>… change</a:t>
            </a:r>
          </a:p>
          <a:p>
            <a:pPr marL="0" indent="0">
              <a:buNone/>
            </a:pPr>
            <a:r>
              <a:rPr lang="en-US" sz="2400" b="0" dirty="0"/>
              <a:t>Compliance </a:t>
            </a:r>
            <a:r>
              <a:rPr lang="en-US" sz="2400" b="0" dirty="0" smtClean="0"/>
              <a:t>doesn't </a:t>
            </a:r>
            <a:r>
              <a:rPr lang="en-US" sz="2400" b="0" dirty="0"/>
              <a:t>change</a:t>
            </a:r>
          </a:p>
        </p:txBody>
      </p:sp>
      <p:sp>
        <p:nvSpPr>
          <p:cNvPr id="12" name="AutoShape 12"/>
          <p:cNvSpPr>
            <a:spLocks noChangeArrowheads="1"/>
          </p:cNvSpPr>
          <p:nvPr/>
        </p:nvSpPr>
        <p:spPr bwMode="auto">
          <a:xfrm flipH="1" flipV="1">
            <a:off x="587466" y="1278929"/>
            <a:ext cx="3600000" cy="720000"/>
          </a:xfrm>
          <a:prstGeom prst="roundRect">
            <a:avLst>
              <a:gd name="adj" fmla="val 16667"/>
            </a:avLst>
          </a:prstGeom>
          <a:solidFill>
            <a:srgbClr val="AC0000"/>
          </a:solidFill>
          <a:ln w="12700" algn="ctr">
            <a:noFill/>
            <a:round/>
            <a:headEnd type="none" w="lg" len="lg"/>
            <a:tailEnd type="none" w="lg" len="lg"/>
          </a:ln>
          <a:effectLst/>
        </p:spPr>
        <p:txBody>
          <a:bodyPr rot="10800000" wrap="none" anchor="ctr"/>
          <a:lstStyle/>
          <a:p>
            <a:pPr>
              <a:lnSpc>
                <a:spcPct val="100000"/>
              </a:lnSpc>
              <a:spcBef>
                <a:spcPct val="50000"/>
              </a:spcBef>
              <a:spcAft>
                <a:spcPct val="0"/>
              </a:spcAft>
            </a:pPr>
            <a:r>
              <a:rPr lang="en-US" sz="3200" dirty="0" smtClean="0">
                <a:solidFill>
                  <a:schemeClr val="bg1"/>
                </a:solidFill>
              </a:rPr>
              <a:t>SDN Security</a:t>
            </a:r>
            <a:endParaRPr lang="en-US" sz="3200" dirty="0">
              <a:solidFill>
                <a:schemeClr val="bg1"/>
              </a:solidFill>
            </a:endParaRPr>
          </a:p>
        </p:txBody>
      </p:sp>
      <p:sp>
        <p:nvSpPr>
          <p:cNvPr id="13" name="AutoShape 12"/>
          <p:cNvSpPr>
            <a:spLocks noChangeArrowheads="1"/>
          </p:cNvSpPr>
          <p:nvPr/>
        </p:nvSpPr>
        <p:spPr bwMode="auto">
          <a:xfrm flipH="1" flipV="1">
            <a:off x="5129669" y="1278929"/>
            <a:ext cx="3600000" cy="720000"/>
          </a:xfrm>
          <a:prstGeom prst="roundRect">
            <a:avLst>
              <a:gd name="adj" fmla="val 16667"/>
            </a:avLst>
          </a:prstGeom>
          <a:solidFill>
            <a:srgbClr val="AC0000"/>
          </a:solidFill>
          <a:ln w="12700" algn="ctr">
            <a:noFill/>
            <a:round/>
            <a:headEnd type="none" w="lg" len="lg"/>
            <a:tailEnd type="none" w="lg" len="lg"/>
          </a:ln>
          <a:effectLst/>
        </p:spPr>
        <p:txBody>
          <a:bodyPr rot="10800000" wrap="none" anchor="ctr"/>
          <a:lstStyle/>
          <a:p>
            <a:pPr>
              <a:lnSpc>
                <a:spcPct val="100000"/>
              </a:lnSpc>
              <a:spcBef>
                <a:spcPct val="50000"/>
              </a:spcBef>
              <a:spcAft>
                <a:spcPct val="0"/>
              </a:spcAft>
            </a:pPr>
            <a:r>
              <a:rPr lang="en-US" sz="3200" dirty="0" smtClean="0">
                <a:solidFill>
                  <a:schemeClr val="bg1"/>
                </a:solidFill>
              </a:rPr>
              <a:t>Securing SDN</a:t>
            </a:r>
            <a:endParaRPr lang="en-US" sz="3200" dirty="0">
              <a:solidFill>
                <a:schemeClr val="bg1"/>
              </a:solidFill>
            </a:endParaRPr>
          </a:p>
        </p:txBody>
      </p:sp>
      <p:sp>
        <p:nvSpPr>
          <p:cNvPr id="2" name="Rectangle 1"/>
          <p:cNvSpPr/>
          <p:nvPr/>
        </p:nvSpPr>
        <p:spPr>
          <a:xfrm>
            <a:off x="2022262" y="5544200"/>
            <a:ext cx="5099473" cy="535531"/>
          </a:xfrm>
          <a:prstGeom prst="rect">
            <a:avLst/>
          </a:prstGeom>
        </p:spPr>
        <p:txBody>
          <a:bodyPr wrap="none">
            <a:spAutoFit/>
          </a:bodyPr>
          <a:lstStyle/>
          <a:p>
            <a:r>
              <a:rPr lang="en-US" sz="3200" b="1" dirty="0">
                <a:solidFill>
                  <a:srgbClr val="AC0000"/>
                </a:solidFill>
              </a:rPr>
              <a:t>So which of the two is it?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27784" y="1417714"/>
            <a:ext cx="8749395" cy="2951521"/>
            <a:chOff x="305156" y="1511735"/>
            <a:chExt cx="8749395" cy="2951521"/>
          </a:xfrm>
        </p:grpSpPr>
        <p:pic>
          <p:nvPicPr>
            <p:cNvPr id="10" name="Picture 6" descr="File:Simple sine wav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56" y="1518444"/>
              <a:ext cx="3926416" cy="29448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le:Simple sine wav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785" y="1511735"/>
              <a:ext cx="3926416" cy="2944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ile:Simple sine wav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135" y="1518444"/>
              <a:ext cx="3926416" cy="294481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We’ve Seen Shifts Before</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15</a:t>
            </a:fld>
            <a:endParaRPr lang="en-US" dirty="0"/>
          </a:p>
        </p:txBody>
      </p:sp>
      <p:sp>
        <p:nvSpPr>
          <p:cNvPr id="4" name="TextBox 3"/>
          <p:cNvSpPr txBox="1"/>
          <p:nvPr/>
        </p:nvSpPr>
        <p:spPr>
          <a:xfrm>
            <a:off x="6510664" y="2353752"/>
            <a:ext cx="1206613" cy="424732"/>
          </a:xfrm>
          <a:prstGeom prst="rect">
            <a:avLst/>
          </a:prstGeom>
          <a:noFill/>
        </p:spPr>
        <p:txBody>
          <a:bodyPr wrap="square" rtlCol="0">
            <a:spAutoFit/>
          </a:bodyPr>
          <a:lstStyle/>
          <a:p>
            <a:r>
              <a:rPr lang="en-US" dirty="0" smtClean="0"/>
              <a:t>Worms</a:t>
            </a:r>
            <a:endParaRPr lang="en-US" dirty="0"/>
          </a:p>
        </p:txBody>
      </p:sp>
      <p:sp>
        <p:nvSpPr>
          <p:cNvPr id="5" name="TextBox 4"/>
          <p:cNvSpPr txBox="1"/>
          <p:nvPr/>
        </p:nvSpPr>
        <p:spPr>
          <a:xfrm>
            <a:off x="664357" y="4171950"/>
            <a:ext cx="8076250" cy="424732"/>
          </a:xfrm>
          <a:prstGeom prst="rect">
            <a:avLst/>
          </a:prstGeom>
          <a:noFill/>
        </p:spPr>
        <p:txBody>
          <a:bodyPr wrap="none" rtlCol="0">
            <a:spAutoFit/>
          </a:bodyPr>
          <a:lstStyle/>
          <a:p>
            <a:r>
              <a:rPr lang="en-US" dirty="0" smtClean="0"/>
              <a:t>Not solved, but reduced to mostly minor annoyance levels</a:t>
            </a:r>
            <a:endParaRPr lang="en-US" dirty="0"/>
          </a:p>
        </p:txBody>
      </p:sp>
      <p:sp>
        <p:nvSpPr>
          <p:cNvPr id="6" name="TextBox 5"/>
          <p:cNvSpPr txBox="1"/>
          <p:nvPr/>
        </p:nvSpPr>
        <p:spPr>
          <a:xfrm>
            <a:off x="1687685" y="2462572"/>
            <a:ext cx="1206613" cy="424732"/>
          </a:xfrm>
          <a:prstGeom prst="rect">
            <a:avLst/>
          </a:prstGeom>
          <a:noFill/>
        </p:spPr>
        <p:txBody>
          <a:bodyPr wrap="none" rtlCol="0">
            <a:spAutoFit/>
          </a:bodyPr>
          <a:lstStyle/>
          <a:p>
            <a:r>
              <a:rPr lang="en-US" dirty="0" smtClean="0"/>
              <a:t>Viruses</a:t>
            </a:r>
            <a:endParaRPr lang="en-US" dirty="0"/>
          </a:p>
        </p:txBody>
      </p:sp>
      <p:sp>
        <p:nvSpPr>
          <p:cNvPr id="7" name="TextBox 6"/>
          <p:cNvSpPr txBox="1"/>
          <p:nvPr/>
        </p:nvSpPr>
        <p:spPr>
          <a:xfrm>
            <a:off x="1502172" y="5286375"/>
            <a:ext cx="5458802" cy="424732"/>
          </a:xfrm>
          <a:prstGeom prst="rect">
            <a:avLst/>
          </a:prstGeom>
          <a:noFill/>
        </p:spPr>
        <p:txBody>
          <a:bodyPr wrap="none" rtlCol="0">
            <a:spAutoFit/>
          </a:bodyPr>
          <a:lstStyle/>
          <a:p>
            <a:r>
              <a:rPr lang="en-US" dirty="0" smtClean="0"/>
              <a:t>Or Shifted To New, More Difficult Paths</a:t>
            </a:r>
            <a:endParaRPr lang="en-US" dirty="0"/>
          </a:p>
        </p:txBody>
      </p:sp>
      <p:sp>
        <p:nvSpPr>
          <p:cNvPr id="8" name="TextBox 7"/>
          <p:cNvSpPr txBox="1"/>
          <p:nvPr/>
        </p:nvSpPr>
        <p:spPr>
          <a:xfrm>
            <a:off x="1929170" y="4749082"/>
            <a:ext cx="5375189" cy="424732"/>
          </a:xfrm>
          <a:prstGeom prst="rect">
            <a:avLst/>
          </a:prstGeom>
          <a:noFill/>
        </p:spPr>
        <p:txBody>
          <a:bodyPr wrap="none" rtlCol="0">
            <a:spAutoFit/>
          </a:bodyPr>
          <a:lstStyle/>
          <a:p>
            <a:r>
              <a:rPr lang="en-US" dirty="0" smtClean="0"/>
              <a:t>Always followed by spending changes</a:t>
            </a:r>
            <a:endParaRPr lang="en-US" dirty="0"/>
          </a:p>
        </p:txBody>
      </p:sp>
      <p:sp>
        <p:nvSpPr>
          <p:cNvPr id="9" name="TextBox 8"/>
          <p:cNvSpPr txBox="1"/>
          <p:nvPr/>
        </p:nvSpPr>
        <p:spPr>
          <a:xfrm>
            <a:off x="4013457" y="2472097"/>
            <a:ext cx="1206613" cy="424732"/>
          </a:xfrm>
          <a:prstGeom prst="rect">
            <a:avLst/>
          </a:prstGeom>
          <a:noFill/>
        </p:spPr>
        <p:txBody>
          <a:bodyPr wrap="square" rtlCol="0">
            <a:spAutoFit/>
          </a:bodyPr>
          <a:lstStyle/>
          <a:p>
            <a:r>
              <a:rPr lang="en-US" dirty="0" smtClean="0"/>
              <a:t>Spam</a:t>
            </a:r>
            <a:endParaRPr lang="en-US" dirty="0"/>
          </a:p>
        </p:txBody>
      </p:sp>
    </p:spTree>
    <p:extLst>
      <p:ext uri="{BB962C8B-B14F-4D97-AF65-F5344CB8AC3E}">
        <p14:creationId xmlns:p14="http://schemas.microsoft.com/office/powerpoint/2010/main" val="4604113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Impact</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16</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86" t="11992" r="38717" b="58846"/>
          <a:stretch/>
        </p:blipFill>
        <p:spPr bwMode="auto">
          <a:xfrm>
            <a:off x="253999" y="1114424"/>
            <a:ext cx="8623301" cy="477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49700" y="5861841"/>
            <a:ext cx="4927601" cy="272382"/>
          </a:xfrm>
          <a:prstGeom prst="rect">
            <a:avLst/>
          </a:prstGeom>
          <a:noFill/>
        </p:spPr>
        <p:txBody>
          <a:bodyPr wrap="square" rtlCol="0">
            <a:spAutoFit/>
          </a:bodyPr>
          <a:lstStyle/>
          <a:p>
            <a:r>
              <a:rPr lang="en-US" sz="1300" dirty="0" smtClean="0"/>
              <a:t>Source: Symantec Internet Security Threat Report 2014</a:t>
            </a:r>
            <a:endParaRPr lang="en-US" sz="1300" dirty="0"/>
          </a:p>
        </p:txBody>
      </p:sp>
      <p:sp>
        <p:nvSpPr>
          <p:cNvPr id="7" name="Right Arrow 6"/>
          <p:cNvSpPr/>
          <p:nvPr/>
        </p:nvSpPr>
        <p:spPr bwMode="auto">
          <a:xfrm rot="11933611">
            <a:off x="6016894" y="4863702"/>
            <a:ext cx="1792723" cy="828675"/>
          </a:xfrm>
          <a:prstGeom prst="rightArrow">
            <a:avLst/>
          </a:prstGeom>
          <a:solidFill>
            <a:schemeClr val="accent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1825273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Sustainability</a:t>
            </a:r>
            <a:endParaRPr lang="en-US" dirty="0"/>
          </a:p>
        </p:txBody>
      </p:sp>
      <p:pic>
        <p:nvPicPr>
          <p:cNvPr id="3074" name="Picture 2" descr="File:Sustainable developmen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249362"/>
            <a:ext cx="7620000" cy="4857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1"/>
          <p:cNvSpPr txBox="1">
            <a:spLocks noChangeAspect="1" noChangeArrowheads="1"/>
          </p:cNvSpPr>
          <p:nvPr/>
        </p:nvSpPr>
        <p:spPr bwMode="gray">
          <a:xfrm>
            <a:off x="502920" y="6227064"/>
            <a:ext cx="1765868" cy="323165"/>
          </a:xfrm>
          <a:prstGeom prst="rect">
            <a:avLst/>
          </a:prstGeom>
          <a:noFill/>
          <a:ln w="12700">
            <a:noFill/>
            <a:miter lim="800000"/>
            <a:headEnd/>
            <a:tailEnd/>
          </a:ln>
        </p:spPr>
        <p:txBody>
          <a:bodyPr wrap="none" lIns="0" tIns="91440" rIns="91440" bIns="91440" anchor="ctr" anchorCtr="0">
            <a:spAutoFit/>
          </a:bodyPr>
          <a:lstStyle/>
          <a:p>
            <a:pPr algn="l">
              <a:lnSpc>
                <a:spcPct val="100000"/>
              </a:lnSpc>
              <a:spcBef>
                <a:spcPct val="0"/>
              </a:spcBef>
              <a:spcAft>
                <a:spcPct val="0"/>
              </a:spcAft>
            </a:pPr>
            <a:r>
              <a:rPr lang="en-US" sz="900" dirty="0"/>
              <a:t>Source: Wikipedia, </a:t>
            </a:r>
            <a:r>
              <a:rPr lang="en-US" sz="900" i="1" dirty="0"/>
              <a:t>Sustainability</a:t>
            </a:r>
          </a:p>
        </p:txBody>
      </p:sp>
    </p:spTree>
    <p:extLst>
      <p:ext uri="{BB962C8B-B14F-4D97-AF65-F5344CB8AC3E}">
        <p14:creationId xmlns:p14="http://schemas.microsoft.com/office/powerpoint/2010/main" val="13065906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Impediments to Sustaining the Current Trajectory</a:t>
            </a:r>
            <a:endParaRPr lang="en-US" dirty="0"/>
          </a:p>
        </p:txBody>
      </p:sp>
      <p:pic>
        <p:nvPicPr>
          <p:cNvPr id="3074" name="Picture 2" descr="File:Sustainable developmen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249362"/>
            <a:ext cx="7620000" cy="48577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390775" y="2459037"/>
            <a:ext cx="1555750" cy="884238"/>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Spying</a:t>
            </a:r>
          </a:p>
        </p:txBody>
      </p:sp>
      <p:sp>
        <p:nvSpPr>
          <p:cNvPr id="7" name="Oval 6"/>
          <p:cNvSpPr/>
          <p:nvPr/>
        </p:nvSpPr>
        <p:spPr bwMode="auto">
          <a:xfrm>
            <a:off x="4603750" y="4832349"/>
            <a:ext cx="1555750" cy="884238"/>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Spending</a:t>
            </a:r>
          </a:p>
        </p:txBody>
      </p:sp>
      <p:sp>
        <p:nvSpPr>
          <p:cNvPr id="8" name="Oval 7"/>
          <p:cNvSpPr/>
          <p:nvPr/>
        </p:nvSpPr>
        <p:spPr bwMode="auto">
          <a:xfrm>
            <a:off x="2212975" y="3679824"/>
            <a:ext cx="1555750" cy="884238"/>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solidFill>
                  <a:schemeClr val="bg1"/>
                </a:solidFill>
              </a:rPr>
              <a:t>Alerts </a:t>
            </a:r>
            <a:endParaRPr kumimoji="0" lang="en-US" sz="1800" b="0" i="0" u="none" strike="noStrike" cap="none" normalizeH="0" baseline="0" dirty="0" smtClean="0">
              <a:ln>
                <a:noFill/>
              </a:ln>
              <a:solidFill>
                <a:schemeClr val="bg1"/>
              </a:solidFill>
              <a:effectLst/>
            </a:endParaRPr>
          </a:p>
        </p:txBody>
      </p:sp>
      <p:sp>
        <p:nvSpPr>
          <p:cNvPr id="9" name="Oval 8"/>
          <p:cNvSpPr/>
          <p:nvPr/>
        </p:nvSpPr>
        <p:spPr bwMode="auto">
          <a:xfrm>
            <a:off x="2990850" y="4832349"/>
            <a:ext cx="1555750" cy="884238"/>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solidFill>
                  <a:schemeClr val="bg1"/>
                </a:solidFill>
              </a:rPr>
              <a:t>Staffing </a:t>
            </a:r>
            <a:endParaRPr kumimoji="0" lang="en-US" sz="1800" b="0" i="0" u="none" strike="noStrike" cap="none" normalizeH="0" baseline="0" dirty="0" smtClean="0">
              <a:ln>
                <a:noFill/>
              </a:ln>
              <a:solidFill>
                <a:schemeClr val="bg1"/>
              </a:solidFill>
              <a:effectLst/>
            </a:endParaRPr>
          </a:p>
        </p:txBody>
      </p:sp>
      <p:sp>
        <p:nvSpPr>
          <p:cNvPr id="10" name="Oval 9"/>
          <p:cNvSpPr/>
          <p:nvPr/>
        </p:nvSpPr>
        <p:spPr bwMode="auto">
          <a:xfrm>
            <a:off x="5584826" y="3675060"/>
            <a:ext cx="1555750" cy="884238"/>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SMB </a:t>
            </a:r>
          </a:p>
        </p:txBody>
      </p:sp>
      <p:sp>
        <p:nvSpPr>
          <p:cNvPr id="11" name="Oval 10"/>
          <p:cNvSpPr/>
          <p:nvPr/>
        </p:nvSpPr>
        <p:spPr bwMode="auto">
          <a:xfrm>
            <a:off x="4959351" y="2459037"/>
            <a:ext cx="1555750" cy="884238"/>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Open Source </a:t>
            </a:r>
          </a:p>
        </p:txBody>
      </p:sp>
      <p:sp>
        <p:nvSpPr>
          <p:cNvPr id="12" name="Text Box 91"/>
          <p:cNvSpPr txBox="1">
            <a:spLocks noChangeAspect="1" noChangeArrowheads="1"/>
          </p:cNvSpPr>
          <p:nvPr/>
        </p:nvSpPr>
        <p:spPr bwMode="gray">
          <a:xfrm>
            <a:off x="502920" y="6227064"/>
            <a:ext cx="2124941" cy="323165"/>
          </a:xfrm>
          <a:prstGeom prst="rect">
            <a:avLst/>
          </a:prstGeom>
          <a:noFill/>
          <a:ln w="12700">
            <a:noFill/>
            <a:miter lim="800000"/>
            <a:headEnd/>
            <a:tailEnd/>
          </a:ln>
        </p:spPr>
        <p:txBody>
          <a:bodyPr wrap="none" lIns="0" tIns="91440" rIns="91440" bIns="91440" anchor="ctr" anchorCtr="0">
            <a:spAutoFit/>
          </a:bodyPr>
          <a:lstStyle/>
          <a:p>
            <a:pPr algn="l">
              <a:lnSpc>
                <a:spcPct val="100000"/>
              </a:lnSpc>
              <a:spcBef>
                <a:spcPct val="0"/>
              </a:spcBef>
              <a:spcAft>
                <a:spcPct val="0"/>
              </a:spcAft>
            </a:pPr>
            <a:r>
              <a:rPr lang="en-US" sz="900" dirty="0" smtClean="0"/>
              <a:t>Partial Source</a:t>
            </a:r>
            <a:r>
              <a:rPr lang="en-US" sz="900" dirty="0"/>
              <a:t>: Wikipedia, </a:t>
            </a:r>
            <a:r>
              <a:rPr lang="en-US" sz="900" i="1" dirty="0"/>
              <a:t>Sustainability</a:t>
            </a:r>
          </a:p>
        </p:txBody>
      </p:sp>
    </p:spTree>
    <p:extLst>
      <p:ext uri="{BB962C8B-B14F-4D97-AF65-F5344CB8AC3E}">
        <p14:creationId xmlns:p14="http://schemas.microsoft.com/office/powerpoint/2010/main" val="4291905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Getting More Vulnerable</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1</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98" t="11992" r="38717" b="27789"/>
          <a:stretch/>
        </p:blipFill>
        <p:spPr bwMode="auto">
          <a:xfrm>
            <a:off x="152399" y="1114424"/>
            <a:ext cx="5038726" cy="569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54523" y="5807866"/>
            <a:ext cx="3422778" cy="452432"/>
          </a:xfrm>
          <a:prstGeom prst="rect">
            <a:avLst/>
          </a:prstGeom>
          <a:noFill/>
        </p:spPr>
        <p:txBody>
          <a:bodyPr wrap="square" rtlCol="0">
            <a:spAutoFit/>
          </a:bodyPr>
          <a:lstStyle/>
          <a:p>
            <a:r>
              <a:rPr lang="en-US" sz="1300" dirty="0" smtClean="0"/>
              <a:t>Source: Symantec Internet Security Threat Report 2014</a:t>
            </a:r>
            <a:endParaRPr lang="en-US" sz="1300" dirty="0"/>
          </a:p>
        </p:txBody>
      </p:sp>
    </p:spTree>
    <p:extLst>
      <p:ext uri="{BB962C8B-B14F-4D97-AF65-F5344CB8AC3E}">
        <p14:creationId xmlns:p14="http://schemas.microsoft.com/office/powerpoint/2010/main" val="10094407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In 2018 Your Netsec Will…. </a:t>
            </a:r>
          </a:p>
        </p:txBody>
      </p:sp>
      <p:sp>
        <p:nvSpPr>
          <p:cNvPr id="6148" name="Rectangle 19"/>
          <p:cNvSpPr>
            <a:spLocks noGrp="1" noChangeArrowheads="1"/>
          </p:cNvSpPr>
          <p:nvPr>
            <p:ph idx="1"/>
          </p:nvPr>
        </p:nvSpPr>
        <p:spPr/>
        <p:txBody>
          <a:bodyPr/>
          <a:lstStyle/>
          <a:p>
            <a:pPr lvl="0"/>
            <a:r>
              <a:rPr lang="en-US" sz="2400" dirty="0" smtClean="0"/>
              <a:t>Be expensive and mostly point solutions.</a:t>
            </a:r>
          </a:p>
          <a:p>
            <a:pPr lvl="0"/>
            <a:r>
              <a:rPr lang="en-US" sz="2400" dirty="0" smtClean="0"/>
              <a:t>Use out-of-band inspection </a:t>
            </a:r>
            <a:r>
              <a:rPr lang="en-US" sz="2400" dirty="0" smtClean="0">
                <a:latin typeface="Arial"/>
                <a:cs typeface="Arial"/>
              </a:rPr>
              <a:t>— </a:t>
            </a:r>
            <a:r>
              <a:rPr lang="en-US" sz="2400" dirty="0" smtClean="0"/>
              <a:t>still mainstream for WAN/LAN and very-high-speed links.</a:t>
            </a:r>
          </a:p>
          <a:p>
            <a:pPr lvl="0"/>
            <a:r>
              <a:rPr lang="en-US" sz="2400" dirty="0" smtClean="0"/>
              <a:t>Need to secure your SDN and virtualization, as they won't be self-defending.</a:t>
            </a:r>
          </a:p>
          <a:p>
            <a:pPr lvl="0"/>
            <a:r>
              <a:rPr lang="en-US" sz="2400" dirty="0" smtClean="0"/>
              <a:t>Require accommodation of mixed IPv4/v6.</a:t>
            </a:r>
          </a:p>
          <a:p>
            <a:pPr lvl="0"/>
            <a:r>
              <a:rPr lang="en-US" sz="2400" dirty="0" smtClean="0"/>
              <a:t>Have more hybrid aspects.</a:t>
            </a:r>
          </a:p>
          <a:p>
            <a:pPr lvl="0"/>
            <a:r>
              <a:rPr lang="en-US" sz="2400" dirty="0" smtClean="0"/>
              <a:t>Still be deployed in depth.</a:t>
            </a:r>
          </a:p>
          <a:p>
            <a:pPr lvl="0"/>
            <a:r>
              <a:rPr lang="en-US" sz="2400" dirty="0" smtClean="0"/>
              <a:t>Not be fully virtualized, but accommodate virtualization.</a:t>
            </a:r>
          </a:p>
          <a:p>
            <a:pPr lvl="0"/>
            <a:endParaRPr lang="en-US" sz="2400" dirty="0" smtClean="0"/>
          </a:p>
          <a:p>
            <a:pPr lvl="0">
              <a:buNone/>
            </a:pPr>
            <a:r>
              <a:rPr lang="en-US" sz="2400" dirty="0" smtClean="0"/>
              <a:t>Call to Action: </a:t>
            </a:r>
            <a:r>
              <a:rPr lang="en-US" sz="2400" dirty="0" smtClean="0">
                <a:solidFill>
                  <a:srgbClr val="FF0000"/>
                </a:solidFill>
              </a:rPr>
              <a:t>2018 is less than one firewall refresh away.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rooklyn Museum - Here Comes the Bogey-Man (Que viene el Coco) - Francisco de Goya y Lucientes crop.jpg"/>
          <p:cNvPicPr>
            <a:picLocks noChangeAspect="1" noChangeArrowheads="1"/>
          </p:cNvPicPr>
          <p:nvPr/>
        </p:nvPicPr>
        <p:blipFill>
          <a:blip r:embed="rId3" cstate="print"/>
          <a:srcRect/>
          <a:stretch>
            <a:fillRect/>
          </a:stretch>
        </p:blipFill>
        <p:spPr bwMode="auto">
          <a:xfrm>
            <a:off x="327025" y="1365875"/>
            <a:ext cx="4164454" cy="4764425"/>
          </a:xfrm>
          <a:prstGeom prst="rect">
            <a:avLst/>
          </a:prstGeom>
          <a:noFill/>
        </p:spPr>
      </p:pic>
      <p:sp>
        <p:nvSpPr>
          <p:cNvPr id="2" name="Title 1"/>
          <p:cNvSpPr>
            <a:spLocks noGrp="1"/>
          </p:cNvSpPr>
          <p:nvPr>
            <p:ph type="title"/>
          </p:nvPr>
        </p:nvSpPr>
        <p:spPr/>
        <p:txBody>
          <a:bodyPr/>
          <a:lstStyle/>
          <a:p>
            <a:r>
              <a:rPr lang="en-US" dirty="0" smtClean="0"/>
              <a:t>Likely 2018 Crisis Points</a:t>
            </a:r>
            <a:endParaRPr lang="en-US" dirty="0"/>
          </a:p>
        </p:txBody>
      </p:sp>
      <p:sp>
        <p:nvSpPr>
          <p:cNvPr id="3" name="Content Placeholder 2"/>
          <p:cNvSpPr>
            <a:spLocks noGrp="1"/>
          </p:cNvSpPr>
          <p:nvPr>
            <p:ph idx="1"/>
          </p:nvPr>
        </p:nvSpPr>
        <p:spPr>
          <a:xfrm>
            <a:off x="4572000" y="1538287"/>
            <a:ext cx="4352925" cy="4419600"/>
          </a:xfrm>
        </p:spPr>
        <p:txBody>
          <a:bodyPr/>
          <a:lstStyle/>
          <a:p>
            <a:r>
              <a:rPr lang="en-US" sz="2400" dirty="0" smtClean="0"/>
              <a:t>Common criteria devalued without replacement.</a:t>
            </a:r>
          </a:p>
          <a:p>
            <a:r>
              <a:rPr lang="en-US" sz="2400" dirty="0" smtClean="0"/>
              <a:t>Advancing rate of security product vulnerabilities and poor disclosure.</a:t>
            </a:r>
          </a:p>
          <a:p>
            <a:r>
              <a:rPr lang="en-US" sz="2400" dirty="0" smtClean="0"/>
              <a:t>Security of IPv6 within products lags behind IPv6 adoption rates.</a:t>
            </a:r>
          </a:p>
          <a:p>
            <a:r>
              <a:rPr lang="en-US" sz="2400" dirty="0" smtClean="0"/>
              <a:t>No let up in threat will stress </a:t>
            </a:r>
            <a:r>
              <a:rPr lang="en-US" sz="2400" dirty="0" err="1" smtClean="0"/>
              <a:t>netsec</a:t>
            </a:r>
            <a:r>
              <a:rPr lang="en-US" sz="2400" dirty="0" smtClean="0"/>
              <a:t> budgets and operations. </a:t>
            </a:r>
          </a:p>
          <a:p>
            <a:endParaRPr lang="en-US" sz="2400" dirty="0"/>
          </a:p>
        </p:txBody>
      </p:sp>
    </p:spTree>
    <p:extLst>
      <p:ext uri="{BB962C8B-B14F-4D97-AF65-F5344CB8AC3E}">
        <p14:creationId xmlns:p14="http://schemas.microsoft.com/office/powerpoint/2010/main" val="25610582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Network Design Principles</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21</a:t>
            </a:fld>
            <a:endParaRPr lang="en-US" dirty="0"/>
          </a:p>
        </p:txBody>
      </p:sp>
      <p:sp>
        <p:nvSpPr>
          <p:cNvPr id="4" name="TextBox 3"/>
          <p:cNvSpPr txBox="1"/>
          <p:nvPr/>
        </p:nvSpPr>
        <p:spPr>
          <a:xfrm>
            <a:off x="686517" y="1171599"/>
            <a:ext cx="7809784" cy="2677656"/>
          </a:xfrm>
          <a:prstGeom prst="rect">
            <a:avLst/>
          </a:prstGeom>
          <a:noFill/>
        </p:spPr>
        <p:txBody>
          <a:bodyPr wrap="square" rtlCol="0">
            <a:spAutoFit/>
          </a:bodyPr>
          <a:lstStyle/>
          <a:p>
            <a:pPr marL="457200" indent="-457200" algn="l">
              <a:buFont typeface="+mj-lt"/>
              <a:buAutoNum type="arabicPeriod"/>
            </a:pPr>
            <a:r>
              <a:rPr lang="en-US" dirty="0" smtClean="0"/>
              <a:t>No single element compromise should compromise the whole application stream.</a:t>
            </a:r>
          </a:p>
          <a:p>
            <a:pPr marL="457200" indent="-457200" algn="l">
              <a:buFont typeface="+mj-lt"/>
              <a:buAutoNum type="arabicPeriod"/>
            </a:pPr>
            <a:r>
              <a:rPr lang="en-US" dirty="0" smtClean="0"/>
              <a:t>Put trust in trusted components.</a:t>
            </a:r>
          </a:p>
          <a:p>
            <a:pPr marL="457200" indent="-457200" algn="l">
              <a:buFont typeface="+mj-lt"/>
              <a:buAutoNum type="arabicPeriod"/>
            </a:pPr>
            <a:r>
              <a:rPr lang="en-US" dirty="0" smtClean="0"/>
              <a:t>Isolation to isolate.  Segmentation to segment.</a:t>
            </a:r>
          </a:p>
          <a:p>
            <a:pPr marL="457200" indent="-457200" algn="l">
              <a:buFont typeface="+mj-lt"/>
              <a:buAutoNum type="arabicPeriod"/>
            </a:pPr>
            <a:r>
              <a:rPr lang="en-US" dirty="0" smtClean="0"/>
              <a:t>Hosts are not self-defending.</a:t>
            </a:r>
          </a:p>
          <a:p>
            <a:pPr marL="457200" indent="-457200" algn="l">
              <a:buFont typeface="+mj-lt"/>
              <a:buAutoNum type="arabicPeriod"/>
            </a:pPr>
            <a:r>
              <a:rPr lang="en-US" dirty="0" smtClean="0"/>
              <a:t>Correlation, visibility, least privilege, and compliance.</a:t>
            </a:r>
          </a:p>
        </p:txBody>
      </p:sp>
      <p:pic>
        <p:nvPicPr>
          <p:cNvPr id="5123" name="Picture 3" descr="C:\Users\gryoung\AppData\Local\Microsoft\Windows\Temporary Internet Files\Content.IE5\W1X19H1R\MC9001500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15" y="4090146"/>
            <a:ext cx="3214736" cy="2463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4333874" y="4080620"/>
            <a:ext cx="3714752" cy="1539129"/>
          </a:xfrm>
          <a:prstGeom prst="wedgeRectCallout">
            <a:avLst>
              <a:gd name="adj1" fmla="val -109999"/>
              <a:gd name="adj2" fmla="val 9098"/>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By</a:t>
            </a:r>
            <a:r>
              <a:rPr kumimoji="0" lang="en-US" sz="1800" b="0" i="0" u="none" strike="noStrike" cap="none" normalizeH="0" dirty="0" smtClean="0">
                <a:ln>
                  <a:noFill/>
                </a:ln>
                <a:solidFill>
                  <a:schemeClr val="bg1"/>
                </a:solidFill>
                <a:effectLst/>
                <a:latin typeface="Arial" charset="0"/>
              </a:rPr>
              <a:t> </a:t>
            </a:r>
            <a:r>
              <a:rPr kumimoji="0" lang="en-US" sz="1800" b="0" i="0" u="none" strike="noStrike" cap="none" normalizeH="0" dirty="0" err="1" smtClean="0">
                <a:ln>
                  <a:noFill/>
                </a:ln>
                <a:solidFill>
                  <a:schemeClr val="bg1"/>
                </a:solidFill>
                <a:effectLst/>
                <a:latin typeface="Arial" charset="0"/>
              </a:rPr>
              <a:t>jove</a:t>
            </a:r>
            <a:r>
              <a:rPr kumimoji="0" lang="en-US" sz="1800" b="0" i="0" u="none" strike="noStrike" cap="none" normalizeH="0" dirty="0" smtClean="0">
                <a:ln>
                  <a:noFill/>
                </a:ln>
                <a:solidFill>
                  <a:schemeClr val="bg1"/>
                </a:solidFill>
                <a:effectLst/>
                <a:latin typeface="Arial" charset="0"/>
              </a:rPr>
              <a:t>, these principles stand the</a:t>
            </a:r>
            <a:br>
              <a:rPr kumimoji="0" lang="en-US" sz="1800" b="0" i="0" u="none" strike="noStrike" cap="none" normalizeH="0" dirty="0" smtClean="0">
                <a:ln>
                  <a:noFill/>
                </a:ln>
                <a:solidFill>
                  <a:schemeClr val="bg1"/>
                </a:solidFill>
                <a:effectLst/>
                <a:latin typeface="Arial" charset="0"/>
              </a:rPr>
            </a:br>
            <a:r>
              <a:rPr kumimoji="0" lang="en-US" sz="1800" b="0" i="0" u="none" strike="noStrike" cap="none" normalizeH="0" dirty="0" smtClean="0">
                <a:ln>
                  <a:noFill/>
                </a:ln>
                <a:solidFill>
                  <a:schemeClr val="bg1"/>
                </a:solidFill>
                <a:effectLst/>
                <a:latin typeface="Arial" charset="0"/>
              </a:rPr>
              <a:t>test of time and are</a:t>
            </a:r>
            <a:br>
              <a:rPr kumimoji="0" lang="en-US" sz="1800" b="0" i="0" u="none" strike="noStrike" cap="none" normalizeH="0" dirty="0" smtClean="0">
                <a:ln>
                  <a:noFill/>
                </a:ln>
                <a:solidFill>
                  <a:schemeClr val="bg1"/>
                </a:solidFill>
                <a:effectLst/>
                <a:latin typeface="Arial" charset="0"/>
              </a:rPr>
            </a:br>
            <a:r>
              <a:rPr kumimoji="0" lang="en-US" sz="1800" b="0" i="0" u="none" strike="noStrike" cap="none" normalizeH="0" dirty="0" smtClean="0">
                <a:ln>
                  <a:noFill/>
                </a:ln>
                <a:solidFill>
                  <a:schemeClr val="bg1"/>
                </a:solidFill>
                <a:effectLst/>
                <a:latin typeface="Arial" charset="0"/>
              </a:rPr>
              <a:t>not some faddish feature.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dirty="0" smtClean="0">
                <a:ln>
                  <a:noFill/>
                </a:ln>
                <a:solidFill>
                  <a:schemeClr val="bg1"/>
                </a:solidFill>
                <a:effectLst/>
                <a:latin typeface="Arial" charset="0"/>
              </a:rPr>
              <a:t>Like my wig.  Or </a:t>
            </a:r>
            <a:r>
              <a:rPr lang="en-US" sz="1800" dirty="0">
                <a:solidFill>
                  <a:schemeClr val="bg1"/>
                </a:solidFill>
              </a:rPr>
              <a:t>m</a:t>
            </a:r>
            <a:r>
              <a:rPr kumimoji="0" lang="en-US" sz="1800" b="0" i="0" u="none" strike="noStrike" cap="none" normalizeH="0" dirty="0" smtClean="0">
                <a:ln>
                  <a:noFill/>
                </a:ln>
                <a:solidFill>
                  <a:schemeClr val="bg1"/>
                </a:solidFill>
                <a:effectLst/>
                <a:latin typeface="Arial" charset="0"/>
              </a:rPr>
              <a:t>y pen.  </a:t>
            </a:r>
            <a:br>
              <a:rPr kumimoji="0" lang="en-US" sz="1800" b="0" i="0" u="none" strike="noStrike" cap="none" normalizeH="0" dirty="0" smtClean="0">
                <a:ln>
                  <a:noFill/>
                </a:ln>
                <a:solidFill>
                  <a:schemeClr val="bg1"/>
                </a:solidFill>
                <a:effectLst/>
                <a:latin typeface="Arial" charset="0"/>
              </a:rPr>
            </a:br>
            <a:r>
              <a:rPr kumimoji="0" lang="en-US" sz="1800" b="0" i="0" u="none" strike="noStrike" cap="none" normalizeH="0" dirty="0" smtClean="0">
                <a:ln>
                  <a:noFill/>
                </a:ln>
                <a:solidFill>
                  <a:schemeClr val="bg1"/>
                </a:solidFill>
                <a:effectLst/>
                <a:latin typeface="Arial" charset="0"/>
              </a:rPr>
              <a:t>The frilly shirt still rocks, yes?</a:t>
            </a: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9294748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Recommended Gartner Research</a:t>
            </a:r>
          </a:p>
        </p:txBody>
      </p:sp>
      <p:sp>
        <p:nvSpPr>
          <p:cNvPr id="10" name="Content Placeholder 9"/>
          <p:cNvSpPr>
            <a:spLocks noGrp="1"/>
          </p:cNvSpPr>
          <p:nvPr>
            <p:ph idx="1"/>
          </p:nvPr>
        </p:nvSpPr>
        <p:spPr/>
        <p:txBody>
          <a:bodyPr/>
          <a:lstStyle/>
          <a:p>
            <a:pPr marL="463550" indent="-463550">
              <a:buFont typeface="Wingdings" pitchFamily="2" charset="2"/>
              <a:buChar char="è"/>
            </a:pPr>
            <a:r>
              <a:rPr lang="en-US" sz="2400" b="1" dirty="0" smtClean="0"/>
              <a:t>Ending the Confusion About Software-Defined Networking: A Taxonomy</a:t>
            </a:r>
            <a:br>
              <a:rPr lang="en-US" sz="2400" b="1" dirty="0" smtClean="0"/>
            </a:br>
            <a:r>
              <a:rPr lang="en-US" sz="2400" dirty="0" smtClean="0"/>
              <a:t>Joe </a:t>
            </a:r>
            <a:r>
              <a:rPr lang="en-US" sz="2400" dirty="0" err="1" smtClean="0"/>
              <a:t>Skorupa</a:t>
            </a:r>
            <a:r>
              <a:rPr lang="en-US" sz="2400" dirty="0" smtClean="0"/>
              <a:t> and others</a:t>
            </a:r>
            <a:r>
              <a:rPr lang="en-US" sz="2400" b="1" dirty="0" smtClean="0"/>
              <a:t> </a:t>
            </a:r>
            <a:r>
              <a:rPr lang="en-US" sz="2400" dirty="0" smtClean="0"/>
              <a:t>(G00248592)</a:t>
            </a:r>
          </a:p>
          <a:p>
            <a:pPr marL="463550" indent="-463550">
              <a:buFont typeface="Wingdings" pitchFamily="2" charset="2"/>
              <a:buChar char="è"/>
            </a:pPr>
            <a:r>
              <a:rPr lang="en-US" sz="2400" b="1" dirty="0" smtClean="0"/>
              <a:t>Magic Quadrant for Enterprise Network Firewalls</a:t>
            </a:r>
            <a:r>
              <a:rPr lang="en-US" sz="2400" b="1" dirty="0"/>
              <a:t/>
            </a:r>
            <a:br>
              <a:rPr lang="en-US" sz="2400" b="1" dirty="0"/>
            </a:br>
            <a:r>
              <a:rPr lang="en-US" sz="2400" dirty="0" smtClean="0"/>
              <a:t>Greg Young (G00229302)</a:t>
            </a:r>
            <a:endParaRPr lang="en-US" sz="2400" dirty="0"/>
          </a:p>
          <a:p>
            <a:pPr marL="463550" indent="-463550">
              <a:buFont typeface="Wingdings" pitchFamily="2" charset="2"/>
              <a:buChar char="è"/>
            </a:pPr>
            <a:r>
              <a:rPr lang="en-US" sz="2400" b="1" dirty="0" smtClean="0"/>
              <a:t>Hype Cycle for Infrastructure Protection</a:t>
            </a:r>
            <a:r>
              <a:rPr lang="en-US" sz="2400" b="1" dirty="0"/>
              <a:t/>
            </a:r>
            <a:br>
              <a:rPr lang="en-US" sz="2400" b="1" dirty="0"/>
            </a:br>
            <a:r>
              <a:rPr lang="en-US" sz="2400" dirty="0" smtClean="0"/>
              <a:t>Greg Young (G00229303)</a:t>
            </a:r>
            <a:endParaRPr lang="en-US" sz="2400" dirty="0"/>
          </a:p>
        </p:txBody>
      </p:sp>
      <p:sp>
        <p:nvSpPr>
          <p:cNvPr id="6" name="Rectangle 10"/>
          <p:cNvSpPr>
            <a:spLocks noChangeArrowheads="1"/>
          </p:cNvSpPr>
          <p:nvPr/>
        </p:nvSpPr>
        <p:spPr bwMode="auto">
          <a:xfrm>
            <a:off x="277813" y="6467168"/>
            <a:ext cx="4120451" cy="230832"/>
          </a:xfrm>
          <a:prstGeom prst="rect">
            <a:avLst/>
          </a:prstGeom>
          <a:noFill/>
          <a:ln w="9525" algn="ctr">
            <a:noFill/>
            <a:miter lim="800000"/>
            <a:headEnd/>
            <a:tailEnd/>
          </a:ln>
        </p:spPr>
        <p:txBody>
          <a:bodyPr wrap="square" anchor="b">
            <a:spAutoFit/>
          </a:bodyPr>
          <a:lstStyle/>
          <a:p>
            <a:pPr algn="l" eaLnBrk="1" fontAlgn="auto" hangingPunct="1">
              <a:lnSpc>
                <a:spcPct val="100000"/>
              </a:lnSpc>
              <a:spcBef>
                <a:spcPts val="0"/>
              </a:spcBef>
              <a:spcAft>
                <a:spcPts val="0"/>
              </a:spcAft>
              <a:defRPr/>
            </a:pPr>
            <a:r>
              <a:rPr lang="en-US" sz="900" kern="0" dirty="0">
                <a:solidFill>
                  <a:sysClr val="windowText" lastClr="000000"/>
                </a:solidFill>
              </a:rPr>
              <a:t>For more information, stop by </a:t>
            </a:r>
            <a:r>
              <a:rPr lang="en-US" sz="900" kern="0" dirty="0" smtClean="0">
                <a:solidFill>
                  <a:sysClr val="windowText" lastClr="000000"/>
                </a:solidFill>
              </a:rPr>
              <a:t>Gartner </a:t>
            </a:r>
            <a:r>
              <a:rPr lang="en-US" sz="900" kern="0" dirty="0">
                <a:solidFill>
                  <a:sysClr val="windowText" lastClr="000000"/>
                </a:solidFill>
              </a:rPr>
              <a:t>Research Zone.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a:t>
            </a:r>
            <a:fld id="{6B94FA92-FD85-4028-8A65-25E5DEB3133D}" type="slidenum">
              <a:rPr lang="en-US" smtClean="0"/>
              <a:pPr>
                <a:defRPr/>
              </a:pPr>
              <a:t>23</a:t>
            </a:fld>
            <a:endParaRPr lang="en-US" dirty="0"/>
          </a:p>
        </p:txBody>
      </p:sp>
    </p:spTree>
    <p:extLst>
      <p:ext uri="{BB962C8B-B14F-4D97-AF65-F5344CB8AC3E}">
        <p14:creationId xmlns:p14="http://schemas.microsoft.com/office/powerpoint/2010/main" val="7644553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Controller Needs Protecting</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24</a:t>
            </a:fld>
            <a:endParaRPr lang="en-US" dirty="0"/>
          </a:p>
        </p:txBody>
      </p:sp>
      <p:grpSp>
        <p:nvGrpSpPr>
          <p:cNvPr id="6" name="Group 5"/>
          <p:cNvGrpSpPr/>
          <p:nvPr/>
        </p:nvGrpSpPr>
        <p:grpSpPr>
          <a:xfrm>
            <a:off x="3703971" y="2756504"/>
            <a:ext cx="3043336" cy="2151269"/>
            <a:chOff x="3856371" y="2364780"/>
            <a:chExt cx="3043336" cy="2151269"/>
          </a:xfrm>
        </p:grpSpPr>
        <p:pic>
          <p:nvPicPr>
            <p:cNvPr id="2050" name="Picture 2" descr="C:\Users\gryoung\AppData\Local\Microsoft\Windows\Temporary Internet Files\Content.IE5\UQ6D7P27\MC90041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371" y="2364780"/>
              <a:ext cx="3043336" cy="2151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0544" y="2727433"/>
              <a:ext cx="1521570" cy="904863"/>
            </a:xfrm>
            <a:prstGeom prst="rect">
              <a:avLst/>
            </a:prstGeom>
            <a:noFill/>
          </p:spPr>
          <p:txBody>
            <a:bodyPr wrap="none" rtlCol="0">
              <a:spAutoFit/>
            </a:bodyPr>
            <a:lstStyle/>
            <a:p>
              <a:r>
                <a:rPr lang="en-US" dirty="0" smtClean="0"/>
                <a:t>Controller</a:t>
              </a:r>
            </a:p>
            <a:p>
              <a:endParaRPr lang="en-US" dirty="0"/>
            </a:p>
          </p:txBody>
        </p:sp>
      </p:grpSp>
      <p:pic>
        <p:nvPicPr>
          <p:cNvPr id="2051"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1652" y="2014312"/>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226" y="4480501"/>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64531" y="1242788"/>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2206" y="3571588"/>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933943" y="4707930"/>
            <a:ext cx="1805940" cy="1817827"/>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bwMode="auto">
          <a:xfrm>
            <a:off x="2200275" y="1242788"/>
            <a:ext cx="2378694" cy="1575662"/>
          </a:xfrm>
          <a:prstGeom prst="wedgeEllipseCallout">
            <a:avLst>
              <a:gd name="adj1" fmla="val 29523"/>
              <a:gd name="adj2" fmla="val 75116"/>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But they promised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I’d be self-defending</a:t>
            </a:r>
          </a:p>
        </p:txBody>
      </p:sp>
      <p:sp>
        <p:nvSpPr>
          <p:cNvPr id="11" name="TextBox 10"/>
          <p:cNvSpPr txBox="1"/>
          <p:nvPr/>
        </p:nvSpPr>
        <p:spPr>
          <a:xfrm>
            <a:off x="144510" y="3119157"/>
            <a:ext cx="2667718" cy="424732"/>
          </a:xfrm>
          <a:prstGeom prst="rect">
            <a:avLst/>
          </a:prstGeom>
          <a:noFill/>
        </p:spPr>
        <p:txBody>
          <a:bodyPr wrap="none" rtlCol="0">
            <a:spAutoFit/>
          </a:bodyPr>
          <a:lstStyle/>
          <a:p>
            <a:r>
              <a:rPr lang="en-US" dirty="0" smtClean="0"/>
              <a:t>Spoofing switches</a:t>
            </a:r>
            <a:endParaRPr lang="en-US" dirty="0"/>
          </a:p>
        </p:txBody>
      </p:sp>
      <p:sp>
        <p:nvSpPr>
          <p:cNvPr id="14" name="TextBox 13"/>
          <p:cNvSpPr txBox="1"/>
          <p:nvPr/>
        </p:nvSpPr>
        <p:spPr>
          <a:xfrm>
            <a:off x="6243803" y="6077475"/>
            <a:ext cx="1007007" cy="424732"/>
          </a:xfrm>
          <a:prstGeom prst="rect">
            <a:avLst/>
          </a:prstGeom>
          <a:noFill/>
        </p:spPr>
        <p:txBody>
          <a:bodyPr wrap="none" rtlCol="0">
            <a:spAutoFit/>
          </a:bodyPr>
          <a:lstStyle/>
          <a:p>
            <a:r>
              <a:rPr lang="en-US" dirty="0" smtClean="0"/>
              <a:t>DDoS</a:t>
            </a:r>
            <a:endParaRPr lang="en-US" dirty="0"/>
          </a:p>
        </p:txBody>
      </p:sp>
      <p:sp>
        <p:nvSpPr>
          <p:cNvPr id="15" name="TextBox 14"/>
          <p:cNvSpPr txBox="1"/>
          <p:nvPr/>
        </p:nvSpPr>
        <p:spPr>
          <a:xfrm>
            <a:off x="438531" y="5616843"/>
            <a:ext cx="1931939" cy="757130"/>
          </a:xfrm>
          <a:prstGeom prst="rect">
            <a:avLst/>
          </a:prstGeom>
          <a:noFill/>
        </p:spPr>
        <p:txBody>
          <a:bodyPr wrap="none" rtlCol="0">
            <a:spAutoFit/>
          </a:bodyPr>
          <a:lstStyle/>
          <a:p>
            <a:r>
              <a:rPr lang="en-US" dirty="0" smtClean="0"/>
              <a:t>Resource </a:t>
            </a:r>
            <a:br>
              <a:rPr lang="en-US" dirty="0" smtClean="0"/>
            </a:br>
            <a:r>
              <a:rPr lang="en-US" dirty="0" smtClean="0"/>
              <a:t>consumption</a:t>
            </a:r>
            <a:endParaRPr lang="en-US" dirty="0"/>
          </a:p>
        </p:txBody>
      </p:sp>
      <p:sp>
        <p:nvSpPr>
          <p:cNvPr id="16" name="TextBox 15"/>
          <p:cNvSpPr txBox="1"/>
          <p:nvPr/>
        </p:nvSpPr>
        <p:spPr>
          <a:xfrm>
            <a:off x="6467796" y="1273489"/>
            <a:ext cx="2093651" cy="757130"/>
          </a:xfrm>
          <a:prstGeom prst="rect">
            <a:avLst/>
          </a:prstGeom>
          <a:noFill/>
        </p:spPr>
        <p:txBody>
          <a:bodyPr wrap="none" rtlCol="0">
            <a:spAutoFit/>
          </a:bodyPr>
          <a:lstStyle/>
          <a:p>
            <a:r>
              <a:rPr lang="en-US" dirty="0" smtClean="0"/>
              <a:t>Controller </a:t>
            </a:r>
            <a:br>
              <a:rPr lang="en-US" dirty="0" smtClean="0"/>
            </a:br>
            <a:r>
              <a:rPr lang="en-US" dirty="0" smtClean="0"/>
              <a:t>Vulnerabilities</a:t>
            </a:r>
            <a:endParaRPr lang="en-US" dirty="0"/>
          </a:p>
        </p:txBody>
      </p:sp>
    </p:spTree>
    <p:extLst>
      <p:ext uri="{BB962C8B-B14F-4D97-AF65-F5344CB8AC3E}">
        <p14:creationId xmlns:p14="http://schemas.microsoft.com/office/powerpoint/2010/main" val="31075177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Protect The Controller</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25</a:t>
            </a:fld>
            <a:endParaRPr lang="en-US" dirty="0"/>
          </a:p>
        </p:txBody>
      </p:sp>
      <p:grpSp>
        <p:nvGrpSpPr>
          <p:cNvPr id="6" name="Group 5"/>
          <p:cNvGrpSpPr/>
          <p:nvPr/>
        </p:nvGrpSpPr>
        <p:grpSpPr>
          <a:xfrm>
            <a:off x="3703971" y="2756504"/>
            <a:ext cx="3043336" cy="2151269"/>
            <a:chOff x="3856371" y="2364780"/>
            <a:chExt cx="3043336" cy="2151269"/>
          </a:xfrm>
        </p:grpSpPr>
        <p:pic>
          <p:nvPicPr>
            <p:cNvPr id="2050" name="Picture 2" descr="C:\Users\gryoung\AppData\Local\Microsoft\Windows\Temporary Internet Files\Content.IE5\UQ6D7P27\MC90041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371" y="2364780"/>
              <a:ext cx="3043336" cy="2151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0544" y="2727433"/>
              <a:ext cx="1521570" cy="904863"/>
            </a:xfrm>
            <a:prstGeom prst="rect">
              <a:avLst/>
            </a:prstGeom>
            <a:noFill/>
          </p:spPr>
          <p:txBody>
            <a:bodyPr wrap="none" rtlCol="0">
              <a:spAutoFit/>
            </a:bodyPr>
            <a:lstStyle/>
            <a:p>
              <a:r>
                <a:rPr lang="en-US" dirty="0" smtClean="0"/>
                <a:t>Controller</a:t>
              </a:r>
            </a:p>
            <a:p>
              <a:endParaRPr lang="en-US" dirty="0"/>
            </a:p>
          </p:txBody>
        </p:sp>
      </p:grpSp>
      <p:pic>
        <p:nvPicPr>
          <p:cNvPr id="2051"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1652" y="2014312"/>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226" y="4480501"/>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64531" y="1242788"/>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2206" y="3571588"/>
            <a:ext cx="180594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gryoung\AppData\Local\Microsoft\Windows\Temporary Internet Files\Content.IE5\GK2VXJR8\MC900216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933943" y="4707930"/>
            <a:ext cx="1805940" cy="18178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0428" y="3093672"/>
            <a:ext cx="2667718" cy="424732"/>
          </a:xfrm>
          <a:prstGeom prst="rect">
            <a:avLst/>
          </a:prstGeom>
          <a:noFill/>
        </p:spPr>
        <p:txBody>
          <a:bodyPr wrap="none" rtlCol="0">
            <a:spAutoFit/>
          </a:bodyPr>
          <a:lstStyle/>
          <a:p>
            <a:r>
              <a:rPr lang="en-US" dirty="0" smtClean="0"/>
              <a:t>Spoofing switches</a:t>
            </a:r>
            <a:endParaRPr lang="en-US" dirty="0"/>
          </a:p>
        </p:txBody>
      </p:sp>
      <p:sp>
        <p:nvSpPr>
          <p:cNvPr id="14" name="TextBox 13"/>
          <p:cNvSpPr txBox="1"/>
          <p:nvPr/>
        </p:nvSpPr>
        <p:spPr>
          <a:xfrm>
            <a:off x="6210140" y="6077475"/>
            <a:ext cx="1074333" cy="424732"/>
          </a:xfrm>
          <a:prstGeom prst="rect">
            <a:avLst/>
          </a:prstGeom>
          <a:noFill/>
        </p:spPr>
        <p:txBody>
          <a:bodyPr wrap="none" rtlCol="0">
            <a:spAutoFit/>
          </a:bodyPr>
          <a:lstStyle/>
          <a:p>
            <a:r>
              <a:rPr lang="en-US" dirty="0" smtClean="0"/>
              <a:t>DDOS</a:t>
            </a:r>
            <a:endParaRPr lang="en-US" dirty="0"/>
          </a:p>
        </p:txBody>
      </p:sp>
      <p:sp>
        <p:nvSpPr>
          <p:cNvPr id="15" name="TextBox 14"/>
          <p:cNvSpPr txBox="1"/>
          <p:nvPr/>
        </p:nvSpPr>
        <p:spPr>
          <a:xfrm>
            <a:off x="438531" y="5616843"/>
            <a:ext cx="1931939" cy="757130"/>
          </a:xfrm>
          <a:prstGeom prst="rect">
            <a:avLst/>
          </a:prstGeom>
          <a:noFill/>
        </p:spPr>
        <p:txBody>
          <a:bodyPr wrap="none" rtlCol="0">
            <a:spAutoFit/>
          </a:bodyPr>
          <a:lstStyle/>
          <a:p>
            <a:r>
              <a:rPr lang="en-US" dirty="0" smtClean="0"/>
              <a:t>Resource </a:t>
            </a:r>
            <a:br>
              <a:rPr lang="en-US" dirty="0" smtClean="0"/>
            </a:br>
            <a:r>
              <a:rPr lang="en-US" dirty="0" smtClean="0"/>
              <a:t>consumption</a:t>
            </a:r>
            <a:endParaRPr lang="en-US" dirty="0"/>
          </a:p>
        </p:txBody>
      </p:sp>
      <p:sp>
        <p:nvSpPr>
          <p:cNvPr id="16" name="TextBox 15"/>
          <p:cNvSpPr txBox="1"/>
          <p:nvPr/>
        </p:nvSpPr>
        <p:spPr>
          <a:xfrm>
            <a:off x="6467796" y="1273489"/>
            <a:ext cx="2093651" cy="757130"/>
          </a:xfrm>
          <a:prstGeom prst="rect">
            <a:avLst/>
          </a:prstGeom>
          <a:noFill/>
        </p:spPr>
        <p:txBody>
          <a:bodyPr wrap="none" rtlCol="0">
            <a:spAutoFit/>
          </a:bodyPr>
          <a:lstStyle/>
          <a:p>
            <a:r>
              <a:rPr lang="en-US" dirty="0" smtClean="0"/>
              <a:t>Controller </a:t>
            </a:r>
            <a:br>
              <a:rPr lang="en-US" dirty="0" smtClean="0"/>
            </a:br>
            <a:r>
              <a:rPr lang="en-US" dirty="0" smtClean="0"/>
              <a:t>Vulnerabilities</a:t>
            </a:r>
            <a:endParaRPr lang="en-US" dirty="0"/>
          </a:p>
        </p:txBody>
      </p:sp>
      <p:sp>
        <p:nvSpPr>
          <p:cNvPr id="12" name="Hexagon 11"/>
          <p:cNvSpPr/>
          <p:nvPr/>
        </p:nvSpPr>
        <p:spPr bwMode="auto">
          <a:xfrm>
            <a:off x="4652010" y="1273489"/>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IPS</a:t>
            </a:r>
          </a:p>
        </p:txBody>
      </p:sp>
      <p:sp>
        <p:nvSpPr>
          <p:cNvPr id="18" name="Hexagon 17"/>
          <p:cNvSpPr/>
          <p:nvPr/>
        </p:nvSpPr>
        <p:spPr bwMode="auto">
          <a:xfrm>
            <a:off x="5510052" y="4707930"/>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Redundant</a:t>
            </a:r>
            <a:r>
              <a:rPr kumimoji="0" lang="en-US" sz="1800" b="0" i="0" u="none" strike="noStrike" cap="none" normalizeH="0" dirty="0" smtClean="0">
                <a:ln>
                  <a:noFill/>
                </a:ln>
                <a:solidFill>
                  <a:schemeClr val="bg1"/>
                </a:solidFill>
                <a:effectLst/>
                <a:latin typeface="Arial" charset="0"/>
              </a:rPr>
              <a:t> </a:t>
            </a:r>
          </a:p>
          <a:p>
            <a:pPr marL="0" marR="0" indent="0" algn="ctr" defTabSz="914400" rtl="0" eaLnBrk="0" fontAlgn="base" latinLnBrk="0" hangingPunct="0">
              <a:lnSpc>
                <a:spcPct val="100000"/>
              </a:lnSpc>
              <a:spcBef>
                <a:spcPct val="50000"/>
              </a:spcBef>
              <a:spcAft>
                <a:spcPct val="0"/>
              </a:spcAft>
              <a:buClrTx/>
              <a:buSzTx/>
              <a:buFontTx/>
              <a:buNone/>
              <a:tabLst/>
            </a:pPr>
            <a:r>
              <a:rPr lang="en-US" sz="1800" baseline="0" dirty="0" smtClean="0">
                <a:solidFill>
                  <a:schemeClr val="bg1"/>
                </a:solidFill>
              </a:rPr>
              <a:t>Paths</a:t>
            </a:r>
            <a:endParaRPr kumimoji="0" lang="en-US" sz="1800" b="0" i="0" u="none" strike="noStrike" cap="none" normalizeH="0" baseline="0" dirty="0" smtClean="0">
              <a:ln>
                <a:noFill/>
              </a:ln>
              <a:solidFill>
                <a:schemeClr val="bg1"/>
              </a:solidFill>
              <a:effectLst/>
            </a:endParaRPr>
          </a:p>
        </p:txBody>
      </p:sp>
      <p:sp>
        <p:nvSpPr>
          <p:cNvPr id="19" name="Hexagon 18"/>
          <p:cNvSpPr/>
          <p:nvPr/>
        </p:nvSpPr>
        <p:spPr bwMode="auto">
          <a:xfrm>
            <a:off x="2557302" y="3518404"/>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IDS</a:t>
            </a:r>
          </a:p>
        </p:txBody>
      </p:sp>
      <p:sp>
        <p:nvSpPr>
          <p:cNvPr id="20" name="Hexagon 19"/>
          <p:cNvSpPr/>
          <p:nvPr/>
        </p:nvSpPr>
        <p:spPr bwMode="auto">
          <a:xfrm>
            <a:off x="5352098" y="2030619"/>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Hardened</a:t>
            </a:r>
          </a:p>
        </p:txBody>
      </p:sp>
      <p:sp>
        <p:nvSpPr>
          <p:cNvPr id="21" name="Hexagon 20"/>
          <p:cNvSpPr/>
          <p:nvPr/>
        </p:nvSpPr>
        <p:spPr bwMode="auto">
          <a:xfrm>
            <a:off x="2676286" y="2339339"/>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Authentication</a:t>
            </a:r>
          </a:p>
        </p:txBody>
      </p:sp>
      <p:sp>
        <p:nvSpPr>
          <p:cNvPr id="22" name="Hexagon 21"/>
          <p:cNvSpPr/>
          <p:nvPr/>
        </p:nvSpPr>
        <p:spPr bwMode="auto">
          <a:xfrm>
            <a:off x="3703971" y="4736654"/>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Specific </a:t>
            </a:r>
            <a:r>
              <a:rPr kumimoji="0" lang="en-US" sz="1800" b="0" i="0" u="none" strike="noStrike" cap="none" normalizeH="0" baseline="0" dirty="0" err="1" smtClean="0">
                <a:ln>
                  <a:noFill/>
                </a:ln>
                <a:solidFill>
                  <a:schemeClr val="bg1"/>
                </a:solidFill>
                <a:effectLst/>
                <a:latin typeface="Arial" charset="0"/>
              </a:rPr>
              <a:t>QoS</a:t>
            </a:r>
            <a:endParaRPr kumimoji="0" lang="en-US" sz="1800" b="0" i="0" u="none" strike="noStrike" cap="none" normalizeH="0" baseline="0" dirty="0" smtClean="0">
              <a:ln>
                <a:noFill/>
              </a:ln>
              <a:solidFill>
                <a:schemeClr val="bg1"/>
              </a:solidFill>
              <a:effectLst/>
              <a:latin typeface="Arial" charset="0"/>
            </a:endParaRPr>
          </a:p>
        </p:txBody>
      </p:sp>
      <p:sp>
        <p:nvSpPr>
          <p:cNvPr id="23" name="Hexagon 22"/>
          <p:cNvSpPr/>
          <p:nvPr/>
        </p:nvSpPr>
        <p:spPr bwMode="auto">
          <a:xfrm>
            <a:off x="2734690" y="1084902"/>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Default</a:t>
            </a:r>
            <a:r>
              <a:rPr kumimoji="0" lang="en-US" sz="1800" b="0" i="0" u="none" strike="noStrike" cap="none" normalizeH="0" dirty="0" smtClean="0">
                <a:ln>
                  <a:noFill/>
                </a:ln>
                <a:solidFill>
                  <a:schemeClr val="bg1"/>
                </a:solidFill>
                <a:effectLst/>
                <a:latin typeface="Arial" charset="0"/>
              </a:rPr>
              <a:t> SSL </a:t>
            </a:r>
            <a:br>
              <a:rPr kumimoji="0" lang="en-US" sz="1800" b="0" i="0" u="none" strike="noStrike" cap="none" normalizeH="0" dirty="0" smtClean="0">
                <a:ln>
                  <a:noFill/>
                </a:ln>
                <a:solidFill>
                  <a:schemeClr val="bg1"/>
                </a:solidFill>
                <a:effectLst/>
                <a:latin typeface="Arial" charset="0"/>
              </a:rPr>
            </a:br>
            <a:r>
              <a:rPr kumimoji="0" lang="en-US" sz="1800" b="0" i="0" u="none" strike="noStrike" cap="none" normalizeH="0" dirty="0" smtClean="0">
                <a:ln>
                  <a:noFill/>
                </a:ln>
                <a:solidFill>
                  <a:schemeClr val="bg1"/>
                </a:solidFill>
                <a:effectLst/>
                <a:latin typeface="Arial" charset="0"/>
              </a:rPr>
              <a:t>On</a:t>
            </a:r>
            <a:endParaRPr kumimoji="0" lang="en-US" sz="1800" b="0" i="0" u="none" strike="noStrike" cap="none" normalizeH="0" baseline="0" dirty="0" smtClean="0">
              <a:ln>
                <a:noFill/>
              </a:ln>
              <a:solidFill>
                <a:schemeClr val="bg1"/>
              </a:solidFill>
              <a:effectLst/>
              <a:latin typeface="Arial" charset="0"/>
            </a:endParaRPr>
          </a:p>
        </p:txBody>
      </p:sp>
      <p:sp>
        <p:nvSpPr>
          <p:cNvPr id="24" name="Hexagon 23"/>
          <p:cNvSpPr/>
          <p:nvPr/>
        </p:nvSpPr>
        <p:spPr bwMode="auto">
          <a:xfrm>
            <a:off x="5487051" y="586204"/>
            <a:ext cx="1400175" cy="1065850"/>
          </a:xfrm>
          <a:prstGeom prst="hexagon">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New</a:t>
            </a:r>
            <a:r>
              <a:rPr kumimoji="0" lang="en-US" sz="1800" b="0" i="0" u="none" strike="noStrike" cap="none" normalizeH="0" dirty="0" smtClean="0">
                <a:ln>
                  <a:noFill/>
                </a:ln>
                <a:solidFill>
                  <a:schemeClr val="bg1"/>
                </a:solidFill>
                <a:effectLst/>
                <a:latin typeface="Arial" charset="0"/>
              </a:rPr>
              <a:t> </a:t>
            </a:r>
            <a:br>
              <a:rPr kumimoji="0" lang="en-US" sz="1800" b="0" i="0" u="none" strike="noStrike" cap="none" normalizeH="0" dirty="0" smtClean="0">
                <a:ln>
                  <a:noFill/>
                </a:ln>
                <a:solidFill>
                  <a:schemeClr val="bg1"/>
                </a:solidFill>
                <a:effectLst/>
                <a:latin typeface="Arial" charset="0"/>
              </a:rPr>
            </a:br>
            <a:r>
              <a:rPr kumimoji="0" lang="en-US" sz="1800" b="0" i="0" u="none" strike="noStrike" cap="none" normalizeH="0" dirty="0" smtClean="0">
                <a:ln>
                  <a:noFill/>
                </a:ln>
                <a:solidFill>
                  <a:schemeClr val="bg1"/>
                </a:solidFill>
                <a:effectLst/>
                <a:latin typeface="Arial" charset="0"/>
              </a:rPr>
              <a:t>Safeguards</a:t>
            </a: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784383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276725" y="4504403"/>
            <a:ext cx="4753465" cy="1801147"/>
          </a:xfrm>
          <a:prstGeom prst="rec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US" dirty="0" smtClean="0"/>
              <a:t>Look To Your Current Security Vendors… But Most Are Not There Yet</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26</a:t>
            </a:fld>
            <a:endParaRPr lang="en-US" dirty="0"/>
          </a:p>
        </p:txBody>
      </p:sp>
      <p:sp>
        <p:nvSpPr>
          <p:cNvPr id="6" name="TextBox 5"/>
          <p:cNvSpPr txBox="1"/>
          <p:nvPr/>
        </p:nvSpPr>
        <p:spPr>
          <a:xfrm>
            <a:off x="201395" y="3693037"/>
            <a:ext cx="4536969" cy="646331"/>
          </a:xfrm>
          <a:prstGeom prst="rect">
            <a:avLst/>
          </a:prstGeom>
          <a:noFill/>
        </p:spPr>
        <p:txBody>
          <a:bodyPr wrap="square" rtlCol="0">
            <a:spAutoFit/>
          </a:bodyPr>
          <a:lstStyle/>
          <a:p>
            <a:r>
              <a:rPr lang="en-US" sz="2000" dirty="0" smtClean="0"/>
              <a:t>Security control plane integration into orchestration for context sharing</a:t>
            </a:r>
            <a:endParaRPr lang="en-US" sz="2000" dirty="0"/>
          </a:p>
        </p:txBody>
      </p:sp>
      <p:sp>
        <p:nvSpPr>
          <p:cNvPr id="7" name="TextBox 6"/>
          <p:cNvSpPr txBox="1"/>
          <p:nvPr/>
        </p:nvSpPr>
        <p:spPr>
          <a:xfrm>
            <a:off x="1586250" y="1152067"/>
            <a:ext cx="5743880" cy="369332"/>
          </a:xfrm>
          <a:prstGeom prst="rect">
            <a:avLst/>
          </a:prstGeom>
          <a:noFill/>
        </p:spPr>
        <p:txBody>
          <a:bodyPr wrap="none" rtlCol="0">
            <a:spAutoFit/>
          </a:bodyPr>
          <a:lstStyle/>
          <a:p>
            <a:r>
              <a:rPr lang="en-US" sz="2000" dirty="0" smtClean="0"/>
              <a:t>Better integration of 3</a:t>
            </a:r>
            <a:r>
              <a:rPr lang="en-US" sz="2000" baseline="30000" dirty="0" smtClean="0"/>
              <a:t>rd</a:t>
            </a:r>
            <a:r>
              <a:rPr lang="en-US" sz="2000" dirty="0" smtClean="0"/>
              <a:t> party security ecosystem </a:t>
            </a:r>
            <a:endParaRPr lang="en-US" sz="2000" dirty="0"/>
          </a:p>
        </p:txBody>
      </p:sp>
      <p:grpSp>
        <p:nvGrpSpPr>
          <p:cNvPr id="4" name="Group 3"/>
          <p:cNvGrpSpPr/>
          <p:nvPr/>
        </p:nvGrpSpPr>
        <p:grpSpPr>
          <a:xfrm>
            <a:off x="1795505" y="1789165"/>
            <a:ext cx="5461153" cy="2743200"/>
            <a:chOff x="682472" y="2057400"/>
            <a:chExt cx="6299352" cy="3637257"/>
          </a:xfrm>
        </p:grpSpPr>
        <p:pic>
          <p:nvPicPr>
            <p:cNvPr id="5" name="Picture 2" descr="C:\Users\gryoung\AppData\Local\Microsoft\Windows\Temporary Internet Files\Content.IE5\UQ6D7P27\MC90043149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72" y="2301142"/>
              <a:ext cx="2255715" cy="22557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ryoung\AppData\Local\Microsoft\Windows\Temporary Internet Files\Content.IE5\NJ5W50BV\MC90044037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378"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ryoung\AppData\Local\Microsoft\Windows\Temporary Internet Files\Content.IE5\AYCLNKHS\MC9004352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499" y="2057400"/>
              <a:ext cx="1838325" cy="36372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5145208" y="3858072"/>
            <a:ext cx="3513018" cy="646331"/>
          </a:xfrm>
          <a:prstGeom prst="rect">
            <a:avLst/>
          </a:prstGeom>
          <a:noFill/>
        </p:spPr>
        <p:txBody>
          <a:bodyPr wrap="square" rtlCol="0">
            <a:spAutoFit/>
          </a:bodyPr>
          <a:lstStyle/>
          <a:p>
            <a:r>
              <a:rPr lang="en-US" sz="2000" dirty="0" smtClean="0"/>
              <a:t>Better isolation of security control plane</a:t>
            </a:r>
            <a:endParaRPr lang="en-US" sz="2000" dirty="0"/>
          </a:p>
        </p:txBody>
      </p:sp>
      <p:sp>
        <p:nvSpPr>
          <p:cNvPr id="11" name="TextBox 10"/>
          <p:cNvSpPr txBox="1"/>
          <p:nvPr/>
        </p:nvSpPr>
        <p:spPr>
          <a:xfrm>
            <a:off x="733598" y="1604499"/>
            <a:ext cx="4536969" cy="369332"/>
          </a:xfrm>
          <a:prstGeom prst="rect">
            <a:avLst/>
          </a:prstGeom>
          <a:noFill/>
        </p:spPr>
        <p:txBody>
          <a:bodyPr wrap="square" rtlCol="0">
            <a:spAutoFit/>
          </a:bodyPr>
          <a:lstStyle/>
          <a:p>
            <a:r>
              <a:rPr lang="en-US" sz="2000" dirty="0" smtClean="0"/>
              <a:t>It is still the early days</a:t>
            </a:r>
            <a:endParaRPr lang="en-US" sz="2000" dirty="0"/>
          </a:p>
        </p:txBody>
      </p:sp>
      <p:sp>
        <p:nvSpPr>
          <p:cNvPr id="12" name="TextBox 11"/>
          <p:cNvSpPr txBox="1"/>
          <p:nvPr/>
        </p:nvSpPr>
        <p:spPr>
          <a:xfrm>
            <a:off x="342901" y="4555822"/>
            <a:ext cx="3408172" cy="646331"/>
          </a:xfrm>
          <a:prstGeom prst="rect">
            <a:avLst/>
          </a:prstGeom>
          <a:noFill/>
        </p:spPr>
        <p:txBody>
          <a:bodyPr wrap="square" rtlCol="0">
            <a:spAutoFit/>
          </a:bodyPr>
          <a:lstStyle/>
          <a:p>
            <a:r>
              <a:rPr lang="en-US" sz="2000" dirty="0" smtClean="0"/>
              <a:t>Infrastructure vendor sales force has trouble letting go</a:t>
            </a:r>
            <a:endParaRPr lang="en-US" sz="2000" dirty="0"/>
          </a:p>
        </p:txBody>
      </p:sp>
      <p:sp>
        <p:nvSpPr>
          <p:cNvPr id="8" name="Rectangle 7"/>
          <p:cNvSpPr/>
          <p:nvPr/>
        </p:nvSpPr>
        <p:spPr>
          <a:xfrm>
            <a:off x="4458190" y="4615202"/>
            <a:ext cx="4572000" cy="1477328"/>
          </a:xfrm>
          <a:prstGeom prst="rect">
            <a:avLst/>
          </a:prstGeom>
        </p:spPr>
        <p:txBody>
          <a:bodyPr>
            <a:spAutoFit/>
          </a:bodyPr>
          <a:lstStyle/>
          <a:p>
            <a:r>
              <a:rPr lang="en-US" sz="2000" dirty="0" smtClean="0"/>
              <a:t>SPA: Through </a:t>
            </a:r>
            <a:r>
              <a:rPr lang="en-US" sz="2000" dirty="0"/>
              <a:t>2018, more than 75% of enterprises will continue to seek network security from a different vendor than their network infrastructure vendor.</a:t>
            </a:r>
          </a:p>
        </p:txBody>
      </p:sp>
      <p:sp>
        <p:nvSpPr>
          <p:cNvPr id="15" name="TextBox 14"/>
          <p:cNvSpPr txBox="1"/>
          <p:nvPr/>
        </p:nvSpPr>
        <p:spPr>
          <a:xfrm>
            <a:off x="7199509" y="1900288"/>
            <a:ext cx="1978489" cy="923330"/>
          </a:xfrm>
          <a:prstGeom prst="rect">
            <a:avLst/>
          </a:prstGeom>
          <a:noFill/>
        </p:spPr>
        <p:txBody>
          <a:bodyPr wrap="square" rtlCol="0">
            <a:spAutoFit/>
          </a:bodyPr>
          <a:lstStyle/>
          <a:p>
            <a:r>
              <a:rPr lang="en-US" sz="2000" dirty="0" smtClean="0"/>
              <a:t>Limited firewall rule self-provisioning</a:t>
            </a:r>
            <a:endParaRPr lang="en-US" sz="2000" dirty="0"/>
          </a:p>
        </p:txBody>
      </p:sp>
      <p:sp>
        <p:nvSpPr>
          <p:cNvPr id="16" name="TextBox 15"/>
          <p:cNvSpPr txBox="1"/>
          <p:nvPr/>
        </p:nvSpPr>
        <p:spPr>
          <a:xfrm>
            <a:off x="590551" y="5659219"/>
            <a:ext cx="3408172" cy="923330"/>
          </a:xfrm>
          <a:prstGeom prst="rect">
            <a:avLst/>
          </a:prstGeom>
          <a:noFill/>
        </p:spPr>
        <p:txBody>
          <a:bodyPr wrap="square" rtlCol="0">
            <a:spAutoFit/>
          </a:bodyPr>
          <a:lstStyle/>
          <a:p>
            <a:r>
              <a:rPr lang="en-US" sz="2000" dirty="0" smtClean="0"/>
              <a:t>Get your polygraph warmed up – most security vendors are not on top of SDN/NFV</a:t>
            </a:r>
            <a:endParaRPr lang="en-US" sz="2000" dirty="0"/>
          </a:p>
        </p:txBody>
      </p:sp>
    </p:spTree>
    <p:extLst>
      <p:ext uri="{BB962C8B-B14F-4D97-AF65-F5344CB8AC3E}">
        <p14:creationId xmlns:p14="http://schemas.microsoft.com/office/powerpoint/2010/main" val="10628131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Does IPv6 and DOS Mean to Security in 2018?</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smtClean="0"/>
              <a:t>Volumetric Defenses Go More Hybrid</a:t>
            </a:r>
          </a:p>
        </p:txBody>
      </p:sp>
      <p:cxnSp>
        <p:nvCxnSpPr>
          <p:cNvPr id="4" name="Straight Connector 3"/>
          <p:cNvCxnSpPr/>
          <p:nvPr/>
        </p:nvCxnSpPr>
        <p:spPr bwMode="auto">
          <a:xfrm>
            <a:off x="4124325" y="1428750"/>
            <a:ext cx="19050" cy="4610100"/>
          </a:xfrm>
          <a:prstGeom prst="line">
            <a:avLst/>
          </a:prstGeom>
          <a:solidFill>
            <a:srgbClr val="00529B"/>
          </a:solidFill>
          <a:ln w="12700" cap="flat" cmpd="sng" algn="ctr">
            <a:solidFill>
              <a:schemeClr val="tx1"/>
            </a:solidFill>
            <a:prstDash val="sysDot"/>
            <a:round/>
            <a:headEnd type="none" w="med" len="med"/>
            <a:tailEnd type="none" w="lg" len="lg"/>
          </a:ln>
          <a:effectLst/>
        </p:spPr>
      </p:cxnSp>
      <p:sp>
        <p:nvSpPr>
          <p:cNvPr id="6" name="Oval 5"/>
          <p:cNvSpPr/>
          <p:nvPr/>
        </p:nvSpPr>
        <p:spPr bwMode="auto">
          <a:xfrm>
            <a:off x="2079308" y="2600325"/>
            <a:ext cx="1057275" cy="371475"/>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2079308" y="3914775"/>
            <a:ext cx="1057275" cy="371475"/>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079308" y="5095875"/>
            <a:ext cx="1057275" cy="371475"/>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2" name="Straight Connector 11"/>
          <p:cNvCxnSpPr>
            <a:stCxn id="9" idx="6"/>
            <a:endCxn id="33" idx="2"/>
          </p:cNvCxnSpPr>
          <p:nvPr/>
        </p:nvCxnSpPr>
        <p:spPr bwMode="auto">
          <a:xfrm>
            <a:off x="3136583" y="5281613"/>
            <a:ext cx="2864167" cy="9525"/>
          </a:xfrm>
          <a:prstGeom prst="line">
            <a:avLst/>
          </a:prstGeom>
          <a:solidFill>
            <a:srgbClr val="00529B"/>
          </a:solidFill>
          <a:ln w="12700" cap="flat" cmpd="sng" algn="ctr">
            <a:solidFill>
              <a:schemeClr val="tx1"/>
            </a:solidFill>
            <a:prstDash val="dash"/>
            <a:round/>
            <a:headEnd type="none" w="med" len="med"/>
            <a:tailEnd type="none" w="lg" len="lg"/>
          </a:ln>
          <a:effectLst/>
        </p:spPr>
      </p:cxnSp>
      <p:sp>
        <p:nvSpPr>
          <p:cNvPr id="13" name="TextBox 12"/>
          <p:cNvSpPr txBox="1"/>
          <p:nvPr/>
        </p:nvSpPr>
        <p:spPr>
          <a:xfrm>
            <a:off x="281831" y="4038600"/>
            <a:ext cx="870752" cy="424732"/>
          </a:xfrm>
          <a:prstGeom prst="rect">
            <a:avLst/>
          </a:prstGeom>
          <a:noFill/>
        </p:spPr>
        <p:txBody>
          <a:bodyPr wrap="none" rtlCol="0">
            <a:spAutoFit/>
          </a:bodyPr>
          <a:lstStyle/>
          <a:p>
            <a:r>
              <a:rPr lang="en-US" dirty="0" smtClean="0"/>
              <a:t>2014</a:t>
            </a:r>
            <a:endParaRPr lang="en-US" dirty="0"/>
          </a:p>
        </p:txBody>
      </p:sp>
      <p:sp>
        <p:nvSpPr>
          <p:cNvPr id="14" name="TextBox 13"/>
          <p:cNvSpPr txBox="1"/>
          <p:nvPr/>
        </p:nvSpPr>
        <p:spPr>
          <a:xfrm>
            <a:off x="281831" y="5172075"/>
            <a:ext cx="870752" cy="424732"/>
          </a:xfrm>
          <a:prstGeom prst="rect">
            <a:avLst/>
          </a:prstGeom>
          <a:noFill/>
        </p:spPr>
        <p:txBody>
          <a:bodyPr wrap="none" rtlCol="0">
            <a:spAutoFit/>
          </a:bodyPr>
          <a:lstStyle/>
          <a:p>
            <a:r>
              <a:rPr lang="en-US" dirty="0" smtClean="0"/>
              <a:t>2018</a:t>
            </a:r>
            <a:endParaRPr lang="en-US" dirty="0"/>
          </a:p>
        </p:txBody>
      </p:sp>
      <p:sp>
        <p:nvSpPr>
          <p:cNvPr id="15" name="TextBox 14"/>
          <p:cNvSpPr txBox="1"/>
          <p:nvPr/>
        </p:nvSpPr>
        <p:spPr>
          <a:xfrm>
            <a:off x="281831" y="2800350"/>
            <a:ext cx="870752" cy="424732"/>
          </a:xfrm>
          <a:prstGeom prst="rect">
            <a:avLst/>
          </a:prstGeom>
          <a:noFill/>
        </p:spPr>
        <p:txBody>
          <a:bodyPr wrap="none" rtlCol="0">
            <a:spAutoFit/>
          </a:bodyPr>
          <a:lstStyle/>
          <a:p>
            <a:r>
              <a:rPr lang="en-US" dirty="0" smtClean="0"/>
              <a:t>2010</a:t>
            </a:r>
            <a:endParaRPr lang="en-US" dirty="0"/>
          </a:p>
        </p:txBody>
      </p:sp>
      <p:sp>
        <p:nvSpPr>
          <p:cNvPr id="16" name="TextBox 15"/>
          <p:cNvSpPr txBox="1"/>
          <p:nvPr/>
        </p:nvSpPr>
        <p:spPr>
          <a:xfrm>
            <a:off x="281831" y="1619250"/>
            <a:ext cx="870752" cy="424732"/>
          </a:xfrm>
          <a:prstGeom prst="rect">
            <a:avLst/>
          </a:prstGeom>
          <a:noFill/>
        </p:spPr>
        <p:txBody>
          <a:bodyPr wrap="none" rtlCol="0">
            <a:spAutoFit/>
          </a:bodyPr>
          <a:lstStyle/>
          <a:p>
            <a:r>
              <a:rPr lang="en-US" dirty="0" smtClean="0"/>
              <a:t>2006</a:t>
            </a:r>
            <a:endParaRPr lang="en-US" dirty="0"/>
          </a:p>
        </p:txBody>
      </p:sp>
      <p:sp>
        <p:nvSpPr>
          <p:cNvPr id="17" name="TextBox 16"/>
          <p:cNvSpPr txBox="1"/>
          <p:nvPr/>
        </p:nvSpPr>
        <p:spPr>
          <a:xfrm>
            <a:off x="5410199" y="5989413"/>
            <a:ext cx="962025" cy="424732"/>
          </a:xfrm>
          <a:prstGeom prst="rect">
            <a:avLst/>
          </a:prstGeom>
          <a:noFill/>
        </p:spPr>
        <p:txBody>
          <a:bodyPr wrap="square" rtlCol="0">
            <a:spAutoFit/>
          </a:bodyPr>
          <a:lstStyle/>
          <a:p>
            <a:r>
              <a:rPr lang="en-US" dirty="0" smtClean="0"/>
              <a:t>CPE</a:t>
            </a:r>
            <a:endParaRPr lang="en-US" dirty="0"/>
          </a:p>
        </p:txBody>
      </p:sp>
      <p:sp>
        <p:nvSpPr>
          <p:cNvPr id="18" name="TextBox 17"/>
          <p:cNvSpPr txBox="1"/>
          <p:nvPr/>
        </p:nvSpPr>
        <p:spPr>
          <a:xfrm>
            <a:off x="1596883" y="6010275"/>
            <a:ext cx="1974451" cy="424732"/>
          </a:xfrm>
          <a:prstGeom prst="rect">
            <a:avLst/>
          </a:prstGeom>
          <a:noFill/>
        </p:spPr>
        <p:txBody>
          <a:bodyPr wrap="none" rtlCol="0">
            <a:spAutoFit/>
          </a:bodyPr>
          <a:lstStyle/>
          <a:p>
            <a:r>
              <a:rPr lang="en-US" dirty="0" smtClean="0"/>
              <a:t>Off-Premises</a:t>
            </a:r>
            <a:endParaRPr lang="en-US" dirty="0"/>
          </a:p>
        </p:txBody>
      </p:sp>
      <p:cxnSp>
        <p:nvCxnSpPr>
          <p:cNvPr id="20" name="Straight Arrow Connector 19"/>
          <p:cNvCxnSpPr/>
          <p:nvPr/>
        </p:nvCxnSpPr>
        <p:spPr bwMode="auto">
          <a:xfrm flipH="1">
            <a:off x="3590925" y="2152650"/>
            <a:ext cx="1009650" cy="476250"/>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3448050" y="3076575"/>
            <a:ext cx="590550" cy="847725"/>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4038600" y="4019550"/>
            <a:ext cx="0" cy="1133475"/>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27" name="TextBox 26"/>
          <p:cNvSpPr txBox="1"/>
          <p:nvPr/>
        </p:nvSpPr>
        <p:spPr>
          <a:xfrm>
            <a:off x="1171122" y="1638300"/>
            <a:ext cx="4886325" cy="383182"/>
          </a:xfrm>
          <a:prstGeom prst="rect">
            <a:avLst/>
          </a:prstGeom>
          <a:noFill/>
        </p:spPr>
        <p:txBody>
          <a:bodyPr wrap="square" rtlCol="0">
            <a:spAutoFit/>
          </a:bodyPr>
          <a:lstStyle/>
          <a:p>
            <a:r>
              <a:rPr lang="en-US" sz="2100" dirty="0" smtClean="0"/>
              <a:t>"The attacks are bigger than my pipes"</a:t>
            </a:r>
            <a:endParaRPr lang="en-US" sz="2100" dirty="0"/>
          </a:p>
        </p:txBody>
      </p:sp>
      <p:sp>
        <p:nvSpPr>
          <p:cNvPr id="28" name="TextBox 27"/>
          <p:cNvSpPr txBox="1"/>
          <p:nvPr/>
        </p:nvSpPr>
        <p:spPr>
          <a:xfrm>
            <a:off x="4257675" y="3162300"/>
            <a:ext cx="4886325" cy="383182"/>
          </a:xfrm>
          <a:prstGeom prst="rect">
            <a:avLst/>
          </a:prstGeom>
          <a:noFill/>
        </p:spPr>
        <p:txBody>
          <a:bodyPr wrap="square" rtlCol="0">
            <a:spAutoFit/>
          </a:bodyPr>
          <a:lstStyle/>
          <a:p>
            <a:r>
              <a:rPr lang="en-US" sz="2100" dirty="0" smtClean="0"/>
              <a:t>"Cloud-only is too much $"</a:t>
            </a:r>
            <a:endParaRPr lang="en-US" sz="2100" dirty="0"/>
          </a:p>
        </p:txBody>
      </p:sp>
      <p:sp>
        <p:nvSpPr>
          <p:cNvPr id="29" name="TextBox 28"/>
          <p:cNvSpPr txBox="1"/>
          <p:nvPr/>
        </p:nvSpPr>
        <p:spPr>
          <a:xfrm>
            <a:off x="4257675" y="4514850"/>
            <a:ext cx="4886325" cy="383182"/>
          </a:xfrm>
          <a:prstGeom prst="rect">
            <a:avLst/>
          </a:prstGeom>
          <a:noFill/>
        </p:spPr>
        <p:txBody>
          <a:bodyPr wrap="square" rtlCol="0">
            <a:spAutoFit/>
          </a:bodyPr>
          <a:lstStyle/>
          <a:p>
            <a:r>
              <a:rPr lang="en-US" sz="2100" dirty="0" smtClean="0"/>
              <a:t>"These need to work together better"</a:t>
            </a:r>
            <a:endParaRPr lang="en-US" sz="2100" dirty="0"/>
          </a:p>
        </p:txBody>
      </p:sp>
      <p:sp>
        <p:nvSpPr>
          <p:cNvPr id="31" name="Oval 30"/>
          <p:cNvSpPr/>
          <p:nvPr/>
        </p:nvSpPr>
        <p:spPr bwMode="auto">
          <a:xfrm>
            <a:off x="5915025" y="1581150"/>
            <a:ext cx="1057275" cy="371475"/>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876925" y="3829050"/>
            <a:ext cx="1057275" cy="371475"/>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6000750" y="5105400"/>
            <a:ext cx="1057275" cy="371475"/>
          </a:xfrm>
          <a:prstGeom prst="ellipse">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Are Hurting More</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2</a:t>
            </a:fld>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00" t="38000" r="40000" b="21889"/>
          <a:stretch/>
        </p:blipFill>
        <p:spPr bwMode="auto">
          <a:xfrm>
            <a:off x="1038225" y="1176454"/>
            <a:ext cx="7067550" cy="514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2743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429500" y="6286500"/>
            <a:ext cx="1260475" cy="51435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277813" y="117930"/>
            <a:ext cx="8362950" cy="885825"/>
          </a:xfrm>
        </p:spPr>
        <p:txBody>
          <a:bodyPr/>
          <a:lstStyle/>
          <a:p>
            <a:r>
              <a:rPr lang="en-US" dirty="0" smtClean="0"/>
              <a:t>IPv6 Security Needs IPv6</a:t>
            </a:r>
            <a:endParaRPr lang="en-US" dirty="0"/>
          </a:p>
        </p:txBody>
      </p:sp>
      <p:pic>
        <p:nvPicPr>
          <p:cNvPr id="35841" name="Picture 1"/>
          <p:cNvPicPr>
            <a:picLocks noGrp="1" noChangeAspect="1" noChangeArrowheads="1"/>
          </p:cNvPicPr>
          <p:nvPr>
            <p:ph idx="1"/>
          </p:nvPr>
        </p:nvPicPr>
        <p:blipFill rotWithShape="1">
          <a:blip r:embed="rId3" cstate="print"/>
          <a:srcRect t="2139"/>
          <a:stretch/>
        </p:blipFill>
        <p:spPr bwMode="auto">
          <a:xfrm>
            <a:off x="460248" y="1173480"/>
            <a:ext cx="7892074" cy="5346997"/>
          </a:xfrm>
          <a:prstGeom prst="rect">
            <a:avLst/>
          </a:prstGeom>
          <a:noFill/>
          <a:ln w="9525">
            <a:noFill/>
            <a:miter lim="800000"/>
            <a:headEnd/>
            <a:tailEnd/>
          </a:ln>
        </p:spPr>
      </p:pic>
      <p:sp>
        <p:nvSpPr>
          <p:cNvPr id="6" name="TextBox 5"/>
          <p:cNvSpPr txBox="1"/>
          <p:nvPr/>
        </p:nvSpPr>
        <p:spPr>
          <a:xfrm>
            <a:off x="399288" y="6505839"/>
            <a:ext cx="986167" cy="216982"/>
          </a:xfrm>
          <a:prstGeom prst="rect">
            <a:avLst/>
          </a:prstGeom>
          <a:noFill/>
        </p:spPr>
        <p:txBody>
          <a:bodyPr wrap="none" rtlCol="0">
            <a:spAutoFit/>
          </a:bodyPr>
          <a:lstStyle/>
          <a:p>
            <a:r>
              <a:rPr lang="en-US" sz="900" dirty="0" smtClean="0"/>
              <a:t>Source: Google</a:t>
            </a:r>
            <a:endParaRPr lang="en-US" sz="9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Seen Characteristics </a:t>
            </a:r>
            <a:r>
              <a:rPr lang="en-US" dirty="0"/>
              <a:t>of </a:t>
            </a:r>
            <a:r>
              <a:rPr lang="en-US" dirty="0" smtClean="0"/>
              <a:t>Security Threats </a:t>
            </a:r>
            <a:r>
              <a:rPr lang="en-US" dirty="0"/>
              <a:t>that are </a:t>
            </a:r>
            <a:r>
              <a:rPr lang="en-US" dirty="0" smtClean="0"/>
              <a:t>Peaking</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30</a:t>
            </a:fld>
            <a:endParaRPr lang="en-US" dirty="0"/>
          </a:p>
        </p:txBody>
      </p:sp>
      <p:sp>
        <p:nvSpPr>
          <p:cNvPr id="4" name="Rectangle 3"/>
          <p:cNvSpPr/>
          <p:nvPr/>
        </p:nvSpPr>
        <p:spPr>
          <a:xfrm>
            <a:off x="247650" y="1234518"/>
            <a:ext cx="8743950" cy="5004447"/>
          </a:xfrm>
          <a:prstGeom prst="rect">
            <a:avLst/>
          </a:prstGeom>
        </p:spPr>
        <p:txBody>
          <a:bodyPr wrap="square">
            <a:spAutoFit/>
          </a:bodyPr>
          <a:lstStyle/>
          <a:p>
            <a:pPr marL="342900" lvl="0" indent="-342900" algn="l">
              <a:buFont typeface="Arial" panose="020B0604020202020204" pitchFamily="34" charset="0"/>
              <a:buChar char="•"/>
            </a:pPr>
            <a:r>
              <a:rPr lang="en-US" dirty="0" smtClean="0"/>
              <a:t>Lowered </a:t>
            </a:r>
            <a:r>
              <a:rPr lang="en-US" dirty="0"/>
              <a:t>impact of attacks notwithstanding lowered or increased occurrences. </a:t>
            </a:r>
          </a:p>
          <a:p>
            <a:pPr marL="342900" lvl="0" indent="-342900" algn="l">
              <a:buFont typeface="Arial" panose="020B0604020202020204" pitchFamily="34" charset="0"/>
              <a:buChar char="•"/>
            </a:pPr>
            <a:r>
              <a:rPr lang="en-US" dirty="0"/>
              <a:t>Enterprise response has become ‘operationalized’, and is now handled by an established safeguard with little staff interaction, workflow, helpdesk, or vulnerability management procedure.</a:t>
            </a:r>
          </a:p>
          <a:p>
            <a:pPr marL="342900" lvl="0" indent="-342900" algn="l">
              <a:buFont typeface="Arial" panose="020B0604020202020204" pitchFamily="34" charset="0"/>
              <a:buChar char="•"/>
            </a:pPr>
            <a:r>
              <a:rPr lang="en-US" dirty="0"/>
              <a:t>The acquisition or disappearance of the majority of pure-play products specific to the threat.</a:t>
            </a:r>
          </a:p>
          <a:p>
            <a:pPr marL="342900" lvl="0" indent="-342900" algn="l">
              <a:buFont typeface="Arial" panose="020B0604020202020204" pitchFamily="34" charset="0"/>
              <a:buChar char="•"/>
            </a:pPr>
            <a:r>
              <a:rPr lang="en-US" dirty="0"/>
              <a:t>The threat is being subsumed into a newer or more advanced threat.</a:t>
            </a:r>
          </a:p>
          <a:p>
            <a:pPr marL="342900" lvl="0" indent="-342900" algn="l">
              <a:buFont typeface="Arial" panose="020B0604020202020204" pitchFamily="34" charset="0"/>
              <a:buChar char="•"/>
            </a:pPr>
            <a:r>
              <a:rPr lang="en-US" dirty="0"/>
              <a:t>Point products are converging into existing security products as a feature— especially when offered at no additional charge.</a:t>
            </a:r>
          </a:p>
        </p:txBody>
      </p:sp>
    </p:spTree>
    <p:extLst>
      <p:ext uri="{BB962C8B-B14F-4D97-AF65-F5344CB8AC3E}">
        <p14:creationId xmlns:p14="http://schemas.microsoft.com/office/powerpoint/2010/main" val="30097604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 Hedges (And Maybe Save Anyway)</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31</a:t>
            </a:fld>
            <a:endParaRPr lang="en-US" dirty="0"/>
          </a:p>
        </p:txBody>
      </p:sp>
      <p:graphicFrame>
        <p:nvGraphicFramePr>
          <p:cNvPr id="4" name="Diagram 3"/>
          <p:cNvGraphicFramePr/>
          <p:nvPr>
            <p:extLst>
              <p:ext uri="{D42A27DB-BD31-4B8C-83A1-F6EECF244321}">
                <p14:modId xmlns:p14="http://schemas.microsoft.com/office/powerpoint/2010/main" val="1733807103"/>
              </p:ext>
            </p:extLst>
          </p:nvPr>
        </p:nvGraphicFramePr>
        <p:xfrm>
          <a:off x="2619375" y="13589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014882021"/>
              </p:ext>
            </p:extLst>
          </p:nvPr>
        </p:nvGraphicFramePr>
        <p:xfrm>
          <a:off x="0" y="229235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700604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A Link In the Kill Chain</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32</a:t>
            </a:fld>
            <a:endParaRPr lang="en-US" dirty="0"/>
          </a:p>
        </p:txBody>
      </p:sp>
      <p:graphicFrame>
        <p:nvGraphicFramePr>
          <p:cNvPr id="4" name="Diagram 3"/>
          <p:cNvGraphicFramePr/>
          <p:nvPr>
            <p:extLst>
              <p:ext uri="{D42A27DB-BD31-4B8C-83A1-F6EECF244321}">
                <p14:modId xmlns:p14="http://schemas.microsoft.com/office/powerpoint/2010/main" val="810374943"/>
              </p:ext>
            </p:extLst>
          </p:nvPr>
        </p:nvGraphicFramePr>
        <p:xfrm>
          <a:off x="0" y="876300"/>
          <a:ext cx="9334500" cy="590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ghtning Bolt 4"/>
          <p:cNvSpPr/>
          <p:nvPr/>
        </p:nvSpPr>
        <p:spPr bwMode="auto">
          <a:xfrm>
            <a:off x="2266950" y="2390775"/>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6" name="Lightning Bolt 5"/>
          <p:cNvSpPr/>
          <p:nvPr/>
        </p:nvSpPr>
        <p:spPr bwMode="auto">
          <a:xfrm>
            <a:off x="4705350" y="2419350"/>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7" name="Lightning Bolt 6"/>
          <p:cNvSpPr/>
          <p:nvPr/>
        </p:nvSpPr>
        <p:spPr bwMode="auto">
          <a:xfrm>
            <a:off x="247650" y="2419350"/>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8" name="Lightning Bolt 7"/>
          <p:cNvSpPr/>
          <p:nvPr/>
        </p:nvSpPr>
        <p:spPr bwMode="auto">
          <a:xfrm rot="16200000">
            <a:off x="1152526" y="4748211"/>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9" name="Lightning Bolt 8"/>
          <p:cNvSpPr/>
          <p:nvPr/>
        </p:nvSpPr>
        <p:spPr bwMode="auto">
          <a:xfrm rot="16200000">
            <a:off x="3724277" y="4852984"/>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0" name="Lightning Bolt 9"/>
          <p:cNvSpPr/>
          <p:nvPr/>
        </p:nvSpPr>
        <p:spPr bwMode="auto">
          <a:xfrm rot="16200000">
            <a:off x="5972177" y="4852985"/>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1" name="Lightning Bolt 10"/>
          <p:cNvSpPr/>
          <p:nvPr/>
        </p:nvSpPr>
        <p:spPr bwMode="auto">
          <a:xfrm>
            <a:off x="7019925" y="2271712"/>
            <a:ext cx="685800" cy="600075"/>
          </a:xfrm>
          <a:prstGeom prst="lightningBolt">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2" name="TextBox 11"/>
          <p:cNvSpPr txBox="1"/>
          <p:nvPr/>
        </p:nvSpPr>
        <p:spPr>
          <a:xfrm>
            <a:off x="1669528" y="5527518"/>
            <a:ext cx="1880643" cy="757130"/>
          </a:xfrm>
          <a:prstGeom prst="rect">
            <a:avLst/>
          </a:prstGeom>
          <a:noFill/>
        </p:spPr>
        <p:txBody>
          <a:bodyPr wrap="none" rtlCol="0">
            <a:spAutoFit/>
          </a:bodyPr>
          <a:lstStyle/>
          <a:p>
            <a:r>
              <a:rPr lang="en-US" dirty="0" smtClean="0"/>
              <a:t>Anti-evasion</a:t>
            </a:r>
            <a:br>
              <a:rPr lang="en-US" dirty="0" smtClean="0"/>
            </a:br>
            <a:r>
              <a:rPr lang="en-US" dirty="0" smtClean="0"/>
              <a:t>Pre-filters</a:t>
            </a:r>
            <a:endParaRPr lang="en-US" dirty="0"/>
          </a:p>
        </p:txBody>
      </p:sp>
      <p:sp>
        <p:nvSpPr>
          <p:cNvPr id="13" name="TextBox 12"/>
          <p:cNvSpPr txBox="1"/>
          <p:nvPr/>
        </p:nvSpPr>
        <p:spPr>
          <a:xfrm>
            <a:off x="4955154" y="5526444"/>
            <a:ext cx="2257349" cy="904863"/>
          </a:xfrm>
          <a:prstGeom prst="rect">
            <a:avLst/>
          </a:prstGeom>
          <a:noFill/>
        </p:spPr>
        <p:txBody>
          <a:bodyPr wrap="none" rtlCol="0">
            <a:spAutoFit/>
          </a:bodyPr>
          <a:lstStyle/>
          <a:p>
            <a:r>
              <a:rPr lang="en-US" dirty="0" smtClean="0"/>
              <a:t>SSL-inspection</a:t>
            </a:r>
          </a:p>
          <a:p>
            <a:r>
              <a:rPr lang="en-US" dirty="0" smtClean="0"/>
              <a:t>Cloud lists</a:t>
            </a:r>
            <a:endParaRPr lang="en-US" dirty="0"/>
          </a:p>
        </p:txBody>
      </p:sp>
      <p:sp>
        <p:nvSpPr>
          <p:cNvPr id="14" name="TextBox 13"/>
          <p:cNvSpPr txBox="1"/>
          <p:nvPr/>
        </p:nvSpPr>
        <p:spPr>
          <a:xfrm>
            <a:off x="1575863" y="1633645"/>
            <a:ext cx="2888932" cy="424732"/>
          </a:xfrm>
          <a:prstGeom prst="rect">
            <a:avLst/>
          </a:prstGeom>
          <a:noFill/>
        </p:spPr>
        <p:txBody>
          <a:bodyPr wrap="none" rtlCol="0">
            <a:spAutoFit/>
          </a:bodyPr>
          <a:lstStyle/>
          <a:p>
            <a:r>
              <a:rPr lang="en-US" dirty="0" smtClean="0"/>
              <a:t>Reduced Gray Lists</a:t>
            </a:r>
            <a:endParaRPr lang="en-US" dirty="0"/>
          </a:p>
        </p:txBody>
      </p:sp>
      <p:sp>
        <p:nvSpPr>
          <p:cNvPr id="15" name="TextBox 14"/>
          <p:cNvSpPr txBox="1"/>
          <p:nvPr/>
        </p:nvSpPr>
        <p:spPr>
          <a:xfrm>
            <a:off x="783540" y="1063984"/>
            <a:ext cx="7167347" cy="424732"/>
          </a:xfrm>
          <a:prstGeom prst="rect">
            <a:avLst/>
          </a:prstGeom>
          <a:noFill/>
        </p:spPr>
        <p:txBody>
          <a:bodyPr wrap="none" rtlCol="0">
            <a:spAutoFit/>
          </a:bodyPr>
          <a:lstStyle/>
          <a:p>
            <a:r>
              <a:rPr lang="en-US" dirty="0" smtClean="0">
                <a:solidFill>
                  <a:schemeClr val="accent2">
                    <a:lumMod val="75000"/>
                  </a:schemeClr>
                </a:solidFill>
              </a:rPr>
              <a:t>Getting good at one can hinder across multi-vectors</a:t>
            </a:r>
            <a:endParaRPr lang="en-US" dirty="0">
              <a:solidFill>
                <a:schemeClr val="accent2">
                  <a:lumMod val="75000"/>
                </a:schemeClr>
              </a:solidFill>
            </a:endParaRPr>
          </a:p>
        </p:txBody>
      </p:sp>
      <p:sp>
        <p:nvSpPr>
          <p:cNvPr id="16" name="TextBox 15"/>
          <p:cNvSpPr txBox="1"/>
          <p:nvPr/>
        </p:nvSpPr>
        <p:spPr>
          <a:xfrm>
            <a:off x="-37357" y="1852819"/>
            <a:ext cx="1641795" cy="424732"/>
          </a:xfrm>
          <a:prstGeom prst="rect">
            <a:avLst/>
          </a:prstGeom>
          <a:noFill/>
        </p:spPr>
        <p:txBody>
          <a:bodyPr wrap="none" rtlCol="0">
            <a:spAutoFit/>
          </a:bodyPr>
          <a:lstStyle/>
          <a:p>
            <a:r>
              <a:rPr lang="en-US" dirty="0" smtClean="0"/>
              <a:t>Behavioral</a:t>
            </a:r>
            <a:endParaRPr lang="en-US" dirty="0"/>
          </a:p>
        </p:txBody>
      </p:sp>
      <p:sp>
        <p:nvSpPr>
          <p:cNvPr id="17" name="TextBox 16"/>
          <p:cNvSpPr txBox="1"/>
          <p:nvPr/>
        </p:nvSpPr>
        <p:spPr>
          <a:xfrm>
            <a:off x="4586688" y="1786045"/>
            <a:ext cx="736933" cy="424732"/>
          </a:xfrm>
          <a:prstGeom prst="rect">
            <a:avLst/>
          </a:prstGeom>
          <a:noFill/>
        </p:spPr>
        <p:txBody>
          <a:bodyPr wrap="none" rtlCol="0">
            <a:spAutoFit/>
          </a:bodyPr>
          <a:lstStyle/>
          <a:p>
            <a:r>
              <a:rPr lang="en-US" dirty="0" smtClean="0"/>
              <a:t>ATA</a:t>
            </a:r>
            <a:endParaRPr lang="en-US" dirty="0"/>
          </a:p>
        </p:txBody>
      </p:sp>
    </p:spTree>
    <p:extLst>
      <p:ext uri="{BB962C8B-B14F-4D97-AF65-F5344CB8AC3E}">
        <p14:creationId xmlns:p14="http://schemas.microsoft.com/office/powerpoint/2010/main" val="12787408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is not </a:t>
            </a:r>
            <a:r>
              <a:rPr lang="en-US" dirty="0"/>
              <a:t>G</a:t>
            </a:r>
            <a:r>
              <a:rPr lang="en-US" dirty="0" smtClean="0"/>
              <a:t>ood </a:t>
            </a:r>
            <a:r>
              <a:rPr lang="en-US" dirty="0"/>
              <a:t>E</a:t>
            </a:r>
            <a:r>
              <a:rPr lang="en-US" dirty="0" smtClean="0"/>
              <a:t>nough, </a:t>
            </a:r>
            <a:br>
              <a:rPr lang="en-US" dirty="0" smtClean="0"/>
            </a:br>
            <a:r>
              <a:rPr lang="en-US" dirty="0" smtClean="0"/>
              <a:t>but We can’t </a:t>
            </a:r>
            <a:r>
              <a:rPr lang="en-US" dirty="0"/>
              <a:t>E</a:t>
            </a:r>
            <a:r>
              <a:rPr lang="en-US" dirty="0" smtClean="0"/>
              <a:t>ven </a:t>
            </a:r>
            <a:r>
              <a:rPr lang="en-US" dirty="0"/>
              <a:t>G</a:t>
            </a:r>
            <a:r>
              <a:rPr lang="en-US" dirty="0" smtClean="0"/>
              <a:t>et It</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207" t="50406" r="27792" b="17673"/>
          <a:stretch/>
        </p:blipFill>
        <p:spPr bwMode="auto">
          <a:xfrm>
            <a:off x="1263650" y="1231901"/>
            <a:ext cx="6616700" cy="41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86861" y="5441950"/>
            <a:ext cx="3628365" cy="272382"/>
          </a:xfrm>
          <a:prstGeom prst="rect">
            <a:avLst/>
          </a:prstGeom>
          <a:noFill/>
        </p:spPr>
        <p:txBody>
          <a:bodyPr wrap="none" rtlCol="0">
            <a:spAutoFit/>
          </a:bodyPr>
          <a:lstStyle/>
          <a:p>
            <a:r>
              <a:rPr lang="en-US" sz="1300" dirty="0" smtClean="0"/>
              <a:t>Source: Verizon 2014 PCI Compliance Report </a:t>
            </a:r>
            <a:endParaRPr lang="en-US" sz="1300" dirty="0"/>
          </a:p>
        </p:txBody>
      </p:sp>
    </p:spTree>
    <p:extLst>
      <p:ext uri="{BB962C8B-B14F-4D97-AF65-F5344CB8AC3E}">
        <p14:creationId xmlns:p14="http://schemas.microsoft.com/office/powerpoint/2010/main" val="33443486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Fewer Of Our Staff Securing Us</a:t>
            </a:r>
            <a:endParaRPr lang="en-US" dirty="0"/>
          </a:p>
        </p:txBody>
      </p:sp>
      <p:sp>
        <p:nvSpPr>
          <p:cNvPr id="3" name="Footer Placeholder 2"/>
          <p:cNvSpPr>
            <a:spLocks noGrp="1"/>
          </p:cNvSpPr>
          <p:nvPr>
            <p:ph type="ftr" sz="quarter" idx="4294967295"/>
          </p:nvPr>
        </p:nvSpPr>
        <p:spPr>
          <a:xfrm>
            <a:off x="4343400" y="6388870"/>
            <a:ext cx="457200" cy="228600"/>
          </a:xfrm>
          <a:prstGeom prst="rect">
            <a:avLst/>
          </a:prstGeom>
        </p:spPr>
        <p:txBody>
          <a:bodyPr/>
          <a:lstStyle/>
          <a:p>
            <a:pPr>
              <a:defRPr/>
            </a:pPr>
            <a:r>
              <a:rPr lang="en-US" dirty="0" smtClean="0"/>
              <a:t> </a:t>
            </a:r>
            <a:fld id="{E1E29525-C903-49F9-BB30-68358B75B689}" type="slidenum">
              <a:rPr lang="en-US" smtClean="0"/>
              <a:pPr>
                <a:defRPr/>
              </a:pPr>
              <a:t>4</a:t>
            </a:fld>
            <a:endParaRPr lang="en-US" dirty="0"/>
          </a:p>
        </p:txBody>
      </p:sp>
      <p:pic>
        <p:nvPicPr>
          <p:cNvPr id="5122" name="Picture 2" descr="http://na3.www.gartner.com/resources/239700/239780/239780_0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06" y="1496219"/>
            <a:ext cx="7454188" cy="3865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85950" y="5522661"/>
            <a:ext cx="5372100" cy="840230"/>
          </a:xfrm>
          <a:prstGeom prst="rect">
            <a:avLst/>
          </a:prstGeom>
        </p:spPr>
        <p:txBody>
          <a:bodyPr wrap="square">
            <a:spAutoFit/>
          </a:bodyPr>
          <a:lstStyle/>
          <a:p>
            <a:r>
              <a:rPr lang="en-US" sz="1800" dirty="0"/>
              <a:t>IT Security Support </a:t>
            </a:r>
            <a:r>
              <a:rPr lang="en-US" sz="1800" dirty="0" smtClean="0"/>
              <a:t>Full-Time Equivalents </a:t>
            </a:r>
            <a:br>
              <a:rPr lang="en-US" sz="1800" dirty="0" smtClean="0"/>
            </a:br>
            <a:r>
              <a:rPr lang="en-US" sz="1800" dirty="0" smtClean="0"/>
              <a:t>as </a:t>
            </a:r>
            <a:r>
              <a:rPr lang="en-US" sz="1800" dirty="0"/>
              <a:t>a Percentage of Total IT </a:t>
            </a:r>
            <a:r>
              <a:rPr lang="en-US" sz="1800" dirty="0" smtClean="0"/>
              <a:t>Full-Time Equivalent</a:t>
            </a:r>
            <a:br>
              <a:rPr lang="en-US" sz="1800" dirty="0" smtClean="0"/>
            </a:br>
            <a:r>
              <a:rPr lang="en-US" sz="1800" dirty="0" smtClean="0"/>
              <a:t>From </a:t>
            </a:r>
            <a:r>
              <a:rPr lang="en-US" sz="1800" dirty="0"/>
              <a:t>2008 to 2012</a:t>
            </a:r>
          </a:p>
        </p:txBody>
      </p:sp>
    </p:spTree>
    <p:extLst>
      <p:ext uri="{BB962C8B-B14F-4D97-AF65-F5344CB8AC3E}">
        <p14:creationId xmlns:p14="http://schemas.microsoft.com/office/powerpoint/2010/main" val="33380269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9"/>
          <p:cNvSpPr>
            <a:spLocks noGrp="1" noChangeArrowheads="1"/>
          </p:cNvSpPr>
          <p:nvPr>
            <p:ph type="title"/>
          </p:nvPr>
        </p:nvSpPr>
        <p:spPr/>
        <p:txBody>
          <a:bodyPr/>
          <a:lstStyle/>
          <a:p>
            <a:r>
              <a:rPr lang="en-US" dirty="0" smtClean="0"/>
              <a:t>Security Spend Continues To Take Larger Share of IT Pie</a:t>
            </a:r>
          </a:p>
        </p:txBody>
      </p:sp>
      <p:sp>
        <p:nvSpPr>
          <p:cNvPr id="10269" name="Text Box 51"/>
          <p:cNvSpPr txBox="1">
            <a:spLocks noChangeArrowheads="1"/>
          </p:cNvSpPr>
          <p:nvPr/>
        </p:nvSpPr>
        <p:spPr bwMode="gray">
          <a:xfrm>
            <a:off x="316535" y="1351897"/>
            <a:ext cx="1390650" cy="307777"/>
          </a:xfrm>
          <a:prstGeom prst="rect">
            <a:avLst/>
          </a:prstGeom>
          <a:noFill/>
          <a:ln w="9525">
            <a:noFill/>
            <a:miter lim="800000"/>
            <a:headEnd type="none" w="sm" len="sm"/>
            <a:tailEnd type="none" w="sm" len="sm"/>
          </a:ln>
        </p:spPr>
        <p:txBody>
          <a:bodyPr>
            <a:spAutoFit/>
          </a:bodyPr>
          <a:lstStyle/>
          <a:p>
            <a:pPr>
              <a:lnSpc>
                <a:spcPct val="100000"/>
              </a:lnSpc>
              <a:spcBef>
                <a:spcPct val="0"/>
              </a:spcBef>
              <a:spcAft>
                <a:spcPct val="0"/>
              </a:spcAft>
            </a:pPr>
            <a:r>
              <a:rPr lang="en-US" sz="1400" b="1" dirty="0" smtClean="0">
                <a:solidFill>
                  <a:srgbClr val="00529B"/>
                </a:solidFill>
              </a:rPr>
              <a:t>Cumulative %</a:t>
            </a:r>
            <a:endParaRPr lang="en-US" sz="1400" b="1" dirty="0">
              <a:solidFill>
                <a:srgbClr val="00529B"/>
              </a:solidFill>
            </a:endParaRPr>
          </a:p>
        </p:txBody>
      </p:sp>
      <p:sp>
        <p:nvSpPr>
          <p:cNvPr id="64" name="Text Box 91"/>
          <p:cNvSpPr txBox="1">
            <a:spLocks noChangeAspect="1" noChangeArrowheads="1"/>
          </p:cNvSpPr>
          <p:nvPr/>
        </p:nvSpPr>
        <p:spPr bwMode="gray">
          <a:xfrm>
            <a:off x="506413" y="6228112"/>
            <a:ext cx="4160838" cy="323165"/>
          </a:xfrm>
          <a:prstGeom prst="rect">
            <a:avLst/>
          </a:prstGeom>
          <a:noFill/>
          <a:ln w="12700">
            <a:noFill/>
            <a:miter lim="800000"/>
            <a:headEnd/>
            <a:tailEnd/>
          </a:ln>
        </p:spPr>
        <p:txBody>
          <a:bodyPr lIns="0" tIns="91440" bIns="91440" anchor="b">
            <a:spAutoFit/>
          </a:bodyPr>
          <a:lstStyle/>
          <a:p>
            <a:pPr algn="l">
              <a:lnSpc>
                <a:spcPct val="100000"/>
              </a:lnSpc>
              <a:spcBef>
                <a:spcPct val="0"/>
              </a:spcBef>
              <a:spcAft>
                <a:spcPct val="0"/>
              </a:spcAft>
            </a:pPr>
            <a:r>
              <a:rPr lang="en-US" sz="900" dirty="0"/>
              <a:t>Source: </a:t>
            </a:r>
            <a:r>
              <a:rPr lang="en-US" sz="900" dirty="0" smtClean="0"/>
              <a:t>Only required for non-Gartner </a:t>
            </a:r>
            <a:r>
              <a:rPr lang="en-US" sz="900" dirty="0"/>
              <a:t>r</a:t>
            </a:r>
            <a:r>
              <a:rPr lang="en-US" sz="900" dirty="0" smtClean="0"/>
              <a:t>esearch </a:t>
            </a:r>
            <a:endParaRPr lang="en-US" sz="900" dirty="0"/>
          </a:p>
        </p:txBody>
      </p:sp>
      <p:graphicFrame>
        <p:nvGraphicFramePr>
          <p:cNvPr id="65" name="Chart 64"/>
          <p:cNvGraphicFramePr>
            <a:graphicFrameLocks/>
          </p:cNvGraphicFramePr>
          <p:nvPr>
            <p:extLst>
              <p:ext uri="{D42A27DB-BD31-4B8C-83A1-F6EECF244321}">
                <p14:modId xmlns:p14="http://schemas.microsoft.com/office/powerpoint/2010/main" val="1682407694"/>
              </p:ext>
            </p:extLst>
          </p:nvPr>
        </p:nvGraphicFramePr>
        <p:xfrm>
          <a:off x="657226" y="1659674"/>
          <a:ext cx="6629400" cy="4016823"/>
        </p:xfrm>
        <a:graphic>
          <a:graphicData uri="http://schemas.openxmlformats.org/drawingml/2006/chart">
            <c:chart xmlns:c="http://schemas.openxmlformats.org/drawingml/2006/chart" xmlns:r="http://schemas.openxmlformats.org/officeDocument/2006/relationships" r:id="rId3"/>
          </a:graphicData>
        </a:graphic>
      </p:graphicFrame>
      <p:sp>
        <p:nvSpPr>
          <p:cNvPr id="66" name="Text Box 51"/>
          <p:cNvSpPr txBox="1">
            <a:spLocks noChangeArrowheads="1"/>
          </p:cNvSpPr>
          <p:nvPr/>
        </p:nvSpPr>
        <p:spPr bwMode="gray">
          <a:xfrm>
            <a:off x="3971926" y="6074223"/>
            <a:ext cx="1390650" cy="307777"/>
          </a:xfrm>
          <a:prstGeom prst="rect">
            <a:avLst/>
          </a:prstGeom>
          <a:noFill/>
          <a:ln w="9525">
            <a:noFill/>
            <a:miter lim="800000"/>
            <a:headEnd type="none" w="sm" len="sm"/>
            <a:tailEnd type="none" w="sm" len="sm"/>
          </a:ln>
        </p:spPr>
        <p:txBody>
          <a:bodyPr>
            <a:spAutoFit/>
          </a:bodyPr>
          <a:lstStyle/>
          <a:p>
            <a:pPr>
              <a:lnSpc>
                <a:spcPct val="100000"/>
              </a:lnSpc>
              <a:spcBef>
                <a:spcPct val="0"/>
              </a:spcBef>
              <a:spcAft>
                <a:spcPct val="0"/>
              </a:spcAft>
            </a:pPr>
            <a:r>
              <a:rPr lang="en-US" sz="1400" b="1" dirty="0" smtClean="0">
                <a:solidFill>
                  <a:srgbClr val="00529B"/>
                </a:solidFill>
              </a:rPr>
              <a:t>Year</a:t>
            </a:r>
            <a:endParaRPr lang="en-US" sz="1400" b="1" dirty="0">
              <a:solidFill>
                <a:srgbClr val="00529B"/>
              </a:solidFill>
            </a:endParaRPr>
          </a:p>
        </p:txBody>
      </p:sp>
      <p:cxnSp>
        <p:nvCxnSpPr>
          <p:cNvPr id="6" name="Straight Connector 5"/>
          <p:cNvCxnSpPr/>
          <p:nvPr/>
        </p:nvCxnSpPr>
        <p:spPr bwMode="auto">
          <a:xfrm flipV="1">
            <a:off x="5905500" y="1190625"/>
            <a:ext cx="1743075" cy="1200150"/>
          </a:xfrm>
          <a:prstGeom prst="line">
            <a:avLst/>
          </a:prstGeom>
          <a:solidFill>
            <a:srgbClr val="00529B"/>
          </a:solidFill>
          <a:ln w="12700" cap="flat" cmpd="sng" algn="ctr">
            <a:solidFill>
              <a:schemeClr val="tx1"/>
            </a:solidFill>
            <a:prstDash val="dash"/>
            <a:round/>
            <a:headEnd type="none" w="med" len="med"/>
            <a:tailEnd type="none" w="lg" len="lg"/>
          </a:ln>
          <a:effectLst/>
        </p:spPr>
      </p:cxnSp>
      <p:cxnSp>
        <p:nvCxnSpPr>
          <p:cNvPr id="68" name="Straight Connector 67"/>
          <p:cNvCxnSpPr/>
          <p:nvPr/>
        </p:nvCxnSpPr>
        <p:spPr bwMode="auto">
          <a:xfrm flipV="1">
            <a:off x="5819775" y="3800475"/>
            <a:ext cx="2638425" cy="695325"/>
          </a:xfrm>
          <a:prstGeom prst="line">
            <a:avLst/>
          </a:prstGeom>
          <a:solidFill>
            <a:srgbClr val="00529B"/>
          </a:solidFill>
          <a:ln w="12700" cap="flat" cmpd="sng" algn="ctr">
            <a:solidFill>
              <a:schemeClr val="tx1"/>
            </a:solidFill>
            <a:prstDash val="dash"/>
            <a:round/>
            <a:headEnd type="none" w="med" len="med"/>
            <a:tailEnd type="none" w="lg" len="lg"/>
          </a:ln>
          <a:effectLst/>
        </p:spPr>
      </p:cxnSp>
    </p:spTree>
    <p:extLst>
      <p:ext uri="{BB962C8B-B14F-4D97-AF65-F5344CB8AC3E}">
        <p14:creationId xmlns:p14="http://schemas.microsoft.com/office/powerpoint/2010/main" val="34605179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Spending by Segment 2014</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46510330"/>
              </p:ext>
            </p:extLst>
          </p:nvPr>
        </p:nvGraphicFramePr>
        <p:xfrm>
          <a:off x="292893" y="1254918"/>
          <a:ext cx="8349457" cy="4926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9351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Spending by Segment 2014</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89266009"/>
              </p:ext>
            </p:extLst>
          </p:nvPr>
        </p:nvGraphicFramePr>
        <p:xfrm>
          <a:off x="228600" y="1295401"/>
          <a:ext cx="8412163" cy="48767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bwMode="auto">
          <a:xfrm>
            <a:off x="3795712" y="1375683"/>
            <a:ext cx="1209675" cy="3429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Tree>
    <p:extLst>
      <p:ext uri="{BB962C8B-B14F-4D97-AF65-F5344CB8AC3E}">
        <p14:creationId xmlns:p14="http://schemas.microsoft.com/office/powerpoint/2010/main" val="40279207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Subdivision: Tech. Maturity</a:t>
            </a:r>
            <a:endParaRPr lang="en-US" dirty="0"/>
          </a:p>
        </p:txBody>
      </p:sp>
      <p:sp>
        <p:nvSpPr>
          <p:cNvPr id="3" name="TextBox 2"/>
          <p:cNvSpPr txBox="1"/>
          <p:nvPr/>
        </p:nvSpPr>
        <p:spPr>
          <a:xfrm>
            <a:off x="502920" y="6227064"/>
            <a:ext cx="5164326" cy="309315"/>
          </a:xfrm>
          <a:prstGeom prst="rect">
            <a:avLst/>
          </a:prstGeom>
          <a:noFill/>
        </p:spPr>
        <p:txBody>
          <a:bodyPr wrap="square" lIns="0" tIns="91440" bIns="91440" rtlCol="0" anchor="ctr" anchorCtr="0">
            <a:spAutoFit/>
          </a:bodyPr>
          <a:lstStyle/>
          <a:p>
            <a:pPr algn="l"/>
            <a:r>
              <a:rPr lang="en-US" sz="900" dirty="0" smtClean="0"/>
              <a:t>From: "Hype Cycle for Infrastructure Protection, 2013," 31 July 2013 (G00251969)</a:t>
            </a:r>
            <a:endParaRPr lang="en-US" sz="900" dirty="0"/>
          </a:p>
        </p:txBody>
      </p:sp>
      <p:grpSp>
        <p:nvGrpSpPr>
          <p:cNvPr id="5" name="Group 4"/>
          <p:cNvGrpSpPr/>
          <p:nvPr/>
        </p:nvGrpSpPr>
        <p:grpSpPr>
          <a:xfrm>
            <a:off x="833499" y="1219200"/>
            <a:ext cx="7435052" cy="4986338"/>
            <a:chOff x="1200150" y="479425"/>
            <a:chExt cx="7435052" cy="4986338"/>
          </a:xfrm>
        </p:grpSpPr>
        <p:grpSp>
          <p:nvGrpSpPr>
            <p:cNvPr id="6" name="Group 5"/>
            <p:cNvGrpSpPr/>
            <p:nvPr/>
          </p:nvGrpSpPr>
          <p:grpSpPr>
            <a:xfrm>
              <a:off x="1200150" y="479425"/>
              <a:ext cx="6619875" cy="4986338"/>
              <a:chOff x="1200150" y="479425"/>
              <a:chExt cx="6619875" cy="4986338"/>
            </a:xfrm>
          </p:grpSpPr>
          <p:grpSp>
            <p:nvGrpSpPr>
              <p:cNvPr id="130" name="Group 256"/>
              <p:cNvGrpSpPr>
                <a:grpSpLocks/>
              </p:cNvGrpSpPr>
              <p:nvPr/>
            </p:nvGrpSpPr>
            <p:grpSpPr bwMode="auto">
              <a:xfrm>
                <a:off x="1200150" y="479425"/>
                <a:ext cx="6556375" cy="4578350"/>
                <a:chOff x="756" y="302"/>
                <a:chExt cx="4130" cy="2884"/>
              </a:xfrm>
            </p:grpSpPr>
            <p:grpSp>
              <p:nvGrpSpPr>
                <p:cNvPr id="144" name="Group 13"/>
                <p:cNvGrpSpPr>
                  <a:grpSpLocks/>
                </p:cNvGrpSpPr>
                <p:nvPr/>
              </p:nvGrpSpPr>
              <p:grpSpPr bwMode="auto">
                <a:xfrm>
                  <a:off x="787" y="447"/>
                  <a:ext cx="4096" cy="2642"/>
                  <a:chOff x="696" y="1006"/>
                  <a:chExt cx="4328" cy="2791"/>
                </a:xfrm>
              </p:grpSpPr>
              <p:grpSp>
                <p:nvGrpSpPr>
                  <p:cNvPr id="154" name="Group 14"/>
                  <p:cNvGrpSpPr>
                    <a:grpSpLocks/>
                  </p:cNvGrpSpPr>
                  <p:nvPr/>
                </p:nvGrpSpPr>
                <p:grpSpPr bwMode="auto">
                  <a:xfrm>
                    <a:off x="1618" y="1013"/>
                    <a:ext cx="2748" cy="2406"/>
                    <a:chOff x="1618" y="1013"/>
                    <a:chExt cx="2748" cy="2406"/>
                  </a:xfrm>
                </p:grpSpPr>
                <p:sp>
                  <p:nvSpPr>
                    <p:cNvPr id="163" name="Line 15"/>
                    <p:cNvSpPr>
                      <a:spLocks noChangeShapeType="1"/>
                    </p:cNvSpPr>
                    <p:nvPr/>
                  </p:nvSpPr>
                  <p:spPr bwMode="gray">
                    <a:xfrm>
                      <a:off x="1618" y="1013"/>
                      <a:ext cx="0" cy="2406"/>
                    </a:xfrm>
                    <a:prstGeom prst="line">
                      <a:avLst/>
                    </a:prstGeom>
                    <a:noFill/>
                    <a:ln w="19050">
                      <a:solidFill>
                        <a:srgbClr val="DDDDDD"/>
                      </a:solidFill>
                      <a:round/>
                      <a:headEnd/>
                      <a:tailEnd/>
                    </a:ln>
                    <a:effectLst/>
                  </p:spPr>
                  <p:txBody>
                    <a:bodyPr/>
                    <a:lstStyle/>
                    <a:p>
                      <a:endParaRPr lang="en-US" dirty="0"/>
                    </a:p>
                  </p:txBody>
                </p:sp>
                <p:sp>
                  <p:nvSpPr>
                    <p:cNvPr id="164" name="Line 16"/>
                    <p:cNvSpPr>
                      <a:spLocks noChangeShapeType="1"/>
                    </p:cNvSpPr>
                    <p:nvPr/>
                  </p:nvSpPr>
                  <p:spPr bwMode="gray">
                    <a:xfrm>
                      <a:off x="2055" y="1013"/>
                      <a:ext cx="0" cy="2406"/>
                    </a:xfrm>
                    <a:prstGeom prst="line">
                      <a:avLst/>
                    </a:prstGeom>
                    <a:noFill/>
                    <a:ln w="19050">
                      <a:solidFill>
                        <a:srgbClr val="DDDDDD"/>
                      </a:solidFill>
                      <a:round/>
                      <a:headEnd/>
                      <a:tailEnd/>
                    </a:ln>
                    <a:effectLst/>
                  </p:spPr>
                  <p:txBody>
                    <a:bodyPr/>
                    <a:lstStyle/>
                    <a:p>
                      <a:endParaRPr lang="en-US" dirty="0"/>
                    </a:p>
                  </p:txBody>
                </p:sp>
                <p:sp>
                  <p:nvSpPr>
                    <p:cNvPr id="165" name="Line 17"/>
                    <p:cNvSpPr>
                      <a:spLocks noChangeShapeType="1"/>
                    </p:cNvSpPr>
                    <p:nvPr/>
                  </p:nvSpPr>
                  <p:spPr bwMode="gray">
                    <a:xfrm>
                      <a:off x="4366" y="1013"/>
                      <a:ext cx="0" cy="2403"/>
                    </a:xfrm>
                    <a:prstGeom prst="line">
                      <a:avLst/>
                    </a:prstGeom>
                    <a:noFill/>
                    <a:ln w="19050">
                      <a:solidFill>
                        <a:srgbClr val="DDDDDD"/>
                      </a:solidFill>
                      <a:round/>
                      <a:headEnd/>
                      <a:tailEnd/>
                    </a:ln>
                    <a:effectLst/>
                  </p:spPr>
                  <p:txBody>
                    <a:bodyPr/>
                    <a:lstStyle/>
                    <a:p>
                      <a:endParaRPr lang="en-US" dirty="0"/>
                    </a:p>
                  </p:txBody>
                </p:sp>
                <p:sp>
                  <p:nvSpPr>
                    <p:cNvPr id="166" name="Line 18"/>
                    <p:cNvSpPr>
                      <a:spLocks noChangeShapeType="1"/>
                    </p:cNvSpPr>
                    <p:nvPr/>
                  </p:nvSpPr>
                  <p:spPr bwMode="gray">
                    <a:xfrm>
                      <a:off x="3051" y="1013"/>
                      <a:ext cx="0" cy="2403"/>
                    </a:xfrm>
                    <a:prstGeom prst="line">
                      <a:avLst/>
                    </a:prstGeom>
                    <a:noFill/>
                    <a:ln w="19050">
                      <a:solidFill>
                        <a:srgbClr val="DDDDDD"/>
                      </a:solidFill>
                      <a:round/>
                      <a:headEnd/>
                      <a:tailEnd/>
                    </a:ln>
                    <a:effectLst/>
                  </p:spPr>
                  <p:txBody>
                    <a:bodyPr/>
                    <a:lstStyle/>
                    <a:p>
                      <a:endParaRPr lang="en-US" dirty="0"/>
                    </a:p>
                  </p:txBody>
                </p:sp>
              </p:grpSp>
              <p:grpSp>
                <p:nvGrpSpPr>
                  <p:cNvPr id="155" name="Group 19"/>
                  <p:cNvGrpSpPr>
                    <a:grpSpLocks/>
                  </p:cNvGrpSpPr>
                  <p:nvPr/>
                </p:nvGrpSpPr>
                <p:grpSpPr bwMode="auto">
                  <a:xfrm>
                    <a:off x="696" y="1006"/>
                    <a:ext cx="4324" cy="2791"/>
                    <a:chOff x="850" y="987"/>
                    <a:chExt cx="4018" cy="2592"/>
                  </a:xfrm>
                </p:grpSpPr>
                <p:grpSp>
                  <p:nvGrpSpPr>
                    <p:cNvPr id="157" name="Group 20"/>
                    <p:cNvGrpSpPr>
                      <a:grpSpLocks/>
                    </p:cNvGrpSpPr>
                    <p:nvPr/>
                  </p:nvGrpSpPr>
                  <p:grpSpPr bwMode="auto">
                    <a:xfrm>
                      <a:off x="850" y="987"/>
                      <a:ext cx="64" cy="2528"/>
                      <a:chOff x="850" y="987"/>
                      <a:chExt cx="64" cy="2528"/>
                    </a:xfrm>
                  </p:grpSpPr>
                  <p:sp>
                    <p:nvSpPr>
                      <p:cNvPr id="161" name="Line 21"/>
                      <p:cNvSpPr>
                        <a:spLocks noChangeShapeType="1"/>
                      </p:cNvSpPr>
                      <p:nvPr/>
                    </p:nvSpPr>
                    <p:spPr bwMode="gray">
                      <a:xfrm flipV="1">
                        <a:off x="914" y="1089"/>
                        <a:ext cx="0" cy="2426"/>
                      </a:xfrm>
                      <a:prstGeom prst="line">
                        <a:avLst/>
                      </a:prstGeom>
                      <a:noFill/>
                      <a:ln w="12700">
                        <a:solidFill>
                          <a:srgbClr val="808080"/>
                        </a:solidFill>
                        <a:round/>
                        <a:headEnd/>
                        <a:tailEnd/>
                      </a:ln>
                      <a:effectLst/>
                    </p:spPr>
                    <p:txBody>
                      <a:bodyPr/>
                      <a:lstStyle/>
                      <a:p>
                        <a:endParaRPr lang="en-US" dirty="0"/>
                      </a:p>
                    </p:txBody>
                  </p:sp>
                  <p:sp>
                    <p:nvSpPr>
                      <p:cNvPr id="162" name="AutoShape 22"/>
                      <p:cNvSpPr>
                        <a:spLocks noChangeArrowheads="1"/>
                      </p:cNvSpPr>
                      <p:nvPr/>
                    </p:nvSpPr>
                    <p:spPr bwMode="gray">
                      <a:xfrm flipH="1">
                        <a:off x="850" y="987"/>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dirty="0"/>
                      </a:p>
                    </p:txBody>
                  </p:sp>
                </p:grpSp>
                <p:grpSp>
                  <p:nvGrpSpPr>
                    <p:cNvPr id="158" name="Group 23"/>
                    <p:cNvGrpSpPr>
                      <a:grpSpLocks/>
                    </p:cNvGrpSpPr>
                    <p:nvPr/>
                  </p:nvGrpSpPr>
                  <p:grpSpPr bwMode="auto">
                    <a:xfrm>
                      <a:off x="912" y="3515"/>
                      <a:ext cx="3956" cy="64"/>
                      <a:chOff x="912" y="3515"/>
                      <a:chExt cx="3956" cy="64"/>
                    </a:xfrm>
                  </p:grpSpPr>
                  <p:sp>
                    <p:nvSpPr>
                      <p:cNvPr id="159" name="Line 24"/>
                      <p:cNvSpPr>
                        <a:spLocks noChangeShapeType="1"/>
                      </p:cNvSpPr>
                      <p:nvPr/>
                    </p:nvSpPr>
                    <p:spPr bwMode="gray">
                      <a:xfrm rot="-5400000">
                        <a:off x="2838" y="1589"/>
                        <a:ext cx="0" cy="3851"/>
                      </a:xfrm>
                      <a:prstGeom prst="line">
                        <a:avLst/>
                      </a:prstGeom>
                      <a:noFill/>
                      <a:ln w="12700">
                        <a:solidFill>
                          <a:srgbClr val="808080"/>
                        </a:solidFill>
                        <a:round/>
                        <a:headEnd/>
                        <a:tailEnd/>
                      </a:ln>
                      <a:effectLst/>
                    </p:spPr>
                    <p:txBody>
                      <a:bodyPr/>
                      <a:lstStyle/>
                      <a:p>
                        <a:endParaRPr lang="en-US" dirty="0"/>
                      </a:p>
                    </p:txBody>
                  </p:sp>
                  <p:sp>
                    <p:nvSpPr>
                      <p:cNvPr id="160" name="AutoShape 25"/>
                      <p:cNvSpPr>
                        <a:spLocks noChangeArrowheads="1"/>
                      </p:cNvSpPr>
                      <p:nvPr/>
                    </p:nvSpPr>
                    <p:spPr bwMode="gray">
                      <a:xfrm rot="-5400000" flipH="1" flipV="1">
                        <a:off x="4784" y="3494"/>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dirty="0"/>
                      </a:p>
                    </p:txBody>
                  </p:sp>
                </p:grpSp>
              </p:grpSp>
              <p:sp>
                <p:nvSpPr>
                  <p:cNvPr id="156" name="Line 26"/>
                  <p:cNvSpPr>
                    <a:spLocks noChangeShapeType="1"/>
                  </p:cNvSpPr>
                  <p:nvPr/>
                </p:nvSpPr>
                <p:spPr bwMode="gray">
                  <a:xfrm rot="-5400000">
                    <a:off x="2893" y="1286"/>
                    <a:ext cx="0" cy="4262"/>
                  </a:xfrm>
                  <a:prstGeom prst="line">
                    <a:avLst/>
                  </a:prstGeom>
                  <a:noFill/>
                  <a:ln w="12700">
                    <a:solidFill>
                      <a:srgbClr val="808080"/>
                    </a:solidFill>
                    <a:round/>
                    <a:headEnd/>
                    <a:tailEnd/>
                  </a:ln>
                  <a:effectLst/>
                </p:spPr>
                <p:txBody>
                  <a:bodyPr/>
                  <a:lstStyle/>
                  <a:p>
                    <a:endParaRPr lang="en-US" dirty="0"/>
                  </a:p>
                </p:txBody>
              </p:sp>
            </p:grpSp>
            <p:grpSp>
              <p:nvGrpSpPr>
                <p:cNvPr id="145" name="Group 27"/>
                <p:cNvGrpSpPr>
                  <a:grpSpLocks/>
                </p:cNvGrpSpPr>
                <p:nvPr/>
              </p:nvGrpSpPr>
              <p:grpSpPr bwMode="auto">
                <a:xfrm>
                  <a:off x="880" y="2733"/>
                  <a:ext cx="4006" cy="307"/>
                  <a:chOff x="794" y="3409"/>
                  <a:chExt cx="4233" cy="323"/>
                </a:xfrm>
              </p:grpSpPr>
              <p:sp>
                <p:nvSpPr>
                  <p:cNvPr id="149" name="Text Box 28"/>
                  <p:cNvSpPr txBox="1">
                    <a:spLocks noChangeAspect="1" noChangeArrowheads="1"/>
                  </p:cNvSpPr>
                  <p:nvPr/>
                </p:nvSpPr>
                <p:spPr bwMode="gray">
                  <a:xfrm>
                    <a:off x="794" y="3449"/>
                    <a:ext cx="792" cy="234"/>
                  </a:xfrm>
                  <a:prstGeom prst="rect">
                    <a:avLst/>
                  </a:prstGeom>
                  <a:noFill/>
                  <a:ln w="12700">
                    <a:noFill/>
                    <a:miter lim="800000"/>
                    <a:headEnd/>
                    <a:tailEnd/>
                  </a:ln>
                  <a:effectLst/>
                </p:spPr>
                <p:txBody>
                  <a:bodyPr lIns="74876" tIns="37439" rIns="74876" bIns="37439" anchor="b">
                    <a:spAutoFit/>
                  </a:bodyPr>
                  <a:lstStyle/>
                  <a:p>
                    <a:pPr>
                      <a:lnSpc>
                        <a:spcPct val="90000"/>
                      </a:lnSpc>
                      <a:spcBef>
                        <a:spcPct val="0"/>
                      </a:spcBef>
                    </a:pPr>
                    <a:r>
                      <a:rPr lang="en-US" sz="1000" b="1" dirty="0" smtClean="0"/>
                      <a:t>Innovation Trigger</a:t>
                    </a:r>
                    <a:endParaRPr lang="en-US" sz="1000" b="1" dirty="0"/>
                  </a:p>
                </p:txBody>
              </p:sp>
              <p:sp>
                <p:nvSpPr>
                  <p:cNvPr id="150" name="Text Box 29"/>
                  <p:cNvSpPr txBox="1">
                    <a:spLocks noChangeAspect="1" noChangeArrowheads="1"/>
                  </p:cNvSpPr>
                  <p:nvPr/>
                </p:nvSpPr>
                <p:spPr bwMode="gray">
                  <a:xfrm>
                    <a:off x="1430" y="3409"/>
                    <a:ext cx="826" cy="323"/>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Peak of</a:t>
                    </a:r>
                  </a:p>
                  <a:p>
                    <a:pPr>
                      <a:lnSpc>
                        <a:spcPct val="90000"/>
                      </a:lnSpc>
                      <a:spcBef>
                        <a:spcPct val="0"/>
                      </a:spcBef>
                    </a:pPr>
                    <a:r>
                      <a:rPr lang="en-US" sz="1000" b="1" dirty="0"/>
                      <a:t>Inflated Expectations</a:t>
                    </a:r>
                  </a:p>
                </p:txBody>
              </p:sp>
              <p:sp>
                <p:nvSpPr>
                  <p:cNvPr id="151" name="Text Box 30"/>
                  <p:cNvSpPr txBox="1">
                    <a:spLocks noChangeAspect="1" noChangeArrowheads="1"/>
                  </p:cNvSpPr>
                  <p:nvPr/>
                </p:nvSpPr>
                <p:spPr bwMode="gray">
                  <a:xfrm>
                    <a:off x="2055" y="3457"/>
                    <a:ext cx="995"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Trough of Disillusionment</a:t>
                    </a:r>
                  </a:p>
                </p:txBody>
              </p:sp>
              <p:sp>
                <p:nvSpPr>
                  <p:cNvPr id="152" name="Text Box 31"/>
                  <p:cNvSpPr txBox="1">
                    <a:spLocks noChangeAspect="1" noChangeArrowheads="1"/>
                  </p:cNvSpPr>
                  <p:nvPr/>
                </p:nvSpPr>
                <p:spPr bwMode="gray">
                  <a:xfrm>
                    <a:off x="3053" y="3504"/>
                    <a:ext cx="1314" cy="141"/>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Slope of Enlightenment</a:t>
                    </a:r>
                  </a:p>
                </p:txBody>
              </p:sp>
              <p:sp>
                <p:nvSpPr>
                  <p:cNvPr id="153" name="Text Box 32"/>
                  <p:cNvSpPr txBox="1">
                    <a:spLocks noChangeAspect="1" noChangeArrowheads="1"/>
                  </p:cNvSpPr>
                  <p:nvPr/>
                </p:nvSpPr>
                <p:spPr bwMode="gray">
                  <a:xfrm>
                    <a:off x="4364" y="3457"/>
                    <a:ext cx="663"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Plateau of Productivity</a:t>
                    </a:r>
                  </a:p>
                </p:txBody>
              </p:sp>
            </p:grpSp>
            <p:grpSp>
              <p:nvGrpSpPr>
                <p:cNvPr id="146" name="Group 255"/>
                <p:cNvGrpSpPr>
                  <a:grpSpLocks/>
                </p:cNvGrpSpPr>
                <p:nvPr/>
              </p:nvGrpSpPr>
              <p:grpSpPr bwMode="auto">
                <a:xfrm>
                  <a:off x="756" y="302"/>
                  <a:ext cx="2448" cy="2884"/>
                  <a:chOff x="756" y="302"/>
                  <a:chExt cx="2448" cy="2884"/>
                </a:xfrm>
              </p:grpSpPr>
              <p:sp>
                <p:nvSpPr>
                  <p:cNvPr id="147" name="Text Box 34"/>
                  <p:cNvSpPr txBox="1">
                    <a:spLocks noChangeAspect="1" noChangeArrowheads="1"/>
                  </p:cNvSpPr>
                  <p:nvPr/>
                </p:nvSpPr>
                <p:spPr bwMode="gray">
                  <a:xfrm>
                    <a:off x="2535" y="3034"/>
                    <a:ext cx="669" cy="15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200" b="1" dirty="0"/>
                      <a:t>time</a:t>
                    </a:r>
                  </a:p>
                </p:txBody>
              </p:sp>
              <p:sp>
                <p:nvSpPr>
                  <p:cNvPr id="148" name="Text Box 35"/>
                  <p:cNvSpPr txBox="1">
                    <a:spLocks noChangeAspect="1" noChangeArrowheads="1"/>
                  </p:cNvSpPr>
                  <p:nvPr/>
                </p:nvSpPr>
                <p:spPr bwMode="gray">
                  <a:xfrm>
                    <a:off x="756" y="302"/>
                    <a:ext cx="687" cy="152"/>
                  </a:xfrm>
                  <a:prstGeom prst="rect">
                    <a:avLst/>
                  </a:prstGeom>
                  <a:noFill/>
                  <a:ln w="12700" algn="ctr">
                    <a:noFill/>
                    <a:miter lim="800000"/>
                    <a:headEnd/>
                    <a:tailEnd/>
                  </a:ln>
                  <a:effectLst/>
                </p:spPr>
                <p:txBody>
                  <a:bodyPr wrap="none" lIns="74876" tIns="37439" rIns="74876" bIns="37439" anchor="b">
                    <a:spAutoFit/>
                  </a:bodyPr>
                  <a:lstStyle/>
                  <a:p>
                    <a:pPr algn="l">
                      <a:lnSpc>
                        <a:spcPct val="90000"/>
                      </a:lnSpc>
                      <a:spcBef>
                        <a:spcPct val="0"/>
                      </a:spcBef>
                    </a:pPr>
                    <a:r>
                      <a:rPr lang="en-US" sz="1200" b="1" dirty="0"/>
                      <a:t>expectations</a:t>
                    </a:r>
                  </a:p>
                </p:txBody>
              </p:sp>
            </p:grpSp>
          </p:grpSp>
          <p:grpSp>
            <p:nvGrpSpPr>
              <p:cNvPr id="131" name="Group 36"/>
              <p:cNvGrpSpPr>
                <a:grpSpLocks/>
              </p:cNvGrpSpPr>
              <p:nvPr/>
            </p:nvGrpSpPr>
            <p:grpSpPr bwMode="auto">
              <a:xfrm>
                <a:off x="1355725" y="5008563"/>
                <a:ext cx="6464300" cy="457200"/>
                <a:chOff x="767" y="3867"/>
                <a:chExt cx="4302" cy="304"/>
              </a:xfrm>
            </p:grpSpPr>
            <p:sp>
              <p:nvSpPr>
                <p:cNvPr id="133" name="Text Box 37"/>
                <p:cNvSpPr txBox="1">
                  <a:spLocks noChangeAspect="1" noChangeArrowheads="1"/>
                </p:cNvSpPr>
                <p:nvPr/>
              </p:nvSpPr>
              <p:spPr bwMode="gray">
                <a:xfrm>
                  <a:off x="767" y="3867"/>
                  <a:ext cx="1638" cy="151"/>
                </a:xfrm>
                <a:prstGeom prst="rect">
                  <a:avLst/>
                </a:prstGeom>
                <a:noFill/>
                <a:ln w="12700" algn="ctr">
                  <a:noFill/>
                  <a:miter lim="800000"/>
                  <a:headEnd/>
                  <a:tailEnd/>
                </a:ln>
                <a:effectLst/>
              </p:spPr>
              <p:txBody>
                <a:bodyPr lIns="74876" tIns="37439" rIns="74876" bIns="37439" anchor="b">
                  <a:spAutoFit/>
                </a:bodyPr>
                <a:lstStyle/>
                <a:p>
                  <a:pPr algn="l">
                    <a:lnSpc>
                      <a:spcPct val="90000"/>
                    </a:lnSpc>
                    <a:spcBef>
                      <a:spcPct val="0"/>
                    </a:spcBef>
                  </a:pPr>
                  <a:r>
                    <a:rPr lang="en-US" sz="1100" b="1" dirty="0" smtClean="0"/>
                    <a:t>Plateau will be reached in:</a:t>
                  </a:r>
                </a:p>
              </p:txBody>
            </p:sp>
            <p:sp>
              <p:nvSpPr>
                <p:cNvPr id="134" name="Oval 38"/>
                <p:cNvSpPr>
                  <a:spLocks noChangeAspect="1" noChangeArrowheads="1"/>
                </p:cNvSpPr>
                <p:nvPr/>
              </p:nvSpPr>
              <p:spPr bwMode="gray">
                <a:xfrm>
                  <a:off x="810" y="4065"/>
                  <a:ext cx="56" cy="5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135" name="Text Box 39"/>
                <p:cNvSpPr txBox="1">
                  <a:spLocks noChangeAspect="1" noChangeArrowheads="1"/>
                </p:cNvSpPr>
                <p:nvPr/>
              </p:nvSpPr>
              <p:spPr bwMode="gray">
                <a:xfrm>
                  <a:off x="849" y="4020"/>
                  <a:ext cx="823"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less than 2 years</a:t>
                  </a:r>
                </a:p>
              </p:txBody>
            </p:sp>
            <p:sp>
              <p:nvSpPr>
                <p:cNvPr id="136" name="Oval 40"/>
                <p:cNvSpPr>
                  <a:spLocks noChangeAspect="1" noChangeArrowheads="1"/>
                </p:cNvSpPr>
                <p:nvPr/>
              </p:nvSpPr>
              <p:spPr bwMode="gray">
                <a:xfrm>
                  <a:off x="1735" y="4065"/>
                  <a:ext cx="55" cy="5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37" name="Text Box 41"/>
                <p:cNvSpPr txBox="1">
                  <a:spLocks noChangeAspect="1" noChangeArrowheads="1"/>
                </p:cNvSpPr>
                <p:nvPr/>
              </p:nvSpPr>
              <p:spPr bwMode="gray">
                <a:xfrm>
                  <a:off x="1780" y="4020"/>
                  <a:ext cx="630"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2 to 5 years</a:t>
                  </a:r>
                </a:p>
              </p:txBody>
            </p:sp>
            <p:sp>
              <p:nvSpPr>
                <p:cNvPr id="138" name="Oval 42"/>
                <p:cNvSpPr>
                  <a:spLocks noChangeAspect="1" noChangeArrowheads="1"/>
                </p:cNvSpPr>
                <p:nvPr/>
              </p:nvSpPr>
              <p:spPr bwMode="gray">
                <a:xfrm>
                  <a:off x="2465" y="4065"/>
                  <a:ext cx="56" cy="5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39" name="Text Box 43"/>
                <p:cNvSpPr txBox="1">
                  <a:spLocks noChangeAspect="1" noChangeArrowheads="1"/>
                </p:cNvSpPr>
                <p:nvPr/>
              </p:nvSpPr>
              <p:spPr bwMode="gray">
                <a:xfrm>
                  <a:off x="2511" y="4020"/>
                  <a:ext cx="715"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5 to 10 years</a:t>
                  </a:r>
                </a:p>
              </p:txBody>
            </p:sp>
            <p:sp>
              <p:nvSpPr>
                <p:cNvPr id="140" name="AutoShape 44"/>
                <p:cNvSpPr>
                  <a:spLocks noChangeAspect="1" noChangeArrowheads="1"/>
                </p:cNvSpPr>
                <p:nvPr/>
              </p:nvSpPr>
              <p:spPr bwMode="gray">
                <a:xfrm flipH="1">
                  <a:off x="3243" y="4060"/>
                  <a:ext cx="80" cy="69"/>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spAutoFit/>
                </a:bodyPr>
                <a:lstStyle/>
                <a:p>
                  <a:endParaRPr lang="en-US" dirty="0"/>
                </a:p>
              </p:txBody>
            </p:sp>
            <p:sp>
              <p:nvSpPr>
                <p:cNvPr id="141" name="Text Box 45"/>
                <p:cNvSpPr txBox="1">
                  <a:spLocks noChangeAspect="1" noChangeArrowheads="1"/>
                </p:cNvSpPr>
                <p:nvPr/>
              </p:nvSpPr>
              <p:spPr bwMode="gray">
                <a:xfrm>
                  <a:off x="3311" y="4020"/>
                  <a:ext cx="941"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more than 10 years</a:t>
                  </a:r>
                </a:p>
              </p:txBody>
            </p:sp>
            <p:sp>
              <p:nvSpPr>
                <p:cNvPr id="142" name="Text Box 46"/>
                <p:cNvSpPr txBox="1">
                  <a:spLocks noChangeAspect="1" noChangeArrowheads="1"/>
                </p:cNvSpPr>
                <p:nvPr/>
              </p:nvSpPr>
              <p:spPr bwMode="gray">
                <a:xfrm>
                  <a:off x="4348" y="3919"/>
                  <a:ext cx="721" cy="252"/>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obsolete</a:t>
                  </a:r>
                </a:p>
                <a:p>
                  <a:pPr algn="l">
                    <a:lnSpc>
                      <a:spcPct val="90000"/>
                    </a:lnSpc>
                    <a:spcBef>
                      <a:spcPct val="0"/>
                    </a:spcBef>
                  </a:pPr>
                  <a:r>
                    <a:rPr lang="en-US" sz="1100" dirty="0"/>
                    <a:t>before plateau</a:t>
                  </a:r>
                </a:p>
              </p:txBody>
            </p:sp>
            <p:sp>
              <p:nvSpPr>
                <p:cNvPr id="143" name="AutoShape 47"/>
                <p:cNvSpPr>
                  <a:spLocks noChangeAspect="1" noChangeArrowheads="1"/>
                </p:cNvSpPr>
                <p:nvPr/>
              </p:nvSpPr>
              <p:spPr bwMode="gray">
                <a:xfrm>
                  <a:off x="4294" y="4064"/>
                  <a:ext cx="60" cy="61"/>
                </a:xfrm>
                <a:prstGeom prst="flowChartSummingJunction">
                  <a:avLst/>
                </a:prstGeom>
                <a:solidFill>
                  <a:schemeClr val="bg1"/>
                </a:solidFill>
                <a:ln w="12700">
                  <a:solidFill>
                    <a:srgbClr val="FF0000"/>
                  </a:solidFill>
                  <a:round/>
                  <a:headEnd/>
                  <a:tailEnd/>
                </a:ln>
                <a:effectLst/>
              </p:spPr>
              <p:txBody>
                <a:bodyPr lIns="74876" tIns="37439" rIns="74876" bIns="37439" anchor="ctr">
                  <a:spAutoFit/>
                </a:bodyPr>
                <a:lstStyle/>
                <a:p>
                  <a:endParaRPr lang="en-US" dirty="0"/>
                </a:p>
              </p:txBody>
            </p:sp>
          </p:grpSp>
          <p:sp>
            <p:nvSpPr>
              <p:cNvPr id="132" name="Freeform 49"/>
              <p:cNvSpPr>
                <a:spLocks/>
              </p:cNvSpPr>
              <p:nvPr/>
            </p:nvSpPr>
            <p:spPr bwMode="gray">
              <a:xfrm>
                <a:off x="1695450" y="903288"/>
                <a:ext cx="6057900" cy="3278188"/>
              </a:xfrm>
              <a:custGeom>
                <a:avLst/>
                <a:gdLst/>
                <a:ahLst/>
                <a:cxnLst>
                  <a:cxn ang="0">
                    <a:pos x="41" y="1980"/>
                  </a:cxn>
                  <a:cxn ang="0">
                    <a:pos x="173" y="1806"/>
                  </a:cxn>
                  <a:cxn ang="0">
                    <a:pos x="263" y="1604"/>
                  </a:cxn>
                  <a:cxn ang="0">
                    <a:pos x="331" y="1400"/>
                  </a:cxn>
                  <a:cxn ang="0">
                    <a:pos x="385" y="1194"/>
                  </a:cxn>
                  <a:cxn ang="0">
                    <a:pos x="437" y="990"/>
                  </a:cxn>
                  <a:cxn ang="0">
                    <a:pos x="489" y="782"/>
                  </a:cxn>
                  <a:cxn ang="0">
                    <a:pos x="543" y="572"/>
                  </a:cxn>
                  <a:cxn ang="0">
                    <a:pos x="595" y="362"/>
                  </a:cxn>
                  <a:cxn ang="0">
                    <a:pos x="649" y="156"/>
                  </a:cxn>
                  <a:cxn ang="0">
                    <a:pos x="679" y="88"/>
                  </a:cxn>
                  <a:cxn ang="0">
                    <a:pos x="755" y="16"/>
                  </a:cxn>
                  <a:cxn ang="0">
                    <a:pos x="851" y="8"/>
                  </a:cxn>
                  <a:cxn ang="0">
                    <a:pos x="921" y="76"/>
                  </a:cxn>
                  <a:cxn ang="0">
                    <a:pos x="957" y="216"/>
                  </a:cxn>
                  <a:cxn ang="0">
                    <a:pos x="995" y="404"/>
                  </a:cxn>
                  <a:cxn ang="0">
                    <a:pos x="1033" y="584"/>
                  </a:cxn>
                  <a:cxn ang="0">
                    <a:pos x="1067" y="766"/>
                  </a:cxn>
                  <a:cxn ang="0">
                    <a:pos x="1103" y="946"/>
                  </a:cxn>
                  <a:cxn ang="0">
                    <a:pos x="1141" y="1136"/>
                  </a:cxn>
                  <a:cxn ang="0">
                    <a:pos x="1171" y="1253"/>
                  </a:cxn>
                  <a:cxn ang="0">
                    <a:pos x="1213" y="1374"/>
                  </a:cxn>
                  <a:cxn ang="0">
                    <a:pos x="1261" y="1458"/>
                  </a:cxn>
                  <a:cxn ang="0">
                    <a:pos x="1331" y="1526"/>
                  </a:cxn>
                  <a:cxn ang="0">
                    <a:pos x="1419" y="1574"/>
                  </a:cxn>
                  <a:cxn ang="0">
                    <a:pos x="1517" y="1596"/>
                  </a:cxn>
                  <a:cxn ang="0">
                    <a:pos x="1619" y="1596"/>
                  </a:cxn>
                  <a:cxn ang="0">
                    <a:pos x="1721" y="1570"/>
                  </a:cxn>
                  <a:cxn ang="0">
                    <a:pos x="1813" y="1524"/>
                  </a:cxn>
                  <a:cxn ang="0">
                    <a:pos x="1961" y="1438"/>
                  </a:cxn>
                  <a:cxn ang="0">
                    <a:pos x="2167" y="1320"/>
                  </a:cxn>
                  <a:cxn ang="0">
                    <a:pos x="2369" y="1220"/>
                  </a:cxn>
                  <a:cxn ang="0">
                    <a:pos x="2585" y="1122"/>
                  </a:cxn>
                  <a:cxn ang="0">
                    <a:pos x="2783" y="1046"/>
                  </a:cxn>
                  <a:cxn ang="0">
                    <a:pos x="2983" y="986"/>
                  </a:cxn>
                  <a:cxn ang="0">
                    <a:pos x="3182" y="933"/>
                  </a:cxn>
                  <a:cxn ang="0">
                    <a:pos x="3335" y="899"/>
                  </a:cxn>
                  <a:cxn ang="0">
                    <a:pos x="3434" y="879"/>
                  </a:cxn>
                  <a:cxn ang="0">
                    <a:pos x="3533" y="864"/>
                  </a:cxn>
                  <a:cxn ang="0">
                    <a:pos x="3746" y="858"/>
                  </a:cxn>
                </a:cxnLst>
                <a:rect l="0" t="0" r="r" b="b"/>
                <a:pathLst>
                  <a:path w="3746" h="2025">
                    <a:moveTo>
                      <a:pt x="0" y="2025"/>
                    </a:moveTo>
                    <a:lnTo>
                      <a:pt x="41" y="1980"/>
                    </a:lnTo>
                    <a:lnTo>
                      <a:pt x="113" y="1902"/>
                    </a:lnTo>
                    <a:lnTo>
                      <a:pt x="173" y="1806"/>
                    </a:lnTo>
                    <a:lnTo>
                      <a:pt x="223" y="1710"/>
                    </a:lnTo>
                    <a:lnTo>
                      <a:pt x="263" y="1604"/>
                    </a:lnTo>
                    <a:lnTo>
                      <a:pt x="299" y="1500"/>
                    </a:lnTo>
                    <a:lnTo>
                      <a:pt x="331" y="1400"/>
                    </a:lnTo>
                    <a:lnTo>
                      <a:pt x="359" y="1296"/>
                    </a:lnTo>
                    <a:lnTo>
                      <a:pt x="385" y="1194"/>
                    </a:lnTo>
                    <a:lnTo>
                      <a:pt x="409" y="1092"/>
                    </a:lnTo>
                    <a:lnTo>
                      <a:pt x="437" y="990"/>
                    </a:lnTo>
                    <a:lnTo>
                      <a:pt x="465" y="886"/>
                    </a:lnTo>
                    <a:lnTo>
                      <a:pt x="489" y="782"/>
                    </a:lnTo>
                    <a:lnTo>
                      <a:pt x="515" y="676"/>
                    </a:lnTo>
                    <a:lnTo>
                      <a:pt x="543" y="572"/>
                    </a:lnTo>
                    <a:lnTo>
                      <a:pt x="569" y="468"/>
                    </a:lnTo>
                    <a:lnTo>
                      <a:pt x="595" y="362"/>
                    </a:lnTo>
                    <a:lnTo>
                      <a:pt x="621" y="256"/>
                    </a:lnTo>
                    <a:lnTo>
                      <a:pt x="649" y="156"/>
                    </a:lnTo>
                    <a:lnTo>
                      <a:pt x="667" y="110"/>
                    </a:lnTo>
                    <a:lnTo>
                      <a:pt x="679" y="88"/>
                    </a:lnTo>
                    <a:lnTo>
                      <a:pt x="705" y="52"/>
                    </a:lnTo>
                    <a:lnTo>
                      <a:pt x="755" y="16"/>
                    </a:lnTo>
                    <a:lnTo>
                      <a:pt x="805" y="0"/>
                    </a:lnTo>
                    <a:lnTo>
                      <a:pt x="851" y="8"/>
                    </a:lnTo>
                    <a:lnTo>
                      <a:pt x="893" y="34"/>
                    </a:lnTo>
                    <a:lnTo>
                      <a:pt x="921" y="76"/>
                    </a:lnTo>
                    <a:lnTo>
                      <a:pt x="939" y="120"/>
                    </a:lnTo>
                    <a:lnTo>
                      <a:pt x="957" y="216"/>
                    </a:lnTo>
                    <a:lnTo>
                      <a:pt x="977" y="312"/>
                    </a:lnTo>
                    <a:lnTo>
                      <a:pt x="995" y="404"/>
                    </a:lnTo>
                    <a:lnTo>
                      <a:pt x="1013" y="496"/>
                    </a:lnTo>
                    <a:lnTo>
                      <a:pt x="1033" y="584"/>
                    </a:lnTo>
                    <a:lnTo>
                      <a:pt x="1049" y="674"/>
                    </a:lnTo>
                    <a:lnTo>
                      <a:pt x="1067" y="766"/>
                    </a:lnTo>
                    <a:lnTo>
                      <a:pt x="1085" y="856"/>
                    </a:lnTo>
                    <a:lnTo>
                      <a:pt x="1103" y="946"/>
                    </a:lnTo>
                    <a:lnTo>
                      <a:pt x="1123" y="1038"/>
                    </a:lnTo>
                    <a:lnTo>
                      <a:pt x="1141" y="1136"/>
                    </a:lnTo>
                    <a:lnTo>
                      <a:pt x="1161" y="1230"/>
                    </a:lnTo>
                    <a:lnTo>
                      <a:pt x="1171" y="1253"/>
                    </a:lnTo>
                    <a:lnTo>
                      <a:pt x="1193" y="1318"/>
                    </a:lnTo>
                    <a:lnTo>
                      <a:pt x="1213" y="1374"/>
                    </a:lnTo>
                    <a:lnTo>
                      <a:pt x="1233" y="1416"/>
                    </a:lnTo>
                    <a:lnTo>
                      <a:pt x="1261" y="1458"/>
                    </a:lnTo>
                    <a:lnTo>
                      <a:pt x="1293" y="1494"/>
                    </a:lnTo>
                    <a:lnTo>
                      <a:pt x="1331" y="1526"/>
                    </a:lnTo>
                    <a:lnTo>
                      <a:pt x="1373" y="1556"/>
                    </a:lnTo>
                    <a:lnTo>
                      <a:pt x="1419" y="1574"/>
                    </a:lnTo>
                    <a:lnTo>
                      <a:pt x="1465" y="1586"/>
                    </a:lnTo>
                    <a:lnTo>
                      <a:pt x="1517" y="1596"/>
                    </a:lnTo>
                    <a:lnTo>
                      <a:pt x="1565" y="1602"/>
                    </a:lnTo>
                    <a:lnTo>
                      <a:pt x="1619" y="1596"/>
                    </a:lnTo>
                    <a:lnTo>
                      <a:pt x="1665" y="1584"/>
                    </a:lnTo>
                    <a:lnTo>
                      <a:pt x="1721" y="1570"/>
                    </a:lnTo>
                    <a:lnTo>
                      <a:pt x="1767" y="1550"/>
                    </a:lnTo>
                    <a:lnTo>
                      <a:pt x="1813" y="1524"/>
                    </a:lnTo>
                    <a:lnTo>
                      <a:pt x="1861" y="1496"/>
                    </a:lnTo>
                    <a:lnTo>
                      <a:pt x="1961" y="1438"/>
                    </a:lnTo>
                    <a:lnTo>
                      <a:pt x="2063" y="1376"/>
                    </a:lnTo>
                    <a:lnTo>
                      <a:pt x="2167" y="1320"/>
                    </a:lnTo>
                    <a:lnTo>
                      <a:pt x="2267" y="1268"/>
                    </a:lnTo>
                    <a:lnTo>
                      <a:pt x="2369" y="1220"/>
                    </a:lnTo>
                    <a:lnTo>
                      <a:pt x="2475" y="1168"/>
                    </a:lnTo>
                    <a:lnTo>
                      <a:pt x="2585" y="1122"/>
                    </a:lnTo>
                    <a:lnTo>
                      <a:pt x="2683" y="1084"/>
                    </a:lnTo>
                    <a:lnTo>
                      <a:pt x="2783" y="1046"/>
                    </a:lnTo>
                    <a:lnTo>
                      <a:pt x="2881" y="1014"/>
                    </a:lnTo>
                    <a:lnTo>
                      <a:pt x="2983" y="986"/>
                    </a:lnTo>
                    <a:lnTo>
                      <a:pt x="3081" y="958"/>
                    </a:lnTo>
                    <a:lnTo>
                      <a:pt x="3182" y="933"/>
                    </a:lnTo>
                    <a:lnTo>
                      <a:pt x="3284" y="908"/>
                    </a:lnTo>
                    <a:lnTo>
                      <a:pt x="3335" y="899"/>
                    </a:lnTo>
                    <a:lnTo>
                      <a:pt x="3383" y="888"/>
                    </a:lnTo>
                    <a:lnTo>
                      <a:pt x="3434" y="879"/>
                    </a:lnTo>
                    <a:lnTo>
                      <a:pt x="3485" y="870"/>
                    </a:lnTo>
                    <a:lnTo>
                      <a:pt x="3533" y="864"/>
                    </a:lnTo>
                    <a:lnTo>
                      <a:pt x="3581" y="858"/>
                    </a:lnTo>
                    <a:lnTo>
                      <a:pt x="3746" y="858"/>
                    </a:lnTo>
                  </a:path>
                </a:pathLst>
              </a:custGeom>
              <a:noFill/>
              <a:ln w="38100" cap="flat" cmpd="sng">
                <a:solidFill>
                  <a:srgbClr val="969696"/>
                </a:solidFill>
                <a:prstDash val="solid"/>
                <a:round/>
                <a:headEnd type="none" w="med" len="med"/>
                <a:tailEnd type="none" w="med" len="lg"/>
              </a:ln>
              <a:effectLst/>
            </p:spPr>
            <p:txBody>
              <a:bodyPr lIns="74876" tIns="37439" rIns="74876" bIns="37439" anchor="ctr">
                <a:spAutoFit/>
              </a:bodyPr>
              <a:lstStyle/>
              <a:p>
                <a:endParaRPr lang="en-US" dirty="0"/>
              </a:p>
            </p:txBody>
          </p:sp>
        </p:grpSp>
        <p:grpSp>
          <p:nvGrpSpPr>
            <p:cNvPr id="7" name="Group 6"/>
            <p:cNvGrpSpPr/>
            <p:nvPr/>
          </p:nvGrpSpPr>
          <p:grpSpPr>
            <a:xfrm>
              <a:off x="1827975" y="741679"/>
              <a:ext cx="6807227" cy="3610303"/>
              <a:chOff x="1827975" y="741679"/>
              <a:chExt cx="6807227" cy="3610303"/>
            </a:xfrm>
          </p:grpSpPr>
          <p:sp>
            <p:nvSpPr>
              <p:cNvPr id="8" name="Text Box 597"/>
              <p:cNvSpPr txBox="1">
                <a:spLocks noChangeArrowheads="1"/>
              </p:cNvSpPr>
              <p:nvPr/>
            </p:nvSpPr>
            <p:spPr bwMode="gray">
              <a:xfrm>
                <a:off x="6873670" y="4121150"/>
                <a:ext cx="973343" cy="230832"/>
              </a:xfrm>
              <a:prstGeom prst="rect">
                <a:avLst/>
              </a:prstGeom>
              <a:noFill/>
              <a:ln w="9525">
                <a:noFill/>
                <a:miter lim="800000"/>
                <a:headEnd/>
                <a:tailEnd/>
              </a:ln>
              <a:effectLst/>
            </p:spPr>
            <p:txBody>
              <a:bodyPr wrap="none">
                <a:spAutoFit/>
              </a:bodyPr>
              <a:lstStyle/>
              <a:p>
                <a:pPr algn="r">
                  <a:spcBef>
                    <a:spcPct val="0"/>
                  </a:spcBef>
                </a:pPr>
                <a:r>
                  <a:rPr lang="en-US" sz="900" dirty="0"/>
                  <a:t>As of </a:t>
                </a:r>
                <a:r>
                  <a:rPr lang="en-US" sz="900" dirty="0" smtClean="0"/>
                  <a:t>July 2013</a:t>
                </a:r>
                <a:endParaRPr lang="en-US" sz="900" dirty="0"/>
              </a:p>
            </p:txBody>
          </p:sp>
          <p:sp>
            <p:nvSpPr>
              <p:cNvPr id="9" name="Freeform 8"/>
              <p:cNvSpPr/>
              <p:nvPr/>
            </p:nvSpPr>
            <p:spPr bwMode="auto">
              <a:xfrm flipH="1">
                <a:off x="3614738" y="3195637"/>
                <a:ext cx="73152" cy="19050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text_1"/>
              <p:cNvSpPr>
                <a:spLocks noChangeArrowheads="1"/>
              </p:cNvSpPr>
              <p:nvPr/>
            </p:nvSpPr>
            <p:spPr bwMode="gray">
              <a:xfrm>
                <a:off x="1827975" y="741679"/>
                <a:ext cx="1070806"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Application Shielding</a:t>
                </a:r>
                <a:endParaRPr lang="en-US" sz="900" dirty="0"/>
              </a:p>
            </p:txBody>
          </p:sp>
          <p:grpSp>
            <p:nvGrpSpPr>
              <p:cNvPr id="11" name="Group 10"/>
              <p:cNvGrpSpPr/>
              <p:nvPr/>
            </p:nvGrpSpPr>
            <p:grpSpPr>
              <a:xfrm>
                <a:off x="3409504" y="894017"/>
                <a:ext cx="1692771" cy="253238"/>
                <a:chOff x="3409504" y="965454"/>
                <a:chExt cx="1692771" cy="253238"/>
              </a:xfrm>
            </p:grpSpPr>
            <p:sp>
              <p:nvSpPr>
                <p:cNvPr id="128" name="text_2"/>
                <p:cNvSpPr>
                  <a:spLocks noChangeArrowheads="1"/>
                </p:cNvSpPr>
                <p:nvPr/>
              </p:nvSpPr>
              <p:spPr bwMode="gray">
                <a:xfrm>
                  <a:off x="3409504" y="965454"/>
                  <a:ext cx="1186222"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Dynamic Data Masking</a:t>
                  </a:r>
                  <a:endParaRPr lang="en-US" sz="900" dirty="0"/>
                </a:p>
              </p:txBody>
            </p:sp>
            <p:sp>
              <p:nvSpPr>
                <p:cNvPr id="129" name="text_3"/>
                <p:cNvSpPr>
                  <a:spLocks noChangeArrowheads="1"/>
                </p:cNvSpPr>
                <p:nvPr/>
              </p:nvSpPr>
              <p:spPr bwMode="gray">
                <a:xfrm>
                  <a:off x="3409504" y="1094042"/>
                  <a:ext cx="1692771"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Interoperable Storage Encryption</a:t>
                  </a:r>
                  <a:endParaRPr lang="en-US" sz="900" dirty="0"/>
                </a:p>
              </p:txBody>
            </p:sp>
          </p:grpSp>
          <p:grpSp>
            <p:nvGrpSpPr>
              <p:cNvPr id="12" name="Group 11"/>
              <p:cNvGrpSpPr/>
              <p:nvPr/>
            </p:nvGrpSpPr>
            <p:grpSpPr>
              <a:xfrm>
                <a:off x="3495740" y="1223960"/>
                <a:ext cx="1551707" cy="381821"/>
                <a:chOff x="3329046" y="1319210"/>
                <a:chExt cx="1551707" cy="381821"/>
              </a:xfrm>
            </p:grpSpPr>
            <p:sp>
              <p:nvSpPr>
                <p:cNvPr id="125" name="text_4"/>
                <p:cNvSpPr>
                  <a:spLocks noChangeArrowheads="1"/>
                </p:cNvSpPr>
                <p:nvPr/>
              </p:nvSpPr>
              <p:spPr bwMode="gray">
                <a:xfrm>
                  <a:off x="3329046" y="1319210"/>
                  <a:ext cx="155170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Hypervisor Security Protection</a:t>
                  </a:r>
                  <a:endParaRPr lang="en-US" sz="900" dirty="0"/>
                </a:p>
              </p:txBody>
            </p:sp>
            <p:sp>
              <p:nvSpPr>
                <p:cNvPr id="126" name="text_5"/>
                <p:cNvSpPr>
                  <a:spLocks noChangeArrowheads="1"/>
                </p:cNvSpPr>
                <p:nvPr/>
              </p:nvSpPr>
              <p:spPr bwMode="gray">
                <a:xfrm>
                  <a:off x="3329046" y="1447798"/>
                  <a:ext cx="1346522"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IaaS Container Encryption</a:t>
                  </a:r>
                  <a:endParaRPr lang="en-US" sz="900" dirty="0"/>
                </a:p>
              </p:txBody>
            </p:sp>
            <p:sp>
              <p:nvSpPr>
                <p:cNvPr id="127" name="text_6"/>
                <p:cNvSpPr>
                  <a:spLocks noChangeArrowheads="1"/>
                </p:cNvSpPr>
                <p:nvPr/>
              </p:nvSpPr>
              <p:spPr bwMode="gray">
                <a:xfrm>
                  <a:off x="3329046" y="1576381"/>
                  <a:ext cx="110286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Security in the Switch</a:t>
                  </a:r>
                  <a:endParaRPr lang="en-US" sz="900" dirty="0"/>
                </a:p>
              </p:txBody>
            </p:sp>
          </p:grpSp>
          <p:grpSp>
            <p:nvGrpSpPr>
              <p:cNvPr id="13" name="Group 12"/>
              <p:cNvGrpSpPr/>
              <p:nvPr/>
            </p:nvGrpSpPr>
            <p:grpSpPr>
              <a:xfrm>
                <a:off x="3593916" y="1686686"/>
                <a:ext cx="1994136" cy="253238"/>
                <a:chOff x="3331972" y="1872426"/>
                <a:chExt cx="1994136" cy="253238"/>
              </a:xfrm>
            </p:grpSpPr>
            <p:sp>
              <p:nvSpPr>
                <p:cNvPr id="123" name="text_7"/>
                <p:cNvSpPr>
                  <a:spLocks noChangeArrowheads="1"/>
                </p:cNvSpPr>
                <p:nvPr/>
              </p:nvSpPr>
              <p:spPr bwMode="gray">
                <a:xfrm>
                  <a:off x="3331972" y="1872426"/>
                  <a:ext cx="199413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Advanced Threat Detection Appliances</a:t>
                  </a:r>
                  <a:endParaRPr lang="en-US" sz="900" dirty="0"/>
                </a:p>
              </p:txBody>
            </p:sp>
            <p:sp>
              <p:nvSpPr>
                <p:cNvPr id="124" name="text_8"/>
                <p:cNvSpPr>
                  <a:spLocks noChangeArrowheads="1"/>
                </p:cNvSpPr>
                <p:nvPr/>
              </p:nvSpPr>
              <p:spPr bwMode="gray">
                <a:xfrm>
                  <a:off x="3331972" y="2001014"/>
                  <a:ext cx="1673535"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Operational Technology Security</a:t>
                  </a:r>
                  <a:endParaRPr lang="en-US" sz="900" dirty="0"/>
                </a:p>
              </p:txBody>
            </p:sp>
          </p:grpSp>
          <p:sp>
            <p:nvSpPr>
              <p:cNvPr id="14" name="light_blue_dot_9"/>
              <p:cNvSpPr>
                <a:spLocks noChangeAspect="1" noChangeArrowheads="1"/>
              </p:cNvSpPr>
              <p:nvPr/>
            </p:nvSpPr>
            <p:spPr bwMode="gray">
              <a:xfrm>
                <a:off x="3346704" y="1956816"/>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5" name="text_9"/>
              <p:cNvSpPr>
                <a:spLocks noChangeArrowheads="1"/>
              </p:cNvSpPr>
              <p:nvPr/>
            </p:nvSpPr>
            <p:spPr bwMode="gray">
              <a:xfrm>
                <a:off x="3467354" y="1947292"/>
                <a:ext cx="1314462"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Penetration Testing Tools</a:t>
                </a:r>
                <a:endParaRPr lang="en-US" sz="900" dirty="0"/>
              </a:p>
            </p:txBody>
          </p:sp>
          <p:grpSp>
            <p:nvGrpSpPr>
              <p:cNvPr id="16" name="Group 15"/>
              <p:cNvGrpSpPr/>
              <p:nvPr/>
            </p:nvGrpSpPr>
            <p:grpSpPr>
              <a:xfrm>
                <a:off x="3729077" y="2313428"/>
                <a:ext cx="1590179" cy="253237"/>
                <a:chOff x="3952938" y="2342006"/>
                <a:chExt cx="1590179" cy="253237"/>
              </a:xfrm>
            </p:grpSpPr>
            <p:sp>
              <p:nvSpPr>
                <p:cNvPr id="121" name="text_10"/>
                <p:cNvSpPr>
                  <a:spLocks noChangeArrowheads="1"/>
                </p:cNvSpPr>
                <p:nvPr/>
              </p:nvSpPr>
              <p:spPr bwMode="gray">
                <a:xfrm>
                  <a:off x="3952938" y="2342006"/>
                  <a:ext cx="1590179"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Cloud-Based Security Services</a:t>
                  </a:r>
                  <a:endParaRPr lang="en-US" sz="900" dirty="0"/>
                </a:p>
              </p:txBody>
            </p:sp>
            <p:sp>
              <p:nvSpPr>
                <p:cNvPr id="122" name="text_11"/>
                <p:cNvSpPr>
                  <a:spLocks noChangeArrowheads="1"/>
                </p:cNvSpPr>
                <p:nvPr/>
              </p:nvSpPr>
              <p:spPr bwMode="gray">
                <a:xfrm>
                  <a:off x="3952938" y="2470593"/>
                  <a:ext cx="66043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Introspection</a:t>
                  </a:r>
                  <a:endParaRPr lang="en-US" sz="900" dirty="0"/>
                </a:p>
              </p:txBody>
            </p:sp>
          </p:grpSp>
          <p:sp>
            <p:nvSpPr>
              <p:cNvPr id="17" name="text_12"/>
              <p:cNvSpPr>
                <a:spLocks noChangeArrowheads="1"/>
              </p:cNvSpPr>
              <p:nvPr/>
            </p:nvSpPr>
            <p:spPr bwMode="gray">
              <a:xfrm>
                <a:off x="3822579" y="2665480"/>
                <a:ext cx="1211870"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Context-Aware Security</a:t>
                </a:r>
                <a:endParaRPr lang="en-US" sz="900" dirty="0"/>
              </a:p>
            </p:txBody>
          </p:sp>
          <p:sp>
            <p:nvSpPr>
              <p:cNvPr id="18" name="text_13"/>
              <p:cNvSpPr>
                <a:spLocks noChangeArrowheads="1"/>
              </p:cNvSpPr>
              <p:nvPr/>
            </p:nvSpPr>
            <p:spPr bwMode="gray">
              <a:xfrm>
                <a:off x="3822579" y="2794067"/>
                <a:ext cx="1449115"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Open-Source Security Tools</a:t>
                </a:r>
                <a:endParaRPr lang="en-US" sz="900" dirty="0"/>
              </a:p>
            </p:txBody>
          </p:sp>
          <p:sp>
            <p:nvSpPr>
              <p:cNvPr id="19" name="text_14"/>
              <p:cNvSpPr>
                <a:spLocks noChangeArrowheads="1"/>
              </p:cNvSpPr>
              <p:nvPr/>
            </p:nvSpPr>
            <p:spPr bwMode="gray">
              <a:xfrm>
                <a:off x="3822579" y="2922653"/>
                <a:ext cx="1160574" cy="249299"/>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Software Composition </a:t>
                </a:r>
                <a:br>
                  <a:rPr lang="en-US" sz="900" dirty="0" smtClean="0">
                    <a:cs typeface="Arial" charset="0"/>
                  </a:rPr>
                </a:br>
                <a:r>
                  <a:rPr lang="en-US" sz="900" dirty="0" smtClean="0">
                    <a:cs typeface="Arial" charset="0"/>
                  </a:rPr>
                  <a:t>Analysis</a:t>
                </a:r>
                <a:endParaRPr lang="en-US" sz="900" dirty="0"/>
              </a:p>
            </p:txBody>
          </p:sp>
          <p:sp>
            <p:nvSpPr>
              <p:cNvPr id="20" name="light_blue_dot_15"/>
              <p:cNvSpPr>
                <a:spLocks noChangeAspect="1" noChangeArrowheads="1"/>
              </p:cNvSpPr>
              <p:nvPr/>
            </p:nvSpPr>
            <p:spPr bwMode="gray">
              <a:xfrm>
                <a:off x="3648456" y="315468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21" name="text_15"/>
              <p:cNvSpPr>
                <a:spLocks noChangeArrowheads="1"/>
              </p:cNvSpPr>
              <p:nvPr/>
            </p:nvSpPr>
            <p:spPr bwMode="gray">
              <a:xfrm>
                <a:off x="2952048" y="3259461"/>
                <a:ext cx="634789" cy="2492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Secure Web</a:t>
                </a:r>
                <a:br>
                  <a:rPr lang="en-US" sz="900" dirty="0" smtClean="0">
                    <a:cs typeface="Arial" charset="0"/>
                  </a:rPr>
                </a:br>
                <a:r>
                  <a:rPr lang="en-US" sz="900" dirty="0" smtClean="0">
                    <a:cs typeface="Arial" charset="0"/>
                  </a:rPr>
                  <a:t> Gateways</a:t>
                </a:r>
                <a:endParaRPr lang="en-US" sz="900" dirty="0"/>
              </a:p>
            </p:txBody>
          </p:sp>
          <p:sp>
            <p:nvSpPr>
              <p:cNvPr id="22" name="text_16"/>
              <p:cNvSpPr>
                <a:spLocks noChangeArrowheads="1"/>
              </p:cNvSpPr>
              <p:nvPr/>
            </p:nvSpPr>
            <p:spPr bwMode="gray">
              <a:xfrm>
                <a:off x="2873757" y="3564255"/>
                <a:ext cx="942566"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DMZ Virtualization</a:t>
                </a:r>
                <a:endParaRPr lang="en-US" sz="900" dirty="0"/>
              </a:p>
            </p:txBody>
          </p:sp>
          <p:grpSp>
            <p:nvGrpSpPr>
              <p:cNvPr id="23" name="Group 22"/>
              <p:cNvGrpSpPr/>
              <p:nvPr/>
            </p:nvGrpSpPr>
            <p:grpSpPr>
              <a:xfrm>
                <a:off x="2779713" y="3743325"/>
                <a:ext cx="1468351" cy="253238"/>
                <a:chOff x="4365626" y="3595687"/>
                <a:chExt cx="1468351" cy="253238"/>
              </a:xfrm>
            </p:grpSpPr>
            <p:sp>
              <p:nvSpPr>
                <p:cNvPr id="119" name="text_17"/>
                <p:cNvSpPr>
                  <a:spLocks noChangeArrowheads="1"/>
                </p:cNvSpPr>
                <p:nvPr/>
              </p:nvSpPr>
              <p:spPr bwMode="gray">
                <a:xfrm>
                  <a:off x="4365626" y="3595687"/>
                  <a:ext cx="1468351"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Endpoint Protection Platform</a:t>
                  </a:r>
                  <a:endParaRPr lang="en-US" sz="900" dirty="0"/>
                </a:p>
              </p:txBody>
            </p:sp>
            <p:sp>
              <p:nvSpPr>
                <p:cNvPr id="120" name="text_18"/>
                <p:cNvSpPr>
                  <a:spLocks noChangeArrowheads="1"/>
                </p:cNvSpPr>
                <p:nvPr/>
              </p:nvSpPr>
              <p:spPr bwMode="gray">
                <a:xfrm>
                  <a:off x="4769583" y="3724275"/>
                  <a:ext cx="1064394"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Next-Generation IPS</a:t>
                  </a:r>
                  <a:endParaRPr lang="en-US" sz="900" dirty="0"/>
                </a:p>
              </p:txBody>
            </p:sp>
          </p:grpSp>
          <p:grpSp>
            <p:nvGrpSpPr>
              <p:cNvPr id="24" name="Group 23"/>
              <p:cNvGrpSpPr/>
              <p:nvPr/>
            </p:nvGrpSpPr>
            <p:grpSpPr>
              <a:xfrm>
                <a:off x="5162515" y="4033652"/>
                <a:ext cx="1788951" cy="253238"/>
                <a:chOff x="5267289" y="3252597"/>
                <a:chExt cx="1788951" cy="253238"/>
              </a:xfrm>
            </p:grpSpPr>
            <p:sp>
              <p:nvSpPr>
                <p:cNvPr id="117" name="text_19"/>
                <p:cNvSpPr>
                  <a:spLocks noChangeArrowheads="1"/>
                </p:cNvSpPr>
                <p:nvPr/>
              </p:nvSpPr>
              <p:spPr bwMode="gray">
                <a:xfrm>
                  <a:off x="5267289" y="3381185"/>
                  <a:ext cx="1564531"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Database Audit and Protection</a:t>
                  </a:r>
                  <a:endParaRPr lang="en-US" sz="900" dirty="0"/>
                </a:p>
              </p:txBody>
            </p:sp>
            <p:sp>
              <p:nvSpPr>
                <p:cNvPr id="118" name="text_20"/>
                <p:cNvSpPr>
                  <a:spLocks noChangeArrowheads="1"/>
                </p:cNvSpPr>
                <p:nvPr/>
              </p:nvSpPr>
              <p:spPr bwMode="gray">
                <a:xfrm>
                  <a:off x="5267289" y="3252597"/>
                  <a:ext cx="1788951"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Unified Threat Management (UTM)</a:t>
                  </a:r>
                  <a:endParaRPr lang="en-US" sz="900" dirty="0"/>
                </a:p>
              </p:txBody>
            </p:sp>
          </p:grpSp>
          <p:grpSp>
            <p:nvGrpSpPr>
              <p:cNvPr id="25" name="Group 24"/>
              <p:cNvGrpSpPr/>
              <p:nvPr/>
            </p:nvGrpSpPr>
            <p:grpSpPr>
              <a:xfrm>
                <a:off x="5327094" y="3769407"/>
                <a:ext cx="1231106" cy="253237"/>
                <a:chOff x="5341381" y="3337370"/>
                <a:chExt cx="1231106" cy="253237"/>
              </a:xfrm>
            </p:grpSpPr>
            <p:sp>
              <p:nvSpPr>
                <p:cNvPr id="115" name="text_21"/>
                <p:cNvSpPr>
                  <a:spLocks noChangeArrowheads="1"/>
                </p:cNvSpPr>
                <p:nvPr/>
              </p:nvSpPr>
              <p:spPr bwMode="gray">
                <a:xfrm>
                  <a:off x="5341381" y="3465957"/>
                  <a:ext cx="968214"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Application Control</a:t>
                  </a:r>
                  <a:endParaRPr lang="en-US" sz="900" dirty="0"/>
                </a:p>
              </p:txBody>
            </p:sp>
            <p:sp>
              <p:nvSpPr>
                <p:cNvPr id="116" name="text_22"/>
                <p:cNvSpPr>
                  <a:spLocks noChangeArrowheads="1"/>
                </p:cNvSpPr>
                <p:nvPr/>
              </p:nvSpPr>
              <p:spPr bwMode="gray">
                <a:xfrm>
                  <a:off x="5341381" y="3337370"/>
                  <a:ext cx="123110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Network Access Control</a:t>
                  </a:r>
                  <a:endParaRPr lang="en-US" sz="900" dirty="0"/>
                </a:p>
              </p:txBody>
            </p:sp>
          </p:grpSp>
          <p:sp>
            <p:nvSpPr>
              <p:cNvPr id="26" name="text_23"/>
              <p:cNvSpPr>
                <a:spLocks noChangeArrowheads="1"/>
              </p:cNvSpPr>
              <p:nvPr/>
            </p:nvSpPr>
            <p:spPr bwMode="gray">
              <a:xfrm>
                <a:off x="5466274" y="3633749"/>
                <a:ext cx="177612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Static Application Security Testing </a:t>
                </a:r>
                <a:endParaRPr lang="en-US" sz="900" dirty="0"/>
              </a:p>
            </p:txBody>
          </p:sp>
          <p:sp>
            <p:nvSpPr>
              <p:cNvPr id="27" name="text_24"/>
              <p:cNvSpPr>
                <a:spLocks noChangeArrowheads="1"/>
              </p:cNvSpPr>
              <p:nvPr/>
            </p:nvSpPr>
            <p:spPr bwMode="gray">
              <a:xfrm>
                <a:off x="5630870" y="3498091"/>
                <a:ext cx="1057982"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Static Data Masking </a:t>
                </a:r>
                <a:endParaRPr lang="en-US" sz="900" dirty="0"/>
              </a:p>
            </p:txBody>
          </p:sp>
          <p:grpSp>
            <p:nvGrpSpPr>
              <p:cNvPr id="28" name="Group 27"/>
              <p:cNvGrpSpPr/>
              <p:nvPr/>
            </p:nvGrpSpPr>
            <p:grpSpPr>
              <a:xfrm>
                <a:off x="5834782" y="3233845"/>
                <a:ext cx="1333698" cy="253238"/>
                <a:chOff x="5868119" y="2909506"/>
                <a:chExt cx="1333698" cy="253238"/>
              </a:xfrm>
            </p:grpSpPr>
            <p:sp>
              <p:nvSpPr>
                <p:cNvPr id="113" name="text_25"/>
                <p:cNvSpPr>
                  <a:spLocks noChangeArrowheads="1"/>
                </p:cNvSpPr>
                <p:nvPr/>
              </p:nvSpPr>
              <p:spPr bwMode="gray">
                <a:xfrm>
                  <a:off x="5868119" y="3038094"/>
                  <a:ext cx="1243930"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Network Security Silicon</a:t>
                  </a:r>
                  <a:endParaRPr lang="en-US" sz="900" dirty="0"/>
                </a:p>
              </p:txBody>
            </p:sp>
            <p:sp>
              <p:nvSpPr>
                <p:cNvPr id="114" name="text_26"/>
                <p:cNvSpPr>
                  <a:spLocks noChangeArrowheads="1"/>
                </p:cNvSpPr>
                <p:nvPr/>
              </p:nvSpPr>
              <p:spPr bwMode="gray">
                <a:xfrm>
                  <a:off x="5868119" y="2909506"/>
                  <a:ext cx="1333698"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Next-Generation Firewalls</a:t>
                  </a:r>
                  <a:endParaRPr lang="en-US" sz="900" dirty="0"/>
                </a:p>
              </p:txBody>
            </p:sp>
          </p:grpSp>
          <p:sp>
            <p:nvSpPr>
              <p:cNvPr id="29" name="text_27"/>
              <p:cNvSpPr>
                <a:spLocks noChangeArrowheads="1"/>
              </p:cNvSpPr>
              <p:nvPr/>
            </p:nvSpPr>
            <p:spPr bwMode="gray">
              <a:xfrm>
                <a:off x="5978339" y="3098187"/>
                <a:ext cx="1320874"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Web Application Firewalls</a:t>
                </a:r>
                <a:endParaRPr lang="en-US" sz="900" dirty="0"/>
              </a:p>
            </p:txBody>
          </p:sp>
          <p:sp>
            <p:nvSpPr>
              <p:cNvPr id="30" name="text_28"/>
              <p:cNvSpPr>
                <a:spLocks noChangeArrowheads="1"/>
              </p:cNvSpPr>
              <p:nvPr/>
            </p:nvSpPr>
            <p:spPr bwMode="gray">
              <a:xfrm>
                <a:off x="6627608" y="2962529"/>
                <a:ext cx="282129"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SIEM</a:t>
                </a:r>
                <a:endParaRPr lang="en-US" sz="900" dirty="0"/>
              </a:p>
            </p:txBody>
          </p:sp>
          <p:sp>
            <p:nvSpPr>
              <p:cNvPr id="31" name="text_29"/>
              <p:cNvSpPr>
                <a:spLocks noChangeArrowheads="1"/>
              </p:cNvSpPr>
              <p:nvPr/>
            </p:nvSpPr>
            <p:spPr bwMode="gray">
              <a:xfrm>
                <a:off x="6783062" y="2826871"/>
                <a:ext cx="769441"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DDoS Defense</a:t>
                </a:r>
                <a:endParaRPr lang="en-US" sz="900" dirty="0"/>
              </a:p>
            </p:txBody>
          </p:sp>
          <p:grpSp>
            <p:nvGrpSpPr>
              <p:cNvPr id="32" name="Group 31"/>
              <p:cNvGrpSpPr/>
              <p:nvPr/>
            </p:nvGrpSpPr>
            <p:grpSpPr>
              <a:xfrm>
                <a:off x="6987315" y="2562626"/>
                <a:ext cx="1647887" cy="253237"/>
                <a:chOff x="7258752" y="2625090"/>
                <a:chExt cx="1647887" cy="253237"/>
              </a:xfrm>
            </p:grpSpPr>
            <p:sp>
              <p:nvSpPr>
                <p:cNvPr id="111" name="text_30"/>
                <p:cNvSpPr>
                  <a:spLocks noChangeArrowheads="1"/>
                </p:cNvSpPr>
                <p:nvPr/>
              </p:nvSpPr>
              <p:spPr bwMode="gray">
                <a:xfrm>
                  <a:off x="7258752" y="2753677"/>
                  <a:ext cx="1166986"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Mobile Data Protection</a:t>
                  </a:r>
                  <a:endParaRPr lang="en-US" sz="900" dirty="0"/>
                </a:p>
              </p:txBody>
            </p:sp>
            <p:sp>
              <p:nvSpPr>
                <p:cNvPr id="112" name="text_31"/>
                <p:cNvSpPr>
                  <a:spLocks noChangeArrowheads="1"/>
                </p:cNvSpPr>
                <p:nvPr/>
              </p:nvSpPr>
              <p:spPr bwMode="gray">
                <a:xfrm>
                  <a:off x="7258752" y="2625090"/>
                  <a:ext cx="1647887"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Web Services Security Gateway</a:t>
                  </a:r>
                  <a:endParaRPr lang="en-US" sz="900" dirty="0"/>
                </a:p>
              </p:txBody>
            </p:sp>
          </p:grpSp>
          <p:sp>
            <p:nvSpPr>
              <p:cNvPr id="33" name="text_32"/>
              <p:cNvSpPr>
                <a:spLocks noChangeArrowheads="1"/>
              </p:cNvSpPr>
              <p:nvPr/>
            </p:nvSpPr>
            <p:spPr bwMode="gray">
              <a:xfrm>
                <a:off x="7112192" y="2426968"/>
                <a:ext cx="551433" cy="124650"/>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WLAN IPS</a:t>
                </a:r>
                <a:endParaRPr lang="en-US" sz="900" dirty="0"/>
              </a:p>
            </p:txBody>
          </p:sp>
          <p:sp>
            <p:nvSpPr>
              <p:cNvPr id="34" name="text_33"/>
              <p:cNvSpPr>
                <a:spLocks noChangeArrowheads="1"/>
              </p:cNvSpPr>
              <p:nvPr/>
            </p:nvSpPr>
            <p:spPr bwMode="gray">
              <a:xfrm>
                <a:off x="5762305" y="2180463"/>
                <a:ext cx="1288814"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Vulnerability Assessment</a:t>
                </a:r>
                <a:endParaRPr lang="en-US" sz="900" dirty="0"/>
              </a:p>
            </p:txBody>
          </p:sp>
          <p:grpSp>
            <p:nvGrpSpPr>
              <p:cNvPr id="35" name="Group 34"/>
              <p:cNvGrpSpPr/>
              <p:nvPr/>
            </p:nvGrpSpPr>
            <p:grpSpPr>
              <a:xfrm>
                <a:off x="6111926" y="1738707"/>
                <a:ext cx="1045158" cy="377887"/>
                <a:chOff x="8164564" y="2443547"/>
                <a:chExt cx="1045158" cy="377887"/>
              </a:xfrm>
            </p:grpSpPr>
            <p:sp>
              <p:nvSpPr>
                <p:cNvPr id="109" name="text_34"/>
                <p:cNvSpPr>
                  <a:spLocks noChangeArrowheads="1"/>
                </p:cNvSpPr>
                <p:nvPr/>
              </p:nvSpPr>
              <p:spPr bwMode="gray">
                <a:xfrm>
                  <a:off x="8164564" y="2572135"/>
                  <a:ext cx="1045158" cy="249299"/>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Dynamic Application</a:t>
                  </a:r>
                  <a:br>
                    <a:rPr lang="en-US" sz="900" dirty="0" smtClean="0">
                      <a:cs typeface="Arial" charset="0"/>
                    </a:rPr>
                  </a:br>
                  <a:r>
                    <a:rPr lang="en-US" sz="900" dirty="0" smtClean="0">
                      <a:cs typeface="Arial" charset="0"/>
                    </a:rPr>
                    <a:t> Security Testing</a:t>
                  </a:r>
                  <a:endParaRPr lang="en-US" sz="900" dirty="0"/>
                </a:p>
              </p:txBody>
            </p:sp>
            <p:sp>
              <p:nvSpPr>
                <p:cNvPr id="110" name="text_35"/>
                <p:cNvSpPr>
                  <a:spLocks noChangeArrowheads="1"/>
                </p:cNvSpPr>
                <p:nvPr/>
              </p:nvSpPr>
              <p:spPr bwMode="gray">
                <a:xfrm>
                  <a:off x="8568521" y="2443547"/>
                  <a:ext cx="641201"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Network IPS</a:t>
                  </a:r>
                  <a:endParaRPr lang="en-US" sz="900" dirty="0"/>
                </a:p>
              </p:txBody>
            </p:sp>
          </p:grpSp>
          <p:grpSp>
            <p:nvGrpSpPr>
              <p:cNvPr id="36" name="Group 35"/>
              <p:cNvGrpSpPr/>
              <p:nvPr/>
            </p:nvGrpSpPr>
            <p:grpSpPr>
              <a:xfrm>
                <a:off x="6174806" y="1415987"/>
                <a:ext cx="1173398" cy="253238"/>
                <a:chOff x="7460681" y="1735074"/>
                <a:chExt cx="1173398" cy="253238"/>
              </a:xfrm>
            </p:grpSpPr>
            <p:sp>
              <p:nvSpPr>
                <p:cNvPr id="107" name="text_36"/>
                <p:cNvSpPr>
                  <a:spLocks noChangeArrowheads="1"/>
                </p:cNvSpPr>
                <p:nvPr/>
              </p:nvSpPr>
              <p:spPr bwMode="gray">
                <a:xfrm>
                  <a:off x="7460681" y="1863662"/>
                  <a:ext cx="1173398"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Secure Email Gateway</a:t>
                  </a:r>
                  <a:endParaRPr lang="en-US" sz="900" dirty="0"/>
                </a:p>
              </p:txBody>
            </p:sp>
            <p:sp>
              <p:nvSpPr>
                <p:cNvPr id="108" name="text_37"/>
                <p:cNvSpPr>
                  <a:spLocks noChangeArrowheads="1"/>
                </p:cNvSpPr>
                <p:nvPr/>
              </p:nvSpPr>
              <p:spPr bwMode="gray">
                <a:xfrm>
                  <a:off x="7755633" y="1735074"/>
                  <a:ext cx="878446" cy="124650"/>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Stateful Firewalls</a:t>
                  </a:r>
                  <a:endParaRPr lang="en-US" sz="900" dirty="0"/>
                </a:p>
              </p:txBody>
            </p:sp>
          </p:grpSp>
          <p:sp>
            <p:nvSpPr>
              <p:cNvPr id="37" name="Freeform 36"/>
              <p:cNvSpPr/>
              <p:nvPr/>
            </p:nvSpPr>
            <p:spPr bwMode="auto">
              <a:xfrm flipH="1" flipV="1">
                <a:off x="2924175" y="800100"/>
                <a:ext cx="73152" cy="13716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dark_blue_dot_1"/>
              <p:cNvSpPr>
                <a:spLocks noChangeAspect="1" noChangeArrowheads="1"/>
              </p:cNvSpPr>
              <p:nvPr/>
            </p:nvSpPr>
            <p:spPr bwMode="gray">
              <a:xfrm>
                <a:off x="2953512" y="868680"/>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39" name="Freeform 38"/>
              <p:cNvSpPr/>
              <p:nvPr/>
            </p:nvSpPr>
            <p:spPr bwMode="auto">
              <a:xfrm flipV="1">
                <a:off x="3224211" y="1081086"/>
                <a:ext cx="154115" cy="51435"/>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40805"/>
                  <a:gd name="connsiteY0" fmla="*/ 0 h 71438"/>
                  <a:gd name="connsiteX1" fmla="*/ 126505 w 240805"/>
                  <a:gd name="connsiteY1" fmla="*/ 71437 h 71438"/>
                  <a:gd name="connsiteX2" fmla="*/ 240805 w 240805"/>
                  <a:gd name="connsiteY2" fmla="*/ 71437 h 71438"/>
                </a:gdLst>
                <a:ahLst/>
                <a:cxnLst>
                  <a:cxn ang="0">
                    <a:pos x="connsiteX0" y="connsiteY0"/>
                  </a:cxn>
                  <a:cxn ang="0">
                    <a:pos x="connsiteX1" y="connsiteY1"/>
                  </a:cxn>
                  <a:cxn ang="0">
                    <a:pos x="connsiteX2" y="connsiteY2"/>
                  </a:cxn>
                </a:cxnLst>
                <a:rect l="l" t="t" r="r" b="b"/>
                <a:pathLst>
                  <a:path w="240805" h="71438">
                    <a:moveTo>
                      <a:pt x="0" y="0"/>
                    </a:moveTo>
                    <a:lnTo>
                      <a:pt x="126505" y="71437"/>
                    </a:lnTo>
                    <a:lnTo>
                      <a:pt x="240805" y="71437"/>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0" name="Freeform 39"/>
              <p:cNvSpPr/>
              <p:nvPr/>
            </p:nvSpPr>
            <p:spPr bwMode="auto">
              <a:xfrm flipV="1">
                <a:off x="3200399" y="957261"/>
                <a:ext cx="177927" cy="113347"/>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78011"/>
                  <a:gd name="connsiteY0" fmla="*/ 0 h 157426"/>
                  <a:gd name="connsiteX1" fmla="*/ 163711 w 278011"/>
                  <a:gd name="connsiteY1" fmla="*/ 157426 h 157426"/>
                  <a:gd name="connsiteX2" fmla="*/ 278011 w 278011"/>
                  <a:gd name="connsiteY2" fmla="*/ 157426 h 157426"/>
                </a:gdLst>
                <a:ahLst/>
                <a:cxnLst>
                  <a:cxn ang="0">
                    <a:pos x="connsiteX0" y="connsiteY0"/>
                  </a:cxn>
                  <a:cxn ang="0">
                    <a:pos x="connsiteX1" y="connsiteY1"/>
                  </a:cxn>
                  <a:cxn ang="0">
                    <a:pos x="connsiteX2" y="connsiteY2"/>
                  </a:cxn>
                </a:cxnLst>
                <a:rect l="l" t="t" r="r" b="b"/>
                <a:pathLst>
                  <a:path w="278011" h="157426">
                    <a:moveTo>
                      <a:pt x="0" y="0"/>
                    </a:moveTo>
                    <a:lnTo>
                      <a:pt x="163711" y="157426"/>
                    </a:lnTo>
                    <a:lnTo>
                      <a:pt x="278011" y="157426"/>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41" name="Straight Connector 40"/>
              <p:cNvCxnSpPr/>
              <p:nvPr/>
            </p:nvCxnSpPr>
            <p:spPr bwMode="auto">
              <a:xfrm>
                <a:off x="3283274" y="1413669"/>
                <a:ext cx="182880" cy="0"/>
              </a:xfrm>
              <a:prstGeom prst="line">
                <a:avLst/>
              </a:prstGeom>
              <a:noFill/>
              <a:ln w="12700" cap="flat" cmpd="sng" algn="ctr">
                <a:solidFill>
                  <a:schemeClr val="tx1"/>
                </a:solidFill>
                <a:prstDash val="solid"/>
                <a:round/>
                <a:headEnd type="none" w="med" len="med"/>
                <a:tailEnd type="none" w="lg" len="lg"/>
              </a:ln>
              <a:effectLst/>
            </p:spPr>
          </p:cxnSp>
          <p:sp>
            <p:nvSpPr>
              <p:cNvPr id="42" name="Freeform 41"/>
              <p:cNvSpPr/>
              <p:nvPr/>
            </p:nvSpPr>
            <p:spPr bwMode="auto">
              <a:xfrm flipV="1">
                <a:off x="3250127" y="1281111"/>
                <a:ext cx="216027" cy="56197"/>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78011"/>
                  <a:gd name="connsiteY0" fmla="*/ 0 h 157426"/>
                  <a:gd name="connsiteX1" fmla="*/ 163711 w 278011"/>
                  <a:gd name="connsiteY1" fmla="*/ 157426 h 157426"/>
                  <a:gd name="connsiteX2" fmla="*/ 278011 w 278011"/>
                  <a:gd name="connsiteY2" fmla="*/ 157426 h 157426"/>
                  <a:gd name="connsiteX0" fmla="*/ 0 w 337542"/>
                  <a:gd name="connsiteY0" fmla="*/ 0 h 78051"/>
                  <a:gd name="connsiteX1" fmla="*/ 223242 w 337542"/>
                  <a:gd name="connsiteY1" fmla="*/ 78051 h 78051"/>
                  <a:gd name="connsiteX2" fmla="*/ 337542 w 337542"/>
                  <a:gd name="connsiteY2" fmla="*/ 78051 h 78051"/>
                </a:gdLst>
                <a:ahLst/>
                <a:cxnLst>
                  <a:cxn ang="0">
                    <a:pos x="connsiteX0" y="connsiteY0"/>
                  </a:cxn>
                  <a:cxn ang="0">
                    <a:pos x="connsiteX1" y="connsiteY1"/>
                  </a:cxn>
                  <a:cxn ang="0">
                    <a:pos x="connsiteX2" y="connsiteY2"/>
                  </a:cxn>
                </a:cxnLst>
                <a:rect l="l" t="t" r="r" b="b"/>
                <a:pathLst>
                  <a:path w="337542" h="78051">
                    <a:moveTo>
                      <a:pt x="0" y="0"/>
                    </a:moveTo>
                    <a:lnTo>
                      <a:pt x="223242" y="78051"/>
                    </a:lnTo>
                    <a:lnTo>
                      <a:pt x="337542" y="78051"/>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3" name="Freeform 42"/>
              <p:cNvSpPr/>
              <p:nvPr/>
            </p:nvSpPr>
            <p:spPr bwMode="auto">
              <a:xfrm flipV="1">
                <a:off x="3302515" y="1499233"/>
                <a:ext cx="163640" cy="48578"/>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78011"/>
                  <a:gd name="connsiteY0" fmla="*/ 0 h 157426"/>
                  <a:gd name="connsiteX1" fmla="*/ 163711 w 278011"/>
                  <a:gd name="connsiteY1" fmla="*/ 157426 h 157426"/>
                  <a:gd name="connsiteX2" fmla="*/ 278011 w 278011"/>
                  <a:gd name="connsiteY2" fmla="*/ 157426 h 157426"/>
                  <a:gd name="connsiteX0" fmla="*/ 0 w 255688"/>
                  <a:gd name="connsiteY0" fmla="*/ 67469 h 67469"/>
                  <a:gd name="connsiteX1" fmla="*/ 141388 w 255688"/>
                  <a:gd name="connsiteY1" fmla="*/ 0 h 67469"/>
                  <a:gd name="connsiteX2" fmla="*/ 255688 w 255688"/>
                  <a:gd name="connsiteY2" fmla="*/ 0 h 67469"/>
                </a:gdLst>
                <a:ahLst/>
                <a:cxnLst>
                  <a:cxn ang="0">
                    <a:pos x="connsiteX0" y="connsiteY0"/>
                  </a:cxn>
                  <a:cxn ang="0">
                    <a:pos x="connsiteX1" y="connsiteY1"/>
                  </a:cxn>
                  <a:cxn ang="0">
                    <a:pos x="connsiteX2" y="connsiteY2"/>
                  </a:cxn>
                </a:cxnLst>
                <a:rect l="l" t="t" r="r" b="b"/>
                <a:pathLst>
                  <a:path w="255688" h="67469">
                    <a:moveTo>
                      <a:pt x="0" y="67469"/>
                    </a:moveTo>
                    <a:lnTo>
                      <a:pt x="141388" y="0"/>
                    </a:lnTo>
                    <a:lnTo>
                      <a:pt x="255688" y="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4" name="dark_blue_dot_2"/>
              <p:cNvSpPr>
                <a:spLocks noChangeAspect="1" noChangeArrowheads="1"/>
              </p:cNvSpPr>
              <p:nvPr/>
            </p:nvSpPr>
            <p:spPr bwMode="gray">
              <a:xfrm>
                <a:off x="3182493" y="110356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45" name="dark_blue_dot_3"/>
              <p:cNvSpPr>
                <a:spLocks noChangeAspect="1" noChangeArrowheads="1"/>
              </p:cNvSpPr>
              <p:nvPr/>
            </p:nvSpPr>
            <p:spPr bwMode="gray">
              <a:xfrm>
                <a:off x="3155506" y="1027367"/>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46" name="dark_blue_dot_4"/>
              <p:cNvSpPr>
                <a:spLocks noChangeAspect="1" noChangeArrowheads="1"/>
              </p:cNvSpPr>
              <p:nvPr/>
            </p:nvSpPr>
            <p:spPr bwMode="gray">
              <a:xfrm>
                <a:off x="3251264" y="1457325"/>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47" name="light_blue_dot_5"/>
              <p:cNvSpPr>
                <a:spLocks noChangeAspect="1" noChangeArrowheads="1"/>
              </p:cNvSpPr>
              <p:nvPr/>
            </p:nvSpPr>
            <p:spPr bwMode="gray">
              <a:xfrm>
                <a:off x="3233801" y="137160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48" name="dark_blue_dot_6"/>
              <p:cNvSpPr>
                <a:spLocks noChangeAspect="1" noChangeArrowheads="1"/>
              </p:cNvSpPr>
              <p:nvPr/>
            </p:nvSpPr>
            <p:spPr bwMode="gray">
              <a:xfrm>
                <a:off x="3211576" y="1290637"/>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49" name="Freeform 48"/>
              <p:cNvSpPr/>
              <p:nvPr/>
            </p:nvSpPr>
            <p:spPr bwMode="auto">
              <a:xfrm flipV="1">
                <a:off x="3362331" y="1747836"/>
                <a:ext cx="201739" cy="45719"/>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78011"/>
                  <a:gd name="connsiteY0" fmla="*/ 0 h 157426"/>
                  <a:gd name="connsiteX1" fmla="*/ 163711 w 278011"/>
                  <a:gd name="connsiteY1" fmla="*/ 157426 h 157426"/>
                  <a:gd name="connsiteX2" fmla="*/ 278011 w 278011"/>
                  <a:gd name="connsiteY2" fmla="*/ 157426 h 157426"/>
                  <a:gd name="connsiteX0" fmla="*/ 0 w 315217"/>
                  <a:gd name="connsiteY0" fmla="*/ 0 h 38364"/>
                  <a:gd name="connsiteX1" fmla="*/ 200917 w 315217"/>
                  <a:gd name="connsiteY1" fmla="*/ 38364 h 38364"/>
                  <a:gd name="connsiteX2" fmla="*/ 315217 w 315217"/>
                  <a:gd name="connsiteY2" fmla="*/ 38364 h 38364"/>
                </a:gdLst>
                <a:ahLst/>
                <a:cxnLst>
                  <a:cxn ang="0">
                    <a:pos x="connsiteX0" y="connsiteY0"/>
                  </a:cxn>
                  <a:cxn ang="0">
                    <a:pos x="connsiteX1" y="connsiteY1"/>
                  </a:cxn>
                  <a:cxn ang="0">
                    <a:pos x="connsiteX2" y="connsiteY2"/>
                  </a:cxn>
                </a:cxnLst>
                <a:rect l="l" t="t" r="r" b="b"/>
                <a:pathLst>
                  <a:path w="315217" h="38364">
                    <a:moveTo>
                      <a:pt x="0" y="0"/>
                    </a:moveTo>
                    <a:lnTo>
                      <a:pt x="200917" y="38364"/>
                    </a:lnTo>
                    <a:lnTo>
                      <a:pt x="315217" y="38364"/>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0" name="orange_triangle_7"/>
              <p:cNvSpPr>
                <a:spLocks noChangeAspect="1" noChangeArrowheads="1"/>
              </p:cNvSpPr>
              <p:nvPr/>
            </p:nvSpPr>
            <p:spPr bwMode="gray">
              <a:xfrm flipH="1">
                <a:off x="3295459" y="1724786"/>
                <a:ext cx="119063" cy="103188"/>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spAutoFit/>
              </a:bodyPr>
              <a:lstStyle/>
              <a:p>
                <a:endParaRPr lang="en-US" dirty="0"/>
              </a:p>
            </p:txBody>
          </p:sp>
          <p:cxnSp>
            <p:nvCxnSpPr>
              <p:cNvPr id="51" name="Straight Connector 50"/>
              <p:cNvCxnSpPr/>
              <p:nvPr/>
            </p:nvCxnSpPr>
            <p:spPr bwMode="auto">
              <a:xfrm>
                <a:off x="3381190" y="1875632"/>
                <a:ext cx="182880" cy="0"/>
              </a:xfrm>
              <a:prstGeom prst="line">
                <a:avLst/>
              </a:prstGeom>
              <a:noFill/>
              <a:ln w="12700" cap="flat" cmpd="sng" algn="ctr">
                <a:solidFill>
                  <a:schemeClr val="tx1"/>
                </a:solidFill>
                <a:prstDash val="solid"/>
                <a:round/>
                <a:headEnd type="none" w="med" len="med"/>
                <a:tailEnd type="none" w="lg" len="lg"/>
              </a:ln>
              <a:effectLst/>
            </p:spPr>
          </p:cxnSp>
          <p:sp>
            <p:nvSpPr>
              <p:cNvPr id="52" name="dark_blue_dot_8"/>
              <p:cNvSpPr>
                <a:spLocks noChangeAspect="1" noChangeArrowheads="1"/>
              </p:cNvSpPr>
              <p:nvPr/>
            </p:nvSpPr>
            <p:spPr bwMode="gray">
              <a:xfrm>
                <a:off x="3325622" y="1834325"/>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3" name="Freeform 52"/>
              <p:cNvSpPr/>
              <p:nvPr/>
            </p:nvSpPr>
            <p:spPr bwMode="auto">
              <a:xfrm flipV="1">
                <a:off x="3528987" y="2500309"/>
                <a:ext cx="168403" cy="137159"/>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40805"/>
                  <a:gd name="connsiteY0" fmla="*/ 0 h 71438"/>
                  <a:gd name="connsiteX1" fmla="*/ 126505 w 240805"/>
                  <a:gd name="connsiteY1" fmla="*/ 71437 h 71438"/>
                  <a:gd name="connsiteX2" fmla="*/ 240805 w 240805"/>
                  <a:gd name="connsiteY2" fmla="*/ 71437 h 71438"/>
                  <a:gd name="connsiteX0" fmla="*/ 0 w 270571"/>
                  <a:gd name="connsiteY0" fmla="*/ 7939 h 7939"/>
                  <a:gd name="connsiteX1" fmla="*/ 156271 w 270571"/>
                  <a:gd name="connsiteY1" fmla="*/ 0 h 7939"/>
                  <a:gd name="connsiteX2" fmla="*/ 270571 w 270571"/>
                  <a:gd name="connsiteY2" fmla="*/ 0 h 7939"/>
                  <a:gd name="connsiteX0" fmla="*/ 0 w 9725"/>
                  <a:gd name="connsiteY0" fmla="*/ 0 h 239956"/>
                  <a:gd name="connsiteX1" fmla="*/ 5501 w 9725"/>
                  <a:gd name="connsiteY1" fmla="*/ 239956 h 239956"/>
                  <a:gd name="connsiteX2" fmla="*/ 9725 w 9725"/>
                  <a:gd name="connsiteY2" fmla="*/ 239956 h 239956"/>
                </a:gdLst>
                <a:ahLst/>
                <a:cxnLst>
                  <a:cxn ang="0">
                    <a:pos x="connsiteX0" y="connsiteY0"/>
                  </a:cxn>
                  <a:cxn ang="0">
                    <a:pos x="connsiteX1" y="connsiteY1"/>
                  </a:cxn>
                  <a:cxn ang="0">
                    <a:pos x="connsiteX2" y="connsiteY2"/>
                  </a:cxn>
                </a:cxnLst>
                <a:rect l="l" t="t" r="r" b="b"/>
                <a:pathLst>
                  <a:path w="9725" h="239956">
                    <a:moveTo>
                      <a:pt x="0" y="0"/>
                    </a:moveTo>
                    <a:lnTo>
                      <a:pt x="5501" y="239956"/>
                    </a:lnTo>
                    <a:lnTo>
                      <a:pt x="9725" y="239956"/>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4" name="Freeform 53"/>
              <p:cNvSpPr/>
              <p:nvPr/>
            </p:nvSpPr>
            <p:spPr bwMode="auto">
              <a:xfrm flipV="1">
                <a:off x="3509939" y="2376483"/>
                <a:ext cx="187452" cy="184784"/>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78011"/>
                  <a:gd name="connsiteY0" fmla="*/ 0 h 157426"/>
                  <a:gd name="connsiteX1" fmla="*/ 163711 w 278011"/>
                  <a:gd name="connsiteY1" fmla="*/ 157426 h 157426"/>
                  <a:gd name="connsiteX2" fmla="*/ 278011 w 278011"/>
                  <a:gd name="connsiteY2" fmla="*/ 157426 h 157426"/>
                  <a:gd name="connsiteX0" fmla="*/ 0 w 307777"/>
                  <a:gd name="connsiteY0" fmla="*/ 0 h 38364"/>
                  <a:gd name="connsiteX1" fmla="*/ 193477 w 307777"/>
                  <a:gd name="connsiteY1" fmla="*/ 38364 h 38364"/>
                  <a:gd name="connsiteX2" fmla="*/ 307777 w 307777"/>
                  <a:gd name="connsiteY2" fmla="*/ 38364 h 38364"/>
                  <a:gd name="connsiteX0" fmla="*/ 0 w 292894"/>
                  <a:gd name="connsiteY0" fmla="*/ 0 h 256645"/>
                  <a:gd name="connsiteX1" fmla="*/ 178594 w 292894"/>
                  <a:gd name="connsiteY1" fmla="*/ 256645 h 256645"/>
                  <a:gd name="connsiteX2" fmla="*/ 292894 w 292894"/>
                  <a:gd name="connsiteY2" fmla="*/ 256645 h 256645"/>
                </a:gdLst>
                <a:ahLst/>
                <a:cxnLst>
                  <a:cxn ang="0">
                    <a:pos x="connsiteX0" y="connsiteY0"/>
                  </a:cxn>
                  <a:cxn ang="0">
                    <a:pos x="connsiteX1" y="connsiteY1"/>
                  </a:cxn>
                  <a:cxn ang="0">
                    <a:pos x="connsiteX2" y="connsiteY2"/>
                  </a:cxn>
                </a:cxnLst>
                <a:rect l="l" t="t" r="r" b="b"/>
                <a:pathLst>
                  <a:path w="292894" h="256645">
                    <a:moveTo>
                      <a:pt x="0" y="0"/>
                    </a:moveTo>
                    <a:lnTo>
                      <a:pt x="178594" y="256645"/>
                    </a:lnTo>
                    <a:lnTo>
                      <a:pt x="292894" y="256645"/>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5" name="light_blue_dot_10"/>
              <p:cNvSpPr>
                <a:spLocks noChangeAspect="1" noChangeArrowheads="1"/>
              </p:cNvSpPr>
              <p:nvPr/>
            </p:nvSpPr>
            <p:spPr bwMode="gray">
              <a:xfrm>
                <a:off x="3475101" y="258965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6" name="light_blue_dot_11"/>
              <p:cNvSpPr>
                <a:spLocks noChangeAspect="1" noChangeArrowheads="1"/>
              </p:cNvSpPr>
              <p:nvPr/>
            </p:nvSpPr>
            <p:spPr bwMode="gray">
              <a:xfrm>
                <a:off x="3457638" y="2508693"/>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7" name="Freeform 56"/>
              <p:cNvSpPr/>
              <p:nvPr/>
            </p:nvSpPr>
            <p:spPr bwMode="auto">
              <a:xfrm flipV="1">
                <a:off x="3614706" y="2852736"/>
                <a:ext cx="177935" cy="160970"/>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40805"/>
                  <a:gd name="connsiteY0" fmla="*/ 0 h 71438"/>
                  <a:gd name="connsiteX1" fmla="*/ 126505 w 240805"/>
                  <a:gd name="connsiteY1" fmla="*/ 71437 h 71438"/>
                  <a:gd name="connsiteX2" fmla="*/ 240805 w 240805"/>
                  <a:gd name="connsiteY2" fmla="*/ 71437 h 71438"/>
                  <a:gd name="connsiteX0" fmla="*/ 0 w 270571"/>
                  <a:gd name="connsiteY0" fmla="*/ 7939 h 7939"/>
                  <a:gd name="connsiteX1" fmla="*/ 156271 w 270571"/>
                  <a:gd name="connsiteY1" fmla="*/ 0 h 7939"/>
                  <a:gd name="connsiteX2" fmla="*/ 270571 w 270571"/>
                  <a:gd name="connsiteY2" fmla="*/ 0 h 7939"/>
                  <a:gd name="connsiteX0" fmla="*/ 0 w 9725"/>
                  <a:gd name="connsiteY0" fmla="*/ 0 h 239956"/>
                  <a:gd name="connsiteX1" fmla="*/ 5501 w 9725"/>
                  <a:gd name="connsiteY1" fmla="*/ 239956 h 239956"/>
                  <a:gd name="connsiteX2" fmla="*/ 9725 w 9725"/>
                  <a:gd name="connsiteY2" fmla="*/ 239956 h 239956"/>
                  <a:gd name="connsiteX0" fmla="*/ 0 w 10566"/>
                  <a:gd name="connsiteY0" fmla="*/ 0 h 11736"/>
                  <a:gd name="connsiteX1" fmla="*/ 6223 w 10566"/>
                  <a:gd name="connsiteY1" fmla="*/ 11736 h 11736"/>
                  <a:gd name="connsiteX2" fmla="*/ 10566 w 10566"/>
                  <a:gd name="connsiteY2" fmla="*/ 11736 h 11736"/>
                </a:gdLst>
                <a:ahLst/>
                <a:cxnLst>
                  <a:cxn ang="0">
                    <a:pos x="connsiteX0" y="connsiteY0"/>
                  </a:cxn>
                  <a:cxn ang="0">
                    <a:pos x="connsiteX1" y="connsiteY1"/>
                  </a:cxn>
                  <a:cxn ang="0">
                    <a:pos x="connsiteX2" y="connsiteY2"/>
                  </a:cxn>
                </a:cxnLst>
                <a:rect l="l" t="t" r="r" b="b"/>
                <a:pathLst>
                  <a:path w="10566" h="11736">
                    <a:moveTo>
                      <a:pt x="0" y="0"/>
                    </a:moveTo>
                    <a:lnTo>
                      <a:pt x="6223" y="11736"/>
                    </a:lnTo>
                    <a:lnTo>
                      <a:pt x="10566" y="11736"/>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8" name="Freeform 57"/>
              <p:cNvSpPr/>
              <p:nvPr/>
            </p:nvSpPr>
            <p:spPr bwMode="auto">
              <a:xfrm flipV="1">
                <a:off x="3581375" y="2724146"/>
                <a:ext cx="211265" cy="218121"/>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78011"/>
                  <a:gd name="connsiteY0" fmla="*/ 0 h 157426"/>
                  <a:gd name="connsiteX1" fmla="*/ 163711 w 278011"/>
                  <a:gd name="connsiteY1" fmla="*/ 157426 h 157426"/>
                  <a:gd name="connsiteX2" fmla="*/ 278011 w 278011"/>
                  <a:gd name="connsiteY2" fmla="*/ 157426 h 157426"/>
                  <a:gd name="connsiteX0" fmla="*/ 0 w 307777"/>
                  <a:gd name="connsiteY0" fmla="*/ 0 h 38364"/>
                  <a:gd name="connsiteX1" fmla="*/ 193477 w 307777"/>
                  <a:gd name="connsiteY1" fmla="*/ 38364 h 38364"/>
                  <a:gd name="connsiteX2" fmla="*/ 307777 w 307777"/>
                  <a:gd name="connsiteY2" fmla="*/ 38364 h 38364"/>
                  <a:gd name="connsiteX0" fmla="*/ 0 w 292894"/>
                  <a:gd name="connsiteY0" fmla="*/ 0 h 256645"/>
                  <a:gd name="connsiteX1" fmla="*/ 178594 w 292894"/>
                  <a:gd name="connsiteY1" fmla="*/ 256645 h 256645"/>
                  <a:gd name="connsiteX2" fmla="*/ 292894 w 292894"/>
                  <a:gd name="connsiteY2" fmla="*/ 256645 h 256645"/>
                  <a:gd name="connsiteX0" fmla="*/ 0 w 330102"/>
                  <a:gd name="connsiteY0" fmla="*/ 0 h 302946"/>
                  <a:gd name="connsiteX1" fmla="*/ 215802 w 330102"/>
                  <a:gd name="connsiteY1" fmla="*/ 302946 h 302946"/>
                  <a:gd name="connsiteX2" fmla="*/ 330102 w 330102"/>
                  <a:gd name="connsiteY2" fmla="*/ 302946 h 302946"/>
                </a:gdLst>
                <a:ahLst/>
                <a:cxnLst>
                  <a:cxn ang="0">
                    <a:pos x="connsiteX0" y="connsiteY0"/>
                  </a:cxn>
                  <a:cxn ang="0">
                    <a:pos x="connsiteX1" y="connsiteY1"/>
                  </a:cxn>
                  <a:cxn ang="0">
                    <a:pos x="connsiteX2" y="connsiteY2"/>
                  </a:cxn>
                </a:cxnLst>
                <a:rect l="l" t="t" r="r" b="b"/>
                <a:pathLst>
                  <a:path w="330102" h="302946">
                    <a:moveTo>
                      <a:pt x="0" y="0"/>
                    </a:moveTo>
                    <a:lnTo>
                      <a:pt x="215802" y="302946"/>
                    </a:lnTo>
                    <a:lnTo>
                      <a:pt x="330102" y="302946"/>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9" name="Freeform 58"/>
              <p:cNvSpPr/>
              <p:nvPr/>
            </p:nvSpPr>
            <p:spPr bwMode="auto">
              <a:xfrm flipV="1">
                <a:off x="3652816" y="3043233"/>
                <a:ext cx="139825" cy="46675"/>
              </a:xfrm>
              <a:custGeom>
                <a:avLst/>
                <a:gdLst>
                  <a:gd name="connsiteX0" fmla="*/ 0 w 114300"/>
                  <a:gd name="connsiteY0" fmla="*/ 0 h 190500"/>
                  <a:gd name="connsiteX1" fmla="*/ 0 w 114300"/>
                  <a:gd name="connsiteY1" fmla="*/ 190500 h 190500"/>
                  <a:gd name="connsiteX2" fmla="*/ 114300 w 114300"/>
                  <a:gd name="connsiteY2" fmla="*/ 190500 h 190500"/>
                  <a:gd name="connsiteX0" fmla="*/ 0 w 240805"/>
                  <a:gd name="connsiteY0" fmla="*/ 0 h 71438"/>
                  <a:gd name="connsiteX1" fmla="*/ 126505 w 240805"/>
                  <a:gd name="connsiteY1" fmla="*/ 71437 h 71438"/>
                  <a:gd name="connsiteX2" fmla="*/ 240805 w 240805"/>
                  <a:gd name="connsiteY2" fmla="*/ 71437 h 71438"/>
                  <a:gd name="connsiteX0" fmla="*/ 0 w 270571"/>
                  <a:gd name="connsiteY0" fmla="*/ 7939 h 7939"/>
                  <a:gd name="connsiteX1" fmla="*/ 156271 w 270571"/>
                  <a:gd name="connsiteY1" fmla="*/ 0 h 7939"/>
                  <a:gd name="connsiteX2" fmla="*/ 270571 w 270571"/>
                  <a:gd name="connsiteY2" fmla="*/ 0 h 7939"/>
                  <a:gd name="connsiteX0" fmla="*/ 0 w 9725"/>
                  <a:gd name="connsiteY0" fmla="*/ 0 h 239956"/>
                  <a:gd name="connsiteX1" fmla="*/ 5501 w 9725"/>
                  <a:gd name="connsiteY1" fmla="*/ 239956 h 239956"/>
                  <a:gd name="connsiteX2" fmla="*/ 9725 w 9725"/>
                  <a:gd name="connsiteY2" fmla="*/ 239956 h 239956"/>
                  <a:gd name="connsiteX0" fmla="*/ 0 w 8303"/>
                  <a:gd name="connsiteY0" fmla="*/ 0 h 3403"/>
                  <a:gd name="connsiteX1" fmla="*/ 3960 w 8303"/>
                  <a:gd name="connsiteY1" fmla="*/ 3403 h 3403"/>
                  <a:gd name="connsiteX2" fmla="*/ 8303 w 8303"/>
                  <a:gd name="connsiteY2" fmla="*/ 3403 h 3403"/>
                </a:gdLst>
                <a:ahLst/>
                <a:cxnLst>
                  <a:cxn ang="0">
                    <a:pos x="connsiteX0" y="connsiteY0"/>
                  </a:cxn>
                  <a:cxn ang="0">
                    <a:pos x="connsiteX1" y="connsiteY1"/>
                  </a:cxn>
                  <a:cxn ang="0">
                    <a:pos x="connsiteX2" y="connsiteY2"/>
                  </a:cxn>
                </a:cxnLst>
                <a:rect l="l" t="t" r="r" b="b"/>
                <a:pathLst>
                  <a:path w="8303" h="3403">
                    <a:moveTo>
                      <a:pt x="0" y="0"/>
                    </a:moveTo>
                    <a:lnTo>
                      <a:pt x="3960" y="3403"/>
                    </a:lnTo>
                    <a:lnTo>
                      <a:pt x="8303" y="3403"/>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0" name="light_blue_dot_12"/>
              <p:cNvSpPr>
                <a:spLocks noChangeAspect="1" noChangeArrowheads="1"/>
              </p:cNvSpPr>
              <p:nvPr/>
            </p:nvSpPr>
            <p:spPr bwMode="gray">
              <a:xfrm>
                <a:off x="3536822" y="2894073"/>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61" name="dark_blue_dot_13"/>
              <p:cNvSpPr>
                <a:spLocks noChangeAspect="1" noChangeArrowheads="1"/>
              </p:cNvSpPr>
              <p:nvPr/>
            </p:nvSpPr>
            <p:spPr bwMode="gray">
              <a:xfrm>
                <a:off x="3566984" y="2970273"/>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62" name="dark_blue_dot_14"/>
              <p:cNvSpPr>
                <a:spLocks noChangeAspect="1" noChangeArrowheads="1"/>
              </p:cNvSpPr>
              <p:nvPr/>
            </p:nvSpPr>
            <p:spPr bwMode="gray">
              <a:xfrm>
                <a:off x="3601909" y="3046473"/>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63" name="Freeform 62"/>
              <p:cNvSpPr/>
              <p:nvPr/>
            </p:nvSpPr>
            <p:spPr bwMode="auto">
              <a:xfrm flipH="1">
                <a:off x="3843338" y="3433762"/>
                <a:ext cx="73152" cy="19050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4" name="Freeform 63"/>
              <p:cNvSpPr/>
              <p:nvPr/>
            </p:nvSpPr>
            <p:spPr bwMode="auto">
              <a:xfrm flipH="1">
                <a:off x="4276726" y="3486150"/>
                <a:ext cx="73152" cy="32004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5" name="Freeform 64"/>
              <p:cNvSpPr/>
              <p:nvPr/>
            </p:nvSpPr>
            <p:spPr bwMode="auto">
              <a:xfrm flipH="1">
                <a:off x="4276726" y="3452813"/>
                <a:ext cx="157162" cy="481965"/>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6" name="Freeform 65"/>
              <p:cNvSpPr/>
              <p:nvPr/>
            </p:nvSpPr>
            <p:spPr bwMode="auto">
              <a:xfrm flipH="1" flipV="1">
                <a:off x="7077076" y="2243145"/>
                <a:ext cx="73152" cy="9144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7" name="Freeform 66"/>
              <p:cNvSpPr/>
              <p:nvPr/>
            </p:nvSpPr>
            <p:spPr bwMode="auto">
              <a:xfrm flipH="1" flipV="1">
                <a:off x="7181853" y="1990723"/>
                <a:ext cx="73152" cy="32004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8" name="Freeform 67"/>
              <p:cNvSpPr/>
              <p:nvPr/>
            </p:nvSpPr>
            <p:spPr bwMode="auto">
              <a:xfrm flipH="1" flipV="1">
                <a:off x="7181853" y="1800223"/>
                <a:ext cx="157160" cy="495301"/>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9" name="Freeform 68"/>
              <p:cNvSpPr/>
              <p:nvPr/>
            </p:nvSpPr>
            <p:spPr bwMode="auto">
              <a:xfrm flipH="1" flipV="1">
                <a:off x="7377116" y="1604960"/>
                <a:ext cx="73152" cy="68580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0" name="Freeform 69"/>
              <p:cNvSpPr/>
              <p:nvPr/>
            </p:nvSpPr>
            <p:spPr bwMode="auto">
              <a:xfrm flipH="1" flipV="1">
                <a:off x="7377115" y="1476373"/>
                <a:ext cx="157159" cy="81439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1" name="clear_dot_33"/>
              <p:cNvSpPr>
                <a:spLocks noChangeAspect="1" noChangeArrowheads="1"/>
              </p:cNvSpPr>
              <p:nvPr/>
            </p:nvSpPr>
            <p:spPr bwMode="gray">
              <a:xfrm>
                <a:off x="7108505" y="2299525"/>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72" name="clear_dot_34"/>
              <p:cNvSpPr>
                <a:spLocks noChangeAspect="1" noChangeArrowheads="1"/>
              </p:cNvSpPr>
              <p:nvPr/>
            </p:nvSpPr>
            <p:spPr bwMode="gray">
              <a:xfrm>
                <a:off x="7297293" y="2262569"/>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73" name="clear_dot_35"/>
              <p:cNvSpPr>
                <a:spLocks noChangeAspect="1" noChangeArrowheads="1"/>
              </p:cNvSpPr>
              <p:nvPr/>
            </p:nvSpPr>
            <p:spPr bwMode="gray">
              <a:xfrm>
                <a:off x="7213156" y="2281619"/>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74" name="clear_dot_36"/>
              <p:cNvSpPr>
                <a:spLocks noChangeAspect="1" noChangeArrowheads="1"/>
              </p:cNvSpPr>
              <p:nvPr/>
            </p:nvSpPr>
            <p:spPr bwMode="gray">
              <a:xfrm>
                <a:off x="7490841" y="2244662"/>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75" name="clear_dot_37"/>
              <p:cNvSpPr>
                <a:spLocks noChangeAspect="1" noChangeArrowheads="1"/>
              </p:cNvSpPr>
              <p:nvPr/>
            </p:nvSpPr>
            <p:spPr bwMode="gray">
              <a:xfrm>
                <a:off x="7406704" y="2249424"/>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76" name="Freeform 75"/>
              <p:cNvSpPr/>
              <p:nvPr/>
            </p:nvSpPr>
            <p:spPr bwMode="auto">
              <a:xfrm>
                <a:off x="7010400" y="2381257"/>
                <a:ext cx="73152" cy="109728"/>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7" name="Freeform 76"/>
              <p:cNvSpPr/>
              <p:nvPr/>
            </p:nvSpPr>
            <p:spPr bwMode="auto">
              <a:xfrm>
                <a:off x="6886575" y="2424121"/>
                <a:ext cx="73152" cy="201168"/>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8" name="Freeform 77"/>
              <p:cNvSpPr/>
              <p:nvPr/>
            </p:nvSpPr>
            <p:spPr bwMode="auto">
              <a:xfrm>
                <a:off x="6800850" y="2433638"/>
                <a:ext cx="158877" cy="32024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9" name="Freeform 78"/>
              <p:cNvSpPr/>
              <p:nvPr/>
            </p:nvSpPr>
            <p:spPr bwMode="auto">
              <a:xfrm>
                <a:off x="5876925" y="2700348"/>
                <a:ext cx="73152" cy="45720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0" name="Freeform 79"/>
              <p:cNvSpPr/>
              <p:nvPr/>
            </p:nvSpPr>
            <p:spPr bwMode="auto">
              <a:xfrm>
                <a:off x="6524624" y="2519373"/>
                <a:ext cx="73152" cy="50292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 name="Freeform 80"/>
              <p:cNvSpPr/>
              <p:nvPr/>
            </p:nvSpPr>
            <p:spPr bwMode="auto">
              <a:xfrm>
                <a:off x="5734050" y="2790837"/>
                <a:ext cx="73152" cy="50292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 name="Freeform 81"/>
              <p:cNvSpPr/>
              <p:nvPr/>
            </p:nvSpPr>
            <p:spPr bwMode="auto">
              <a:xfrm>
                <a:off x="5657850" y="2814638"/>
                <a:ext cx="149352" cy="607707"/>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3" name="Freeform 82"/>
              <p:cNvSpPr/>
              <p:nvPr/>
            </p:nvSpPr>
            <p:spPr bwMode="auto">
              <a:xfrm>
                <a:off x="5529263" y="2871799"/>
                <a:ext cx="73152" cy="68580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4" name="Freeform 83"/>
              <p:cNvSpPr/>
              <p:nvPr/>
            </p:nvSpPr>
            <p:spPr bwMode="auto">
              <a:xfrm>
                <a:off x="5362575" y="2957524"/>
                <a:ext cx="73152" cy="73152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 name="Freeform 84"/>
              <p:cNvSpPr/>
              <p:nvPr/>
            </p:nvSpPr>
            <p:spPr bwMode="auto">
              <a:xfrm>
                <a:off x="5224462" y="3024199"/>
                <a:ext cx="73152" cy="804672"/>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6" name="Freeform 85"/>
              <p:cNvSpPr/>
              <p:nvPr/>
            </p:nvSpPr>
            <p:spPr bwMode="auto">
              <a:xfrm>
                <a:off x="5153025" y="3062288"/>
                <a:ext cx="144589" cy="895172"/>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7" name="Freeform 86"/>
              <p:cNvSpPr/>
              <p:nvPr/>
            </p:nvSpPr>
            <p:spPr bwMode="auto">
              <a:xfrm>
                <a:off x="5057775" y="3128976"/>
                <a:ext cx="73152" cy="96012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8" name="Freeform 87"/>
              <p:cNvSpPr/>
              <p:nvPr/>
            </p:nvSpPr>
            <p:spPr bwMode="auto">
              <a:xfrm>
                <a:off x="4986338" y="3157538"/>
                <a:ext cx="144589" cy="1064908"/>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9" name="light_blue_dot_16"/>
              <p:cNvSpPr>
                <a:spLocks noChangeAspect="1" noChangeArrowheads="1"/>
              </p:cNvSpPr>
              <p:nvPr/>
            </p:nvSpPr>
            <p:spPr bwMode="gray">
              <a:xfrm>
                <a:off x="3877056" y="337851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90" name="dark_blue_dot_17"/>
              <p:cNvSpPr>
                <a:spLocks noChangeAspect="1" noChangeArrowheads="1"/>
              </p:cNvSpPr>
              <p:nvPr/>
            </p:nvSpPr>
            <p:spPr bwMode="gray">
              <a:xfrm>
                <a:off x="4305300" y="3438525"/>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91" name="light_blue_dot_18"/>
              <p:cNvSpPr>
                <a:spLocks noChangeAspect="1" noChangeArrowheads="1"/>
              </p:cNvSpPr>
              <p:nvPr/>
            </p:nvSpPr>
            <p:spPr bwMode="gray">
              <a:xfrm>
                <a:off x="4392613" y="3405188"/>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92" name="clear_dot_28"/>
              <p:cNvSpPr>
                <a:spLocks noChangeAspect="1" noChangeArrowheads="1"/>
              </p:cNvSpPr>
              <p:nvPr/>
            </p:nvSpPr>
            <p:spPr bwMode="gray">
              <a:xfrm>
                <a:off x="6483096" y="2459736"/>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93" name="light_blue_dot_30"/>
              <p:cNvSpPr>
                <a:spLocks noChangeAspect="1" noChangeArrowheads="1"/>
              </p:cNvSpPr>
              <p:nvPr/>
            </p:nvSpPr>
            <p:spPr bwMode="gray">
              <a:xfrm>
                <a:off x="6760273" y="2386965"/>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94" name="clear_dot_31"/>
              <p:cNvSpPr>
                <a:spLocks noChangeAspect="1" noChangeArrowheads="1"/>
              </p:cNvSpPr>
              <p:nvPr/>
            </p:nvSpPr>
            <p:spPr bwMode="gray">
              <a:xfrm>
                <a:off x="6842823" y="2363152"/>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95" name="clear_dot_32"/>
              <p:cNvSpPr>
                <a:spLocks noChangeAspect="1" noChangeArrowheads="1"/>
              </p:cNvSpPr>
              <p:nvPr/>
            </p:nvSpPr>
            <p:spPr bwMode="gray">
              <a:xfrm>
                <a:off x="6967728" y="2331720"/>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96" name="light_blue_dot_19"/>
              <p:cNvSpPr>
                <a:spLocks noChangeAspect="1" noChangeArrowheads="1"/>
              </p:cNvSpPr>
              <p:nvPr/>
            </p:nvSpPr>
            <p:spPr bwMode="gray">
              <a:xfrm>
                <a:off x="4944999" y="310972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97" name="clear_dot_20"/>
              <p:cNvSpPr>
                <a:spLocks noChangeAspect="1" noChangeArrowheads="1"/>
              </p:cNvSpPr>
              <p:nvPr/>
            </p:nvSpPr>
            <p:spPr bwMode="gray">
              <a:xfrm>
                <a:off x="5013261" y="3066859"/>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98" name="clear_dot_21"/>
              <p:cNvSpPr>
                <a:spLocks noChangeAspect="1" noChangeArrowheads="1"/>
              </p:cNvSpPr>
              <p:nvPr/>
            </p:nvSpPr>
            <p:spPr bwMode="gray">
              <a:xfrm>
                <a:off x="5109591" y="3013520"/>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99" name="light_blue_dot_22"/>
              <p:cNvSpPr>
                <a:spLocks noChangeAspect="1" noChangeArrowheads="1"/>
              </p:cNvSpPr>
              <p:nvPr/>
            </p:nvSpPr>
            <p:spPr bwMode="gray">
              <a:xfrm>
                <a:off x="5182616" y="297542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00" name="light_blue_dot_23"/>
              <p:cNvSpPr>
                <a:spLocks noChangeAspect="1" noChangeArrowheads="1"/>
              </p:cNvSpPr>
              <p:nvPr/>
            </p:nvSpPr>
            <p:spPr bwMode="gray">
              <a:xfrm>
                <a:off x="5321808" y="2912173"/>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01" name="light_blue_dot_24"/>
              <p:cNvSpPr>
                <a:spLocks noChangeAspect="1" noChangeArrowheads="1"/>
              </p:cNvSpPr>
              <p:nvPr/>
            </p:nvSpPr>
            <p:spPr bwMode="gray">
              <a:xfrm>
                <a:off x="5486400" y="283464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02" name="light_blue_dot_25"/>
              <p:cNvSpPr>
                <a:spLocks noChangeAspect="1" noChangeArrowheads="1"/>
              </p:cNvSpPr>
              <p:nvPr/>
            </p:nvSpPr>
            <p:spPr bwMode="gray">
              <a:xfrm>
                <a:off x="5617274" y="276663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03" name="clear_dot_26"/>
              <p:cNvSpPr>
                <a:spLocks noChangeAspect="1" noChangeArrowheads="1"/>
              </p:cNvSpPr>
              <p:nvPr/>
            </p:nvSpPr>
            <p:spPr bwMode="gray">
              <a:xfrm>
                <a:off x="5690299" y="2733294"/>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104" name="light_blue_dot_27"/>
              <p:cNvSpPr>
                <a:spLocks noChangeAspect="1" noChangeArrowheads="1"/>
              </p:cNvSpPr>
              <p:nvPr/>
            </p:nvSpPr>
            <p:spPr bwMode="gray">
              <a:xfrm>
                <a:off x="5833872" y="267919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05" name="Freeform 104"/>
              <p:cNvSpPr/>
              <p:nvPr/>
            </p:nvSpPr>
            <p:spPr bwMode="auto">
              <a:xfrm>
                <a:off x="6681787" y="2428885"/>
                <a:ext cx="73152" cy="457200"/>
              </a:xfrm>
              <a:custGeom>
                <a:avLst/>
                <a:gdLst>
                  <a:gd name="connsiteX0" fmla="*/ 0 w 114300"/>
                  <a:gd name="connsiteY0" fmla="*/ 0 h 190500"/>
                  <a:gd name="connsiteX1" fmla="*/ 0 w 114300"/>
                  <a:gd name="connsiteY1" fmla="*/ 190500 h 190500"/>
                  <a:gd name="connsiteX2" fmla="*/ 114300 w 114300"/>
                  <a:gd name="connsiteY2" fmla="*/ 190500 h 190500"/>
                </a:gdLst>
                <a:ahLst/>
                <a:cxnLst>
                  <a:cxn ang="0">
                    <a:pos x="connsiteX0" y="connsiteY0"/>
                  </a:cxn>
                  <a:cxn ang="0">
                    <a:pos x="connsiteX1" y="connsiteY1"/>
                  </a:cxn>
                  <a:cxn ang="0">
                    <a:pos x="connsiteX2" y="connsiteY2"/>
                  </a:cxn>
                </a:cxnLst>
                <a:rect l="l" t="t" r="r" b="b"/>
                <a:pathLst>
                  <a:path w="114300" h="190500">
                    <a:moveTo>
                      <a:pt x="0" y="0"/>
                    </a:moveTo>
                    <a:lnTo>
                      <a:pt x="0" y="190500"/>
                    </a:lnTo>
                    <a:lnTo>
                      <a:pt x="114300" y="190500"/>
                    </a:lnTo>
                  </a:path>
                </a:pathLst>
              </a:custGeom>
              <a:noFill/>
              <a:ln w="12700" cap="flat" cmpd="sng" algn="ctr">
                <a:solidFill>
                  <a:schemeClr val="tx1"/>
                </a:solidFill>
                <a:prstDash val="solid"/>
                <a:round/>
                <a:headEnd type="none" w="med" len="med"/>
                <a:tailEnd type="none"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6" name="clear_dot_29"/>
              <p:cNvSpPr>
                <a:spLocks noChangeAspect="1" noChangeArrowheads="1"/>
              </p:cNvSpPr>
              <p:nvPr/>
            </p:nvSpPr>
            <p:spPr bwMode="gray">
              <a:xfrm>
                <a:off x="6638544" y="2414016"/>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grpSp>
      </p:grpSp>
    </p:spTree>
    <p:extLst>
      <p:ext uri="{BB962C8B-B14F-4D97-AF65-F5344CB8AC3E}">
        <p14:creationId xmlns:p14="http://schemas.microsoft.com/office/powerpoint/2010/main" val="30596143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Blue 1">
      <a:srgbClr val="6E96D5"/>
    </a:custClr>
    <a:custClr name="Blue 2">
      <a:srgbClr val="00529B"/>
    </a:custClr>
    <a:custClr name="Light Green">
      <a:srgbClr val="99CC00"/>
    </a:custClr>
    <a:custClr name="Orange">
      <a:srgbClr val="FF9900"/>
    </a:custClr>
    <a:custClr name="Yellow">
      <a:srgbClr val="FFFF66"/>
    </a:custClr>
    <a:custClr name="Light Gray">
      <a:srgbClr val="CDCDCD"/>
    </a:custClr>
    <a:custClr name="Dark Green">
      <a:srgbClr val="336600"/>
    </a:custClr>
    <a:custClr name="Dark Gray">
      <a:srgbClr val="969696"/>
    </a:custClr>
    <a:custClr name="Purple">
      <a:srgbClr val="993366"/>
    </a:custClr>
    <a:custClr name="Dark Red">
      <a:srgbClr val="AC0000"/>
    </a:custClr>
    <a:custClr name="Red">
      <a:srgbClr val="FF0000"/>
    </a:custClr>
    <a:custClr name="Red 50%">
      <a:srgbClr val="FFAAAA"/>
    </a:custClr>
    <a:custClr name="Light Green 50%">
      <a:srgbClr val="CDE678"/>
    </a:custClr>
    <a:custClr name="Orange 50%">
      <a:srgbClr val="FFE164"/>
    </a:custClr>
    <a:custClr name="Blue 3">
      <a:srgbClr val="B9D0DC"/>
    </a:custClr>
    <a:custClr name="Blue 4">
      <a:srgbClr val="374B6A"/>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33CC"/>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22</Pages>
  <Words>1547</Words>
  <Application>Microsoft Office PowerPoint</Application>
  <PresentationFormat>On-screen Show (4:3)</PresentationFormat>
  <Paragraphs>269</Paragraphs>
  <Slides>33</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vt:lpstr>
      <vt:lpstr>Clip</vt:lpstr>
      <vt:lpstr>Predictions: Your Network Security in 2018</vt:lpstr>
      <vt:lpstr>We’re Getting More Vulnerable</vt:lpstr>
      <vt:lpstr>Attacks Are Hurting More</vt:lpstr>
      <vt:lpstr>Compliance is not Good Enough,  but We can’t Even Get It</vt:lpstr>
      <vt:lpstr>We Have Fewer Of Our Staff Securing Us</vt:lpstr>
      <vt:lpstr>Security Spend Continues To Take Larger Share of IT Pie</vt:lpstr>
      <vt:lpstr>Security Spending by Segment 2014</vt:lpstr>
      <vt:lpstr>Security Spending by Segment 2014</vt:lpstr>
      <vt:lpstr>Market Subdivision: Tech. Maturity</vt:lpstr>
      <vt:lpstr>No, Sorry — Still No Massive Netsec Convergence in 2018</vt:lpstr>
      <vt:lpstr>Some of Your Netsec Moves Into the Cloud</vt:lpstr>
      <vt:lpstr>Some of Your Netsec Does Converge</vt:lpstr>
      <vt:lpstr>Security Intelligence</vt:lpstr>
      <vt:lpstr> </vt:lpstr>
      <vt:lpstr>SDN Security in 2018 Will Be Either …</vt:lpstr>
      <vt:lpstr>We’ve Seen Shifts Before</vt:lpstr>
      <vt:lpstr>Reduced Impact</vt:lpstr>
      <vt:lpstr>Security Sustainability</vt:lpstr>
      <vt:lpstr>Impediments to Sustaining the Current Trajectory</vt:lpstr>
      <vt:lpstr>In 2018 Your Netsec Will…. </vt:lpstr>
      <vt:lpstr>Likely 2018 Crisis Points</vt:lpstr>
      <vt:lpstr>Secure Network Design Principles</vt:lpstr>
      <vt:lpstr>Recommended Gartner Research</vt:lpstr>
      <vt:lpstr>Additional Material</vt:lpstr>
      <vt:lpstr>The Controller Needs Protecting</vt:lpstr>
      <vt:lpstr>So, Protect The Controller</vt:lpstr>
      <vt:lpstr>Look To Your Current Security Vendors… But Most Are Not There Yet</vt:lpstr>
      <vt:lpstr>What Does IPv6 and DOS Mean to Security in 2018?</vt:lpstr>
      <vt:lpstr>Volumetric Defenses Go More Hybrid</vt:lpstr>
      <vt:lpstr>IPv6 Security Needs IPv6</vt:lpstr>
      <vt:lpstr>Commonly Seen Characteristics of Security Threats that are Peaking</vt:lpstr>
      <vt:lpstr>Buy Hedges (And Maybe Save Anyway)</vt:lpstr>
      <vt:lpstr>Breaking A Link In the Kill Chain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34</cp:revision>
  <cp:lastPrinted>2001-12-21T16:48:17Z</cp:lastPrinted>
  <dcterms:created xsi:type="dcterms:W3CDTF">2011-09-16T18:57:23Z</dcterms:created>
  <dcterms:modified xsi:type="dcterms:W3CDTF">2014-10-03T00:12:10Z</dcterms:modified>
</cp:coreProperties>
</file>