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702" r:id="rId6"/>
    <p:sldId id="680" r:id="rId7"/>
    <p:sldId id="692" r:id="rId8"/>
    <p:sldId id="689" r:id="rId9"/>
    <p:sldId id="690" r:id="rId10"/>
    <p:sldId id="691" r:id="rId11"/>
    <p:sldId id="682" r:id="rId12"/>
    <p:sldId id="683" r:id="rId13"/>
    <p:sldId id="684" r:id="rId14"/>
    <p:sldId id="685" r:id="rId15"/>
    <p:sldId id="686" r:id="rId16"/>
    <p:sldId id="687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3479-7D36-0744-969F-37D160DA4AAA}" type="doc">
      <dgm:prSet loTypeId="urn:microsoft.com/office/officeart/2005/8/layout/matrix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7A2865-698F-524A-BADB-A135872CF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35FD29FA-3C97-8445-9045-793801CB11EE}" type="parTrans" cxnId="{5C1AEEA3-B702-D746-8F0E-A5B097B94651}">
      <dgm:prSet/>
      <dgm:spPr/>
      <dgm:t>
        <a:bodyPr/>
        <a:lstStyle/>
        <a:p>
          <a:endParaRPr lang="en-US"/>
        </a:p>
      </dgm:t>
    </dgm:pt>
    <dgm:pt modelId="{95C8479A-11A2-A64C-8179-546E36A10BB4}" type="sibTrans" cxnId="{5C1AEEA3-B702-D746-8F0E-A5B097B94651}">
      <dgm:prSet/>
      <dgm:spPr/>
      <dgm:t>
        <a:bodyPr/>
        <a:lstStyle/>
        <a:p>
          <a:endParaRPr lang="en-US"/>
        </a:p>
      </dgm:t>
    </dgm:pt>
    <dgm:pt modelId="{220E2682-6C68-9C4E-8F57-426983ED379D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17058727-1FA4-7F4B-A038-25066DFA46E7}" type="parTrans" cxnId="{21328D5A-911D-5842-AB8C-A6FF5999A67E}">
      <dgm:prSet/>
      <dgm:spPr/>
      <dgm:t>
        <a:bodyPr/>
        <a:lstStyle/>
        <a:p>
          <a:endParaRPr lang="en-US"/>
        </a:p>
      </dgm:t>
    </dgm:pt>
    <dgm:pt modelId="{7A23F06B-7B99-A840-95B7-408EBC22C637}" type="sibTrans" cxnId="{21328D5A-911D-5842-AB8C-A6FF5999A67E}">
      <dgm:prSet/>
      <dgm:spPr/>
      <dgm:t>
        <a:bodyPr/>
        <a:lstStyle/>
        <a:p>
          <a:endParaRPr lang="en-US"/>
        </a:p>
      </dgm:t>
    </dgm:pt>
    <dgm:pt modelId="{528EE7D6-0FB4-454E-9AED-1B30722CF545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39346C6-9A8B-614D-A8EF-7F3BB7899471}" type="parTrans" cxnId="{1B26C1F1-960B-FE49-AD99-8FED30CA4974}">
      <dgm:prSet/>
      <dgm:spPr/>
      <dgm:t>
        <a:bodyPr/>
        <a:lstStyle/>
        <a:p>
          <a:endParaRPr lang="en-US"/>
        </a:p>
      </dgm:t>
    </dgm:pt>
    <dgm:pt modelId="{E70FFE05-AD84-3E46-AFFA-FF0842AF427F}" type="sibTrans" cxnId="{1B26C1F1-960B-FE49-AD99-8FED30CA4974}">
      <dgm:prSet/>
      <dgm:spPr/>
      <dgm:t>
        <a:bodyPr/>
        <a:lstStyle/>
        <a:p>
          <a:endParaRPr lang="en-US"/>
        </a:p>
      </dgm:t>
    </dgm:pt>
    <dgm:pt modelId="{69CDFF7D-29F1-9846-BE8B-ADE323048ECD}">
      <dgm:prSet phldrT="[Text]"/>
      <dgm:spPr/>
      <dgm:t>
        <a:bodyPr/>
        <a:lstStyle/>
        <a:p>
          <a:r>
            <a:rPr lang="en-US"/>
            <a:t>4</a:t>
          </a:r>
        </a:p>
      </dgm:t>
    </dgm:pt>
    <dgm:pt modelId="{9ED5BFE5-5298-1942-9C4E-48B1180B2720}" type="parTrans" cxnId="{0BFB0EB9-9D8A-634A-B714-7EB2B3D7C558}">
      <dgm:prSet/>
      <dgm:spPr/>
      <dgm:t>
        <a:bodyPr/>
        <a:lstStyle/>
        <a:p>
          <a:endParaRPr lang="en-US"/>
        </a:p>
      </dgm:t>
    </dgm:pt>
    <dgm:pt modelId="{E486B6EB-BD04-4349-B674-35F0221A5E25}" type="sibTrans" cxnId="{0BFB0EB9-9D8A-634A-B714-7EB2B3D7C558}">
      <dgm:prSet/>
      <dgm:spPr/>
      <dgm:t>
        <a:bodyPr/>
        <a:lstStyle/>
        <a:p>
          <a:endParaRPr lang="en-US"/>
        </a:p>
      </dgm:t>
    </dgm:pt>
    <dgm:pt modelId="{5872142C-C8C6-5E4F-ADC1-ADD15DEB5103}">
      <dgm:prSet/>
      <dgm:spPr/>
      <dgm:t>
        <a:bodyPr/>
        <a:lstStyle/>
        <a:p>
          <a:endParaRPr lang="en-US"/>
        </a:p>
      </dgm:t>
    </dgm:pt>
    <dgm:pt modelId="{86C8326A-33B3-774A-8553-689B73397AD7}" type="parTrans" cxnId="{4B005856-9570-134D-9D4D-BD888A8E3256}">
      <dgm:prSet/>
      <dgm:spPr/>
      <dgm:t>
        <a:bodyPr/>
        <a:lstStyle/>
        <a:p>
          <a:endParaRPr lang="en-US"/>
        </a:p>
      </dgm:t>
    </dgm:pt>
    <dgm:pt modelId="{8E05D51D-C2BF-794A-8E0D-929F3F7EEC44}" type="sibTrans" cxnId="{4B005856-9570-134D-9D4D-BD888A8E3256}">
      <dgm:prSet/>
      <dgm:spPr/>
      <dgm:t>
        <a:bodyPr/>
        <a:lstStyle/>
        <a:p>
          <a:endParaRPr lang="en-US"/>
        </a:p>
      </dgm:t>
    </dgm:pt>
    <dgm:pt modelId="{5C27C88B-62D9-2145-A68F-93DF2F8170CF}">
      <dgm:prSet/>
      <dgm:spPr/>
      <dgm:t>
        <a:bodyPr/>
        <a:lstStyle/>
        <a:p>
          <a:endParaRPr lang="en-US"/>
        </a:p>
      </dgm:t>
    </dgm:pt>
    <dgm:pt modelId="{45A2A2E6-31AF-834F-B4AF-399C17869E7B}" type="parTrans" cxnId="{0708DAB2-67F1-6D47-A599-4B560FC9BFD8}">
      <dgm:prSet/>
      <dgm:spPr/>
      <dgm:t>
        <a:bodyPr/>
        <a:lstStyle/>
        <a:p>
          <a:endParaRPr lang="en-US"/>
        </a:p>
      </dgm:t>
    </dgm:pt>
    <dgm:pt modelId="{2E62A254-8264-7F43-9205-13F38047FE59}" type="sibTrans" cxnId="{0708DAB2-67F1-6D47-A599-4B560FC9BFD8}">
      <dgm:prSet/>
      <dgm:spPr/>
      <dgm:t>
        <a:bodyPr/>
        <a:lstStyle/>
        <a:p>
          <a:endParaRPr lang="en-US"/>
        </a:p>
      </dgm:t>
    </dgm:pt>
    <dgm:pt modelId="{00EA7E43-966A-6A4C-8279-D56E7515B795}" type="pres">
      <dgm:prSet presAssocID="{BA733479-7D36-0744-969F-37D160DA4AAA}" presName="matrix" presStyleCnt="0">
        <dgm:presLayoutVars>
          <dgm:chMax val="1"/>
          <dgm:dir/>
          <dgm:resizeHandles val="exact"/>
        </dgm:presLayoutVars>
      </dgm:prSet>
      <dgm:spPr/>
    </dgm:pt>
    <dgm:pt modelId="{2DA57775-68AC-9447-8FC4-2BE598E85869}" type="pres">
      <dgm:prSet presAssocID="{BA733479-7D36-0744-969F-37D160DA4AAA}" presName="axisShape" presStyleLbl="bgShp" presStyleIdx="0" presStyleCnt="1" custLinFactNeighborX="0" custLinFactNeighborY="0"/>
      <dgm:spPr>
        <a:solidFill>
          <a:schemeClr val="tx1"/>
        </a:solidFill>
      </dgm:spPr>
    </dgm:pt>
    <dgm:pt modelId="{46ABAB05-DCBA-E14A-92E5-BA79367A7DF4}" type="pres">
      <dgm:prSet presAssocID="{BA733479-7D36-0744-969F-37D160DA4AA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E36C25-909B-E94A-96D6-8A2CBA75261B}" type="pres">
      <dgm:prSet presAssocID="{BA733479-7D36-0744-969F-37D160DA4AA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F8F07C-E4E0-9242-84D3-53789349F117}" type="pres">
      <dgm:prSet presAssocID="{BA733479-7D36-0744-969F-37D160DA4AA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932FBF-AF4D-EC44-9B8F-D0B2EDFA05D5}" type="pres">
      <dgm:prSet presAssocID="{BA733479-7D36-0744-969F-37D160DA4AA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EFA13F-07AD-C440-BF3E-EFD759EB0934}" type="presOf" srcId="{BA733479-7D36-0744-969F-37D160DA4AAA}" destId="{00EA7E43-966A-6A4C-8279-D56E7515B795}" srcOrd="0" destOrd="0" presId="urn:microsoft.com/office/officeart/2005/8/layout/matrix2"/>
    <dgm:cxn modelId="{4B005856-9570-134D-9D4D-BD888A8E3256}" srcId="{BA733479-7D36-0744-969F-37D160DA4AAA}" destId="{5872142C-C8C6-5E4F-ADC1-ADD15DEB5103}" srcOrd="4" destOrd="0" parTransId="{86C8326A-33B3-774A-8553-689B73397AD7}" sibTransId="{8E05D51D-C2BF-794A-8E0D-929F3F7EEC44}"/>
    <dgm:cxn modelId="{21328D5A-911D-5842-AB8C-A6FF5999A67E}" srcId="{BA733479-7D36-0744-969F-37D160DA4AAA}" destId="{220E2682-6C68-9C4E-8F57-426983ED379D}" srcOrd="1" destOrd="0" parTransId="{17058727-1FA4-7F4B-A038-25066DFA46E7}" sibTransId="{7A23F06B-7B99-A840-95B7-408EBC22C637}"/>
    <dgm:cxn modelId="{339C0A5E-15CC-F84D-A504-C84DCE13373F}" type="presOf" srcId="{528EE7D6-0FB4-454E-9AED-1B30722CF545}" destId="{D3F8F07C-E4E0-9242-84D3-53789349F117}" srcOrd="0" destOrd="0" presId="urn:microsoft.com/office/officeart/2005/8/layout/matrix2"/>
    <dgm:cxn modelId="{5C1AEEA3-B702-D746-8F0E-A5B097B94651}" srcId="{BA733479-7D36-0744-969F-37D160DA4AAA}" destId="{937A2865-698F-524A-BADB-A135872CF965}" srcOrd="0" destOrd="0" parTransId="{35FD29FA-3C97-8445-9045-793801CB11EE}" sibTransId="{95C8479A-11A2-A64C-8179-546E36A10BB4}"/>
    <dgm:cxn modelId="{25C3E8A9-2A30-DC43-9274-059E2DA7CEFF}" type="presOf" srcId="{69CDFF7D-29F1-9846-BE8B-ADE323048ECD}" destId="{C1932FBF-AF4D-EC44-9B8F-D0B2EDFA05D5}" srcOrd="0" destOrd="0" presId="urn:microsoft.com/office/officeart/2005/8/layout/matrix2"/>
    <dgm:cxn modelId="{0708DAB2-67F1-6D47-A599-4B560FC9BFD8}" srcId="{BA733479-7D36-0744-969F-37D160DA4AAA}" destId="{5C27C88B-62D9-2145-A68F-93DF2F8170CF}" srcOrd="5" destOrd="0" parTransId="{45A2A2E6-31AF-834F-B4AF-399C17869E7B}" sibTransId="{2E62A254-8264-7F43-9205-13F38047FE59}"/>
    <dgm:cxn modelId="{C36905B9-1C8B-E243-AFFC-29E0A55DE8C5}" type="presOf" srcId="{937A2865-698F-524A-BADB-A135872CF965}" destId="{46ABAB05-DCBA-E14A-92E5-BA79367A7DF4}" srcOrd="0" destOrd="0" presId="urn:microsoft.com/office/officeart/2005/8/layout/matrix2"/>
    <dgm:cxn modelId="{0BFB0EB9-9D8A-634A-B714-7EB2B3D7C558}" srcId="{BA733479-7D36-0744-969F-37D160DA4AAA}" destId="{69CDFF7D-29F1-9846-BE8B-ADE323048ECD}" srcOrd="3" destOrd="0" parTransId="{9ED5BFE5-5298-1942-9C4E-48B1180B2720}" sibTransId="{E486B6EB-BD04-4349-B674-35F0221A5E25}"/>
    <dgm:cxn modelId="{144220C9-61C8-6B4A-88D7-D7AE7B0291B5}" type="presOf" srcId="{220E2682-6C68-9C4E-8F57-426983ED379D}" destId="{7AE36C25-909B-E94A-96D6-8A2CBA75261B}" srcOrd="0" destOrd="0" presId="urn:microsoft.com/office/officeart/2005/8/layout/matrix2"/>
    <dgm:cxn modelId="{1B26C1F1-960B-FE49-AD99-8FED30CA4974}" srcId="{BA733479-7D36-0744-969F-37D160DA4AAA}" destId="{528EE7D6-0FB4-454E-9AED-1B30722CF545}" srcOrd="2" destOrd="0" parTransId="{239346C6-9A8B-614D-A8EF-7F3BB7899471}" sibTransId="{E70FFE05-AD84-3E46-AFFA-FF0842AF427F}"/>
    <dgm:cxn modelId="{5D371A38-49EB-C541-9F82-A70AF810E263}" type="presParOf" srcId="{00EA7E43-966A-6A4C-8279-D56E7515B795}" destId="{2DA57775-68AC-9447-8FC4-2BE598E85869}" srcOrd="0" destOrd="0" presId="urn:microsoft.com/office/officeart/2005/8/layout/matrix2"/>
    <dgm:cxn modelId="{33BD2E65-37AE-5D4F-8FB7-53234594DD0C}" type="presParOf" srcId="{00EA7E43-966A-6A4C-8279-D56E7515B795}" destId="{46ABAB05-DCBA-E14A-92E5-BA79367A7DF4}" srcOrd="1" destOrd="0" presId="urn:microsoft.com/office/officeart/2005/8/layout/matrix2"/>
    <dgm:cxn modelId="{08245329-7A3C-D841-B534-08EC3C75F58E}" type="presParOf" srcId="{00EA7E43-966A-6A4C-8279-D56E7515B795}" destId="{7AE36C25-909B-E94A-96D6-8A2CBA75261B}" srcOrd="2" destOrd="0" presId="urn:microsoft.com/office/officeart/2005/8/layout/matrix2"/>
    <dgm:cxn modelId="{EC497293-43E8-0F43-B1E4-8971EDFF3E47}" type="presParOf" srcId="{00EA7E43-966A-6A4C-8279-D56E7515B795}" destId="{D3F8F07C-E4E0-9242-84D3-53789349F117}" srcOrd="3" destOrd="0" presId="urn:microsoft.com/office/officeart/2005/8/layout/matrix2"/>
    <dgm:cxn modelId="{2BDBC44F-C4FF-5C43-8FB4-DCF9C12915B3}" type="presParOf" srcId="{00EA7E43-966A-6A4C-8279-D56E7515B795}" destId="{C1932FBF-AF4D-EC44-9B8F-D0B2EDFA05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D8B7D-D019-4EC9-A60E-88BA61D9599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0384DE-9D94-43D5-BB48-AD141EF96071}">
      <dgm:prSet/>
      <dgm:spPr/>
      <dgm:t>
        <a:bodyPr/>
        <a:lstStyle/>
        <a:p>
          <a:r>
            <a:rPr lang="en-US"/>
            <a:t>Waiting for Direction from Government  “forgiveness is easier to get than permission”.</a:t>
          </a:r>
        </a:p>
      </dgm:t>
    </dgm:pt>
    <dgm:pt modelId="{43E27FBF-9A74-4805-B8C9-43097B59553B}" type="parTrans" cxnId="{37B77A7D-0076-411D-A66F-F29A75C25321}">
      <dgm:prSet/>
      <dgm:spPr/>
      <dgm:t>
        <a:bodyPr/>
        <a:lstStyle/>
        <a:p>
          <a:endParaRPr lang="en-US"/>
        </a:p>
      </dgm:t>
    </dgm:pt>
    <dgm:pt modelId="{AEC389DC-CEF9-4167-B9B6-49CB7BBBEF65}" type="sibTrans" cxnId="{37B77A7D-0076-411D-A66F-F29A75C2532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DA50A9B-BEEB-463D-9C7B-C101674900B1}">
      <dgm:prSet/>
      <dgm:spPr/>
      <dgm:t>
        <a:bodyPr/>
        <a:lstStyle/>
        <a:p>
          <a:r>
            <a:rPr lang="en-US"/>
            <a:t>Avoiding Risk – “if you haven’t failed with an initiative, you are not trying”.</a:t>
          </a:r>
        </a:p>
      </dgm:t>
    </dgm:pt>
    <dgm:pt modelId="{2FB68255-D696-428D-8AEB-62A40694571B}" type="parTrans" cxnId="{0DC3C24C-005D-4A06-819A-0E33BE6E93F5}">
      <dgm:prSet/>
      <dgm:spPr/>
      <dgm:t>
        <a:bodyPr/>
        <a:lstStyle/>
        <a:p>
          <a:endParaRPr lang="en-US"/>
        </a:p>
      </dgm:t>
    </dgm:pt>
    <dgm:pt modelId="{8C0CC753-C226-43C8-A40A-A5F33A9F0298}" type="sibTrans" cxnId="{0DC3C24C-005D-4A06-819A-0E33BE6E93F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4913252-CDEE-4A64-840D-9DE8B308FEED}">
      <dgm:prSet/>
      <dgm:spPr/>
      <dgm:t>
        <a:bodyPr/>
        <a:lstStyle/>
        <a:p>
          <a:r>
            <a:rPr lang="en-US"/>
            <a:t>Going Solo – “we can do more together than we can do alone”</a:t>
          </a:r>
        </a:p>
      </dgm:t>
    </dgm:pt>
    <dgm:pt modelId="{FB426A93-7BF6-4F74-89E1-C3F2B8378366}" type="parTrans" cxnId="{A7143868-F75E-4F1B-BCB1-51D983210FF5}">
      <dgm:prSet/>
      <dgm:spPr/>
      <dgm:t>
        <a:bodyPr/>
        <a:lstStyle/>
        <a:p>
          <a:endParaRPr lang="en-US"/>
        </a:p>
      </dgm:t>
    </dgm:pt>
    <dgm:pt modelId="{D7D15B03-0051-48B6-82B9-AC028F1A51C6}" type="sibTrans" cxnId="{A7143868-F75E-4F1B-BCB1-51D983210FF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F61E352-E5B9-8340-BE8F-7B576B0150D0}" type="pres">
      <dgm:prSet presAssocID="{872D8B7D-D019-4EC9-A60E-88BA61D95994}" presName="Name0" presStyleCnt="0">
        <dgm:presLayoutVars>
          <dgm:animLvl val="lvl"/>
          <dgm:resizeHandles val="exact"/>
        </dgm:presLayoutVars>
      </dgm:prSet>
      <dgm:spPr/>
    </dgm:pt>
    <dgm:pt modelId="{0256CAC5-EA77-AD48-8CC1-AA811AFD50DE}" type="pres">
      <dgm:prSet presAssocID="{920384DE-9D94-43D5-BB48-AD141EF96071}" presName="compositeNode" presStyleCnt="0">
        <dgm:presLayoutVars>
          <dgm:bulletEnabled val="1"/>
        </dgm:presLayoutVars>
      </dgm:prSet>
      <dgm:spPr/>
    </dgm:pt>
    <dgm:pt modelId="{1257AEFD-C30B-7F45-B97C-79CC691159D4}" type="pres">
      <dgm:prSet presAssocID="{920384DE-9D94-43D5-BB48-AD141EF96071}" presName="bgRect" presStyleLbl="alignNode1" presStyleIdx="0" presStyleCnt="3"/>
      <dgm:spPr/>
    </dgm:pt>
    <dgm:pt modelId="{163552C5-4349-9749-A39C-DDF5C8E1591D}" type="pres">
      <dgm:prSet presAssocID="{AEC389DC-CEF9-4167-B9B6-49CB7BBBEF6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747120F-2EE6-D54D-A08D-22C1ACC1DF34}" type="pres">
      <dgm:prSet presAssocID="{920384DE-9D94-43D5-BB48-AD141EF96071}" presName="nodeRect" presStyleLbl="alignNode1" presStyleIdx="0" presStyleCnt="3">
        <dgm:presLayoutVars>
          <dgm:bulletEnabled val="1"/>
        </dgm:presLayoutVars>
      </dgm:prSet>
      <dgm:spPr/>
    </dgm:pt>
    <dgm:pt modelId="{0DAA087D-B289-4742-A0BB-A125275FD759}" type="pres">
      <dgm:prSet presAssocID="{AEC389DC-CEF9-4167-B9B6-49CB7BBBEF65}" presName="sibTrans" presStyleCnt="0"/>
      <dgm:spPr/>
    </dgm:pt>
    <dgm:pt modelId="{DD2EDB70-72FE-E146-8E76-8FC6222F1CBC}" type="pres">
      <dgm:prSet presAssocID="{1DA50A9B-BEEB-463D-9C7B-C101674900B1}" presName="compositeNode" presStyleCnt="0">
        <dgm:presLayoutVars>
          <dgm:bulletEnabled val="1"/>
        </dgm:presLayoutVars>
      </dgm:prSet>
      <dgm:spPr/>
    </dgm:pt>
    <dgm:pt modelId="{AC02AF74-1CF0-C541-80DE-A3D494E1231C}" type="pres">
      <dgm:prSet presAssocID="{1DA50A9B-BEEB-463D-9C7B-C101674900B1}" presName="bgRect" presStyleLbl="alignNode1" presStyleIdx="1" presStyleCnt="3"/>
      <dgm:spPr/>
    </dgm:pt>
    <dgm:pt modelId="{5B86DCCC-511F-BE4B-85CB-A562520E434D}" type="pres">
      <dgm:prSet presAssocID="{8C0CC753-C226-43C8-A40A-A5F33A9F029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C9995E5-7BB3-7648-BD01-2487656FD9FB}" type="pres">
      <dgm:prSet presAssocID="{1DA50A9B-BEEB-463D-9C7B-C101674900B1}" presName="nodeRect" presStyleLbl="alignNode1" presStyleIdx="1" presStyleCnt="3">
        <dgm:presLayoutVars>
          <dgm:bulletEnabled val="1"/>
        </dgm:presLayoutVars>
      </dgm:prSet>
      <dgm:spPr/>
    </dgm:pt>
    <dgm:pt modelId="{389D2632-CB12-F649-B64D-434D32EC13CD}" type="pres">
      <dgm:prSet presAssocID="{8C0CC753-C226-43C8-A40A-A5F33A9F0298}" presName="sibTrans" presStyleCnt="0"/>
      <dgm:spPr/>
    </dgm:pt>
    <dgm:pt modelId="{3BC7B212-0D27-3F45-8F17-A1618841E917}" type="pres">
      <dgm:prSet presAssocID="{04913252-CDEE-4A64-840D-9DE8B308FEED}" presName="compositeNode" presStyleCnt="0">
        <dgm:presLayoutVars>
          <dgm:bulletEnabled val="1"/>
        </dgm:presLayoutVars>
      </dgm:prSet>
      <dgm:spPr/>
    </dgm:pt>
    <dgm:pt modelId="{D5424A39-9A57-7349-9F5E-188BB194F88F}" type="pres">
      <dgm:prSet presAssocID="{04913252-CDEE-4A64-840D-9DE8B308FEED}" presName="bgRect" presStyleLbl="alignNode1" presStyleIdx="2" presStyleCnt="3"/>
      <dgm:spPr/>
    </dgm:pt>
    <dgm:pt modelId="{AE5830A2-432C-FB4C-B7F7-225C1926BAC5}" type="pres">
      <dgm:prSet presAssocID="{D7D15B03-0051-48B6-82B9-AC028F1A51C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1743A63-845E-864C-B015-2B1EF9960752}" type="pres">
      <dgm:prSet presAssocID="{04913252-CDEE-4A64-840D-9DE8B308FEED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6E6C314-5CC6-204C-8180-2BF629EE77E3}" type="presOf" srcId="{1DA50A9B-BEEB-463D-9C7B-C101674900B1}" destId="{FC9995E5-7BB3-7648-BD01-2487656FD9FB}" srcOrd="1" destOrd="0" presId="urn:microsoft.com/office/officeart/2016/7/layout/LinearBlockProcessNumbered"/>
    <dgm:cxn modelId="{DB057C15-D508-F84B-AA29-D715695F3B85}" type="presOf" srcId="{AEC389DC-CEF9-4167-B9B6-49CB7BBBEF65}" destId="{163552C5-4349-9749-A39C-DDF5C8E1591D}" srcOrd="0" destOrd="0" presId="urn:microsoft.com/office/officeart/2016/7/layout/LinearBlockProcessNumbered"/>
    <dgm:cxn modelId="{4B5A9D46-1BE4-4C4C-B702-58C3081982E5}" type="presOf" srcId="{1DA50A9B-BEEB-463D-9C7B-C101674900B1}" destId="{AC02AF74-1CF0-C541-80DE-A3D494E1231C}" srcOrd="0" destOrd="0" presId="urn:microsoft.com/office/officeart/2016/7/layout/LinearBlockProcessNumbered"/>
    <dgm:cxn modelId="{DCA7374B-9879-F849-9847-9E60B9CB28AD}" type="presOf" srcId="{920384DE-9D94-43D5-BB48-AD141EF96071}" destId="{1257AEFD-C30B-7F45-B97C-79CC691159D4}" srcOrd="0" destOrd="0" presId="urn:microsoft.com/office/officeart/2016/7/layout/LinearBlockProcessNumbered"/>
    <dgm:cxn modelId="{0DC3C24C-005D-4A06-819A-0E33BE6E93F5}" srcId="{872D8B7D-D019-4EC9-A60E-88BA61D95994}" destId="{1DA50A9B-BEEB-463D-9C7B-C101674900B1}" srcOrd="1" destOrd="0" parTransId="{2FB68255-D696-428D-8AEB-62A40694571B}" sibTransId="{8C0CC753-C226-43C8-A40A-A5F33A9F0298}"/>
    <dgm:cxn modelId="{C1351160-2F77-7648-8EE6-BBA0033D8C98}" type="presOf" srcId="{872D8B7D-D019-4EC9-A60E-88BA61D95994}" destId="{1F61E352-E5B9-8340-BE8F-7B576B0150D0}" srcOrd="0" destOrd="0" presId="urn:microsoft.com/office/officeart/2016/7/layout/LinearBlockProcessNumbered"/>
    <dgm:cxn modelId="{A7143868-F75E-4F1B-BCB1-51D983210FF5}" srcId="{872D8B7D-D019-4EC9-A60E-88BA61D95994}" destId="{04913252-CDEE-4A64-840D-9DE8B308FEED}" srcOrd="2" destOrd="0" parTransId="{FB426A93-7BF6-4F74-89E1-C3F2B8378366}" sibTransId="{D7D15B03-0051-48B6-82B9-AC028F1A51C6}"/>
    <dgm:cxn modelId="{38C36C6D-9D98-754F-990A-74F266DFA4B9}" type="presOf" srcId="{04913252-CDEE-4A64-840D-9DE8B308FEED}" destId="{71743A63-845E-864C-B015-2B1EF9960752}" srcOrd="1" destOrd="0" presId="urn:microsoft.com/office/officeart/2016/7/layout/LinearBlockProcessNumbered"/>
    <dgm:cxn modelId="{37B77A7D-0076-411D-A66F-F29A75C25321}" srcId="{872D8B7D-D019-4EC9-A60E-88BA61D95994}" destId="{920384DE-9D94-43D5-BB48-AD141EF96071}" srcOrd="0" destOrd="0" parTransId="{43E27FBF-9A74-4805-B8C9-43097B59553B}" sibTransId="{AEC389DC-CEF9-4167-B9B6-49CB7BBBEF65}"/>
    <dgm:cxn modelId="{882043C3-4C7C-9443-8BF3-E959C55F61A4}" type="presOf" srcId="{04913252-CDEE-4A64-840D-9DE8B308FEED}" destId="{D5424A39-9A57-7349-9F5E-188BB194F88F}" srcOrd="0" destOrd="0" presId="urn:microsoft.com/office/officeart/2016/7/layout/LinearBlockProcessNumbered"/>
    <dgm:cxn modelId="{0F28B2D1-C365-AF4F-A6D8-FF57713F9131}" type="presOf" srcId="{D7D15B03-0051-48B6-82B9-AC028F1A51C6}" destId="{AE5830A2-432C-FB4C-B7F7-225C1926BAC5}" srcOrd="0" destOrd="0" presId="urn:microsoft.com/office/officeart/2016/7/layout/LinearBlockProcessNumbered"/>
    <dgm:cxn modelId="{80AC79D3-2B87-FD47-92B9-0E4EA6CE79D1}" type="presOf" srcId="{8C0CC753-C226-43C8-A40A-A5F33A9F0298}" destId="{5B86DCCC-511F-BE4B-85CB-A562520E434D}" srcOrd="0" destOrd="0" presId="urn:microsoft.com/office/officeart/2016/7/layout/LinearBlockProcessNumbered"/>
    <dgm:cxn modelId="{2D8778E3-FDE4-5B48-9E35-D0862555B24D}" type="presOf" srcId="{920384DE-9D94-43D5-BB48-AD141EF96071}" destId="{2747120F-2EE6-D54D-A08D-22C1ACC1DF34}" srcOrd="1" destOrd="0" presId="urn:microsoft.com/office/officeart/2016/7/layout/LinearBlockProcessNumbered"/>
    <dgm:cxn modelId="{D52343DD-3FE3-B642-8FB7-ED649095C540}" type="presParOf" srcId="{1F61E352-E5B9-8340-BE8F-7B576B0150D0}" destId="{0256CAC5-EA77-AD48-8CC1-AA811AFD50DE}" srcOrd="0" destOrd="0" presId="urn:microsoft.com/office/officeart/2016/7/layout/LinearBlockProcessNumbered"/>
    <dgm:cxn modelId="{BDE391BA-5B31-B743-B12E-13E9772E5FA8}" type="presParOf" srcId="{0256CAC5-EA77-AD48-8CC1-AA811AFD50DE}" destId="{1257AEFD-C30B-7F45-B97C-79CC691159D4}" srcOrd="0" destOrd="0" presId="urn:microsoft.com/office/officeart/2016/7/layout/LinearBlockProcessNumbered"/>
    <dgm:cxn modelId="{1603B1D4-6C52-FD47-AB0D-900875B5D083}" type="presParOf" srcId="{0256CAC5-EA77-AD48-8CC1-AA811AFD50DE}" destId="{163552C5-4349-9749-A39C-DDF5C8E1591D}" srcOrd="1" destOrd="0" presId="urn:microsoft.com/office/officeart/2016/7/layout/LinearBlockProcessNumbered"/>
    <dgm:cxn modelId="{4919DD9B-F6A5-DD48-A652-224D2B420D74}" type="presParOf" srcId="{0256CAC5-EA77-AD48-8CC1-AA811AFD50DE}" destId="{2747120F-2EE6-D54D-A08D-22C1ACC1DF34}" srcOrd="2" destOrd="0" presId="urn:microsoft.com/office/officeart/2016/7/layout/LinearBlockProcessNumbered"/>
    <dgm:cxn modelId="{8DE7F1BE-7AC3-9043-B7B8-19332BE6BEAA}" type="presParOf" srcId="{1F61E352-E5B9-8340-BE8F-7B576B0150D0}" destId="{0DAA087D-B289-4742-A0BB-A125275FD759}" srcOrd="1" destOrd="0" presId="urn:microsoft.com/office/officeart/2016/7/layout/LinearBlockProcessNumbered"/>
    <dgm:cxn modelId="{DAB07B36-59DA-C746-916D-DEB911FF537D}" type="presParOf" srcId="{1F61E352-E5B9-8340-BE8F-7B576B0150D0}" destId="{DD2EDB70-72FE-E146-8E76-8FC6222F1CBC}" srcOrd="2" destOrd="0" presId="urn:microsoft.com/office/officeart/2016/7/layout/LinearBlockProcessNumbered"/>
    <dgm:cxn modelId="{A1ABA577-2B58-3F40-9B03-F8FEB279A129}" type="presParOf" srcId="{DD2EDB70-72FE-E146-8E76-8FC6222F1CBC}" destId="{AC02AF74-1CF0-C541-80DE-A3D494E1231C}" srcOrd="0" destOrd="0" presId="urn:microsoft.com/office/officeart/2016/7/layout/LinearBlockProcessNumbered"/>
    <dgm:cxn modelId="{D4E36407-E119-5D46-835B-BA79C4B9B1C7}" type="presParOf" srcId="{DD2EDB70-72FE-E146-8E76-8FC6222F1CBC}" destId="{5B86DCCC-511F-BE4B-85CB-A562520E434D}" srcOrd="1" destOrd="0" presId="urn:microsoft.com/office/officeart/2016/7/layout/LinearBlockProcessNumbered"/>
    <dgm:cxn modelId="{772CD698-F7CE-9048-B648-1BF02F089322}" type="presParOf" srcId="{DD2EDB70-72FE-E146-8E76-8FC6222F1CBC}" destId="{FC9995E5-7BB3-7648-BD01-2487656FD9FB}" srcOrd="2" destOrd="0" presId="urn:microsoft.com/office/officeart/2016/7/layout/LinearBlockProcessNumbered"/>
    <dgm:cxn modelId="{9D6BFB19-250A-AB4B-AFBA-36F06930BBF0}" type="presParOf" srcId="{1F61E352-E5B9-8340-BE8F-7B576B0150D0}" destId="{389D2632-CB12-F649-B64D-434D32EC13CD}" srcOrd="3" destOrd="0" presId="urn:microsoft.com/office/officeart/2016/7/layout/LinearBlockProcessNumbered"/>
    <dgm:cxn modelId="{A08C2C14-2986-0B44-B753-2E96AEB39B7A}" type="presParOf" srcId="{1F61E352-E5B9-8340-BE8F-7B576B0150D0}" destId="{3BC7B212-0D27-3F45-8F17-A1618841E917}" srcOrd="4" destOrd="0" presId="urn:microsoft.com/office/officeart/2016/7/layout/LinearBlockProcessNumbered"/>
    <dgm:cxn modelId="{31CADDAA-C4F2-1843-90F6-B7D738626CF4}" type="presParOf" srcId="{3BC7B212-0D27-3F45-8F17-A1618841E917}" destId="{D5424A39-9A57-7349-9F5E-188BB194F88F}" srcOrd="0" destOrd="0" presId="urn:microsoft.com/office/officeart/2016/7/layout/LinearBlockProcessNumbered"/>
    <dgm:cxn modelId="{EE320C23-7142-B441-AD03-CFB35435B2FE}" type="presParOf" srcId="{3BC7B212-0D27-3F45-8F17-A1618841E917}" destId="{AE5830A2-432C-FB4C-B7F7-225C1926BAC5}" srcOrd="1" destOrd="0" presId="urn:microsoft.com/office/officeart/2016/7/layout/LinearBlockProcessNumbered"/>
    <dgm:cxn modelId="{B724CAD4-FB36-554F-8304-1AB7DE4D2B93}" type="presParOf" srcId="{3BC7B212-0D27-3F45-8F17-A1618841E917}" destId="{71743A63-845E-864C-B015-2B1EF996075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57775-68AC-9447-8FC4-2BE598E85869}">
      <dsp:nvSpPr>
        <dsp:cNvPr id="0" name=""/>
        <dsp:cNvSpPr/>
      </dsp:nvSpPr>
      <dsp:spPr>
        <a:xfrm>
          <a:off x="11430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BAB05-DCBA-E14A-92E5-BA79367A7DF4}">
      <dsp:nvSpPr>
        <dsp:cNvPr id="0" name=""/>
        <dsp:cNvSpPr/>
      </dsp:nvSpPr>
      <dsp:spPr>
        <a:xfrm>
          <a:off x="1351026" y="208026"/>
          <a:ext cx="1280160" cy="1280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1</a:t>
          </a:r>
        </a:p>
      </dsp:txBody>
      <dsp:txXfrm>
        <a:off x="1413518" y="270518"/>
        <a:ext cx="1155176" cy="1155176"/>
      </dsp:txXfrm>
    </dsp:sp>
    <dsp:sp modelId="{7AE36C25-909B-E94A-96D6-8A2CBA75261B}">
      <dsp:nvSpPr>
        <dsp:cNvPr id="0" name=""/>
        <dsp:cNvSpPr/>
      </dsp:nvSpPr>
      <dsp:spPr>
        <a:xfrm>
          <a:off x="2855214" y="208026"/>
          <a:ext cx="1280160" cy="1280160"/>
        </a:xfrm>
        <a:prstGeom prst="roundRect">
          <a:avLst/>
        </a:prstGeom>
        <a:solidFill>
          <a:schemeClr val="accent4">
            <a:hueOff val="494523"/>
            <a:satOff val="-2136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2</a:t>
          </a:r>
        </a:p>
      </dsp:txBody>
      <dsp:txXfrm>
        <a:off x="2917706" y="270518"/>
        <a:ext cx="1155176" cy="1155176"/>
      </dsp:txXfrm>
    </dsp:sp>
    <dsp:sp modelId="{D3F8F07C-E4E0-9242-84D3-53789349F117}">
      <dsp:nvSpPr>
        <dsp:cNvPr id="0" name=""/>
        <dsp:cNvSpPr/>
      </dsp:nvSpPr>
      <dsp:spPr>
        <a:xfrm>
          <a:off x="1351026" y="1712214"/>
          <a:ext cx="1280160" cy="1280160"/>
        </a:xfrm>
        <a:prstGeom prst="roundRect">
          <a:avLst/>
        </a:prstGeom>
        <a:solidFill>
          <a:schemeClr val="accent4">
            <a:hueOff val="989047"/>
            <a:satOff val="-4272"/>
            <a:lumOff val="-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3</a:t>
          </a:r>
        </a:p>
      </dsp:txBody>
      <dsp:txXfrm>
        <a:off x="1413518" y="1774706"/>
        <a:ext cx="1155176" cy="1155176"/>
      </dsp:txXfrm>
    </dsp:sp>
    <dsp:sp modelId="{C1932FBF-AF4D-EC44-9B8F-D0B2EDFA05D5}">
      <dsp:nvSpPr>
        <dsp:cNvPr id="0" name=""/>
        <dsp:cNvSpPr/>
      </dsp:nvSpPr>
      <dsp:spPr>
        <a:xfrm>
          <a:off x="2855214" y="1712214"/>
          <a:ext cx="1280160" cy="1280160"/>
        </a:xfrm>
        <a:prstGeom prst="roundRect">
          <a:avLst/>
        </a:prstGeom>
        <a:solidFill>
          <a:schemeClr val="accent4">
            <a:hueOff val="1483570"/>
            <a:satOff val="-6408"/>
            <a:lumOff val="-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4</a:t>
          </a:r>
        </a:p>
      </dsp:txBody>
      <dsp:txXfrm>
        <a:off x="2917706" y="1774706"/>
        <a:ext cx="1155176" cy="1155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7AEFD-C30B-7F45-B97C-79CC691159D4}">
      <dsp:nvSpPr>
        <dsp:cNvPr id="0" name=""/>
        <dsp:cNvSpPr/>
      </dsp:nvSpPr>
      <dsp:spPr>
        <a:xfrm>
          <a:off x="821" y="182441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Waiting for Direction from Government  “forgiveness is easier to get than permission”.</a:t>
          </a:r>
        </a:p>
      </dsp:txBody>
      <dsp:txXfrm>
        <a:off x="821" y="1779497"/>
        <a:ext cx="3327201" cy="2395585"/>
      </dsp:txXfrm>
    </dsp:sp>
    <dsp:sp modelId="{163552C5-4349-9749-A39C-DDF5C8E1591D}">
      <dsp:nvSpPr>
        <dsp:cNvPr id="0" name=""/>
        <dsp:cNvSpPr/>
      </dsp:nvSpPr>
      <dsp:spPr>
        <a:xfrm>
          <a:off x="821" y="182441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82441"/>
        <a:ext cx="3327201" cy="1597056"/>
      </dsp:txXfrm>
    </dsp:sp>
    <dsp:sp modelId="{AC02AF74-1CF0-C541-80DE-A3D494E1231C}">
      <dsp:nvSpPr>
        <dsp:cNvPr id="0" name=""/>
        <dsp:cNvSpPr/>
      </dsp:nvSpPr>
      <dsp:spPr>
        <a:xfrm>
          <a:off x="3594199" y="182441"/>
          <a:ext cx="3327201" cy="3992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Avoiding Risk – “if you haven’t failed with an initiative, you are not trying”.</a:t>
          </a:r>
        </a:p>
      </dsp:txBody>
      <dsp:txXfrm>
        <a:off x="3594199" y="1779497"/>
        <a:ext cx="3327201" cy="2395585"/>
      </dsp:txXfrm>
    </dsp:sp>
    <dsp:sp modelId="{5B86DCCC-511F-BE4B-85CB-A562520E434D}">
      <dsp:nvSpPr>
        <dsp:cNvPr id="0" name=""/>
        <dsp:cNvSpPr/>
      </dsp:nvSpPr>
      <dsp:spPr>
        <a:xfrm>
          <a:off x="3594199" y="182441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82441"/>
        <a:ext cx="3327201" cy="1597056"/>
      </dsp:txXfrm>
    </dsp:sp>
    <dsp:sp modelId="{D5424A39-9A57-7349-9F5E-188BB194F88F}">
      <dsp:nvSpPr>
        <dsp:cNvPr id="0" name=""/>
        <dsp:cNvSpPr/>
      </dsp:nvSpPr>
      <dsp:spPr>
        <a:xfrm>
          <a:off x="7187576" y="182441"/>
          <a:ext cx="3327201" cy="39926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Going Solo – “we can do more together than we can do alone”</a:t>
          </a:r>
        </a:p>
      </dsp:txBody>
      <dsp:txXfrm>
        <a:off x="7187576" y="1779497"/>
        <a:ext cx="3327201" cy="2395585"/>
      </dsp:txXfrm>
    </dsp:sp>
    <dsp:sp modelId="{AE5830A2-432C-FB4C-B7F7-225C1926BAC5}">
      <dsp:nvSpPr>
        <dsp:cNvPr id="0" name=""/>
        <dsp:cNvSpPr/>
      </dsp:nvSpPr>
      <dsp:spPr>
        <a:xfrm>
          <a:off x="7187576" y="182441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82441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38E7-F798-B246-BF15-AA41145C8B9B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9F27-9E9F-9943-BC96-3DBA0A185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trajectories on two axes that generate four scenarios.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25C1C-A5F7-034F-9BFB-604E9D0E8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79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see https://</a:t>
            </a:r>
            <a:r>
              <a:rPr lang="en-US" dirty="0" err="1"/>
              <a:t>www.researchgate.net</a:t>
            </a:r>
            <a:r>
              <a:rPr lang="en-US" dirty="0"/>
              <a:t>/publication/345771590_Evaluation_of_Challenge_Based_Learning_Experiences_in_Engineering_programs_The_case_of_the_Tecnologico_de_Monterrey_Mexico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9F27-9E9F-9943-BC96-3DBA0A185E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2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ferris wheel with colorful lights&#10;&#10;Description automatically generated with low confidence">
            <a:extLst>
              <a:ext uri="{FF2B5EF4-FFF2-40B4-BE49-F238E27FC236}">
                <a16:creationId xmlns:a16="http://schemas.microsoft.com/office/drawing/2014/main" id="{522D7A57-A9D3-40FF-B654-CC75FCF6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3BB70-6854-9649-A873-DE513724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en-US" sz="3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TEST OF OUR FORESIGHT: </a:t>
            </a:r>
            <a:br>
              <a:rPr lang="en-US" sz="3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POSSIBLE FUTURES FOR HIGHER EDUCATION </a:t>
            </a:r>
            <a:br>
              <a:rPr lang="en-US" sz="3000" dirty="0"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A82AA-2661-634B-842E-B56F4B1F9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Stephen Murgatroyd, PhD </a:t>
            </a:r>
          </a:p>
          <a:p>
            <a:pPr algn="ctr"/>
            <a:r>
              <a:rPr lang="en-US" sz="1600" dirty="0"/>
              <a:t>Chief Innovation Officer</a:t>
            </a:r>
          </a:p>
          <a:p>
            <a:pPr algn="ctr"/>
            <a:r>
              <a:rPr lang="en-US" sz="1600" dirty="0"/>
              <a:t>Contact North | Contact Nord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B2F5-ACD7-7A4F-BA7B-19470238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Tensions Over Strategic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479B-ACDD-FB44-9F55-7DF6F5F8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Neo-liberal agenda sees more commercialization, privatization and functional programs and less creative, critical and radical options.</a:t>
            </a:r>
          </a:p>
          <a:p>
            <a:r>
              <a:rPr lang="en-US" dirty="0"/>
              <a:t>Leadership by consensus leads to a decline in courageous, bold moves by universities and colleges - hence a sense of “blandness” about the system.</a:t>
            </a:r>
          </a:p>
          <a:p>
            <a:r>
              <a:rPr lang="en-US" dirty="0"/>
              <a:t>Innovation in the sector is incremental (adaptive and responsive) not disruptive. Even “new” institutions seem “old” quickly.</a:t>
            </a:r>
          </a:p>
          <a:p>
            <a:r>
              <a:rPr lang="en-US" dirty="0"/>
              <a:t>Canada’s competitiveness declining and productivity low …</a:t>
            </a:r>
          </a:p>
        </p:txBody>
      </p:sp>
    </p:spTree>
    <p:extLst>
      <p:ext uri="{BB962C8B-B14F-4D97-AF65-F5344CB8AC3E}">
        <p14:creationId xmlns:p14="http://schemas.microsoft.com/office/powerpoint/2010/main" val="419014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1BA997AC-0B95-4B53-8017-DE98E5014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B3348-B65F-B145-BB95-37770A56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5 Patterns Emerging from the Time of COVID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2AC3-4BC7-3442-B4C4-261977C72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45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8A42F-D952-1F40-9E83-D7A9B55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1:  </a:t>
            </a:r>
            <a:r>
              <a:rPr lang="en-US" sz="3200" dirty="0"/>
              <a:t>Globalization of Learning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748359-69F0-5E45-AFE7-C3DBAD82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32 million registered for learning experiences with edX, Coursera or FutureLearn in 2020 – 660,000 of these were Canadian</a:t>
            </a:r>
          </a:p>
          <a:p>
            <a:r>
              <a:rPr lang="en-US" sz="2000" dirty="0"/>
              <a:t>MOOCs now offer over 90+ degrees</a:t>
            </a:r>
          </a:p>
          <a:p>
            <a:r>
              <a:rPr lang="en-US" sz="2000" dirty="0"/>
              <a:t>MOOCs now offer over 1,200+  microcredentials</a:t>
            </a:r>
          </a:p>
          <a:p>
            <a:r>
              <a:rPr lang="en-US" sz="2000" dirty="0"/>
              <a:t>Some MOOCs now ladder into undergraduate and graduate programs (e.g., </a:t>
            </a:r>
            <a:r>
              <a:rPr lang="en-US" sz="2000" dirty="0" err="1"/>
              <a:t>MITx’s</a:t>
            </a:r>
            <a:r>
              <a:rPr lang="en-US" sz="2000" dirty="0"/>
              <a:t> programs ladder into 22+ Masters degrees around the world.</a:t>
            </a:r>
          </a:p>
          <a:p>
            <a:r>
              <a:rPr lang="en-US" sz="2000" dirty="0"/>
              <a:t>Key feature: available on demand, low cost and very accessible.</a:t>
            </a:r>
          </a:p>
        </p:txBody>
      </p:sp>
    </p:spTree>
    <p:extLst>
      <p:ext uri="{BB962C8B-B14F-4D97-AF65-F5344CB8AC3E}">
        <p14:creationId xmlns:p14="http://schemas.microsoft.com/office/powerpoint/2010/main" val="215938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F5DCA-89DB-C847-A8D3-7E0C1BEB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3100"/>
              <a:t>2: Emergence of Microcredentials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B9E4-71E1-9148-92AB-52FDA586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Over 3,432 microcredentials in Ontario – close to 10,000 across Canada. </a:t>
            </a:r>
          </a:p>
          <a:p>
            <a:r>
              <a:rPr lang="en-US" sz="2000" dirty="0"/>
              <a:t>Few align with the e-campus Ontario | </a:t>
            </a:r>
            <a:r>
              <a:rPr lang="en-US" sz="2000" dirty="0" err="1"/>
              <a:t>CICan</a:t>
            </a:r>
            <a:r>
              <a:rPr lang="en-US" sz="2000" dirty="0"/>
              <a:t> frameworks (e.g., industry partners, competency-based assessment) and almost none available on demand.</a:t>
            </a:r>
          </a:p>
          <a:p>
            <a:r>
              <a:rPr lang="en-US" sz="2000" dirty="0"/>
              <a:t>Potential disruptors to long-form (Diploma and Degree) learning especially as more are becoming both stackable and transferable.</a:t>
            </a:r>
          </a:p>
          <a:p>
            <a:r>
              <a:rPr lang="en-US" sz="2000" dirty="0"/>
              <a:t>Blurring of the line between credit / non-credit (always been a nonsense).</a:t>
            </a:r>
          </a:p>
        </p:txBody>
      </p:sp>
    </p:spTree>
    <p:extLst>
      <p:ext uri="{BB962C8B-B14F-4D97-AF65-F5344CB8AC3E}">
        <p14:creationId xmlns:p14="http://schemas.microsoft.com/office/powerpoint/2010/main" val="113365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A5588-4B7E-5342-AF2C-0543CFFA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3: Continued Growth and Expansion of Online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8186-EC18-7241-AC1E-6B4918D0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 Ontario, online has been growing at 14% per year since 2015 - Face-to-Face growth much lower (2%).</a:t>
            </a:r>
          </a:p>
          <a:p>
            <a:r>
              <a:rPr lang="en-US" sz="2000" dirty="0"/>
              <a:t>Since 2010, $52 billion investment in EdTech globally – with AI, assessment and AR/VR leading. In 2020, $16 billion invested.</a:t>
            </a:r>
          </a:p>
          <a:p>
            <a:r>
              <a:rPr lang="en-US" sz="2000" dirty="0"/>
              <a:t>All universities and colleges have strengthened their IT infrastructure during the pandemic and many staff have received some training / development in the design and development work required</a:t>
            </a:r>
          </a:p>
        </p:txBody>
      </p:sp>
    </p:spTree>
    <p:extLst>
      <p:ext uri="{BB962C8B-B14F-4D97-AF65-F5344CB8AC3E}">
        <p14:creationId xmlns:p14="http://schemas.microsoft.com/office/powerpoint/2010/main" val="392733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27A61-5D38-AC4D-B253-9769F2A7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4: Decline of Secure Academic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932672F-5A31-3646-A131-E036C057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Before the pandemic, 54% of university teaching and 57% of college teaching was undertaken by contracted “gig” workers.</a:t>
            </a:r>
          </a:p>
          <a:p>
            <a:r>
              <a:rPr lang="en-US" sz="2000" dirty="0"/>
              <a:t>Decline in research-intensive positions within universities.</a:t>
            </a:r>
          </a:p>
          <a:p>
            <a:r>
              <a:rPr lang="en-US" sz="2000" dirty="0"/>
              <a:t>Academic work in universities growingly problematic – publish or perish, sensitivities about ideas and trigger events, free speech issues affecting hiring and tenure, etc.</a:t>
            </a:r>
          </a:p>
          <a:p>
            <a:r>
              <a:rPr lang="en-US" sz="2000" dirty="0"/>
              <a:t>In colleges, rapid shifts in the nature of work cause some programs to have to change more rapidly, requiring constant updating of courses, teaching and placements</a:t>
            </a:r>
          </a:p>
        </p:txBody>
      </p:sp>
    </p:spTree>
    <p:extLst>
      <p:ext uri="{BB962C8B-B14F-4D97-AF65-F5344CB8AC3E}">
        <p14:creationId xmlns:p14="http://schemas.microsoft.com/office/powerpoint/2010/main" val="364374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C8CC3-7AEB-7145-B3A0-BBB0A9E2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5: The Digital Disruption of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3C5D-A4C3-F842-895C-FB16EBCD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30-40% of all jobs in Canada will be affected by emerging technologies – including work in the professions (law, accounting, architecture, engineering, medicine) and in trades.</a:t>
            </a:r>
          </a:p>
          <a:p>
            <a:r>
              <a:rPr lang="en-US" sz="2000" dirty="0"/>
              <a:t>As companies and employers adjust, so too must curriculum and assessment and our teaching infrastructure.</a:t>
            </a:r>
          </a:p>
          <a:p>
            <a:r>
              <a:rPr lang="en-US" sz="2000" dirty="0"/>
              <a:t>More rapid course development, more employer: institutional partnerships more future proofing the curriculum.</a:t>
            </a:r>
          </a:p>
          <a:p>
            <a:r>
              <a:rPr lang="en-US" sz="2000" dirty="0"/>
              <a:t>More emphasis across all teaching on “soft skills” (which are hard to teach)</a:t>
            </a:r>
          </a:p>
        </p:txBody>
      </p:sp>
    </p:spTree>
    <p:extLst>
      <p:ext uri="{BB962C8B-B14F-4D97-AF65-F5344CB8AC3E}">
        <p14:creationId xmlns:p14="http://schemas.microsoft.com/office/powerpoint/2010/main" val="126995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79D89-E40D-4F77-B022-2594F761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02E24-15BB-5644-B084-BCFAED9C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Five  Possible 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365E4-EEA9-BD46-97E8-7270BF854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4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7415F-6817-E149-ACB8-A5DBDB45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1:  Strengthen Collaboration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DCC66D-FA05-6C46-9F2E-E05AF270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Blur boundaries between colleges, polytechnics and universities</a:t>
            </a:r>
          </a:p>
          <a:p>
            <a:r>
              <a:rPr lang="en-US" sz="2000"/>
              <a:t>Offer more transparent and “instant” pathways between colleges and universities</a:t>
            </a:r>
          </a:p>
          <a:p>
            <a:r>
              <a:rPr lang="en-US" sz="2000"/>
              <a:t>Offer degreed apprenticeships (as they do in the UK)</a:t>
            </a:r>
          </a:p>
          <a:p>
            <a:r>
              <a:rPr lang="en-US" sz="2000"/>
              <a:t>Do more modular, stackable and transferable microcredentials as collaborations</a:t>
            </a:r>
          </a:p>
          <a:p>
            <a:r>
              <a:rPr lang="en-US" sz="2000"/>
              <a:t>Open up MOOC pathways within your programs</a:t>
            </a:r>
          </a:p>
        </p:txBody>
      </p:sp>
    </p:spTree>
    <p:extLst>
      <p:ext uri="{BB962C8B-B14F-4D97-AF65-F5344CB8AC3E}">
        <p14:creationId xmlns:p14="http://schemas.microsoft.com/office/powerpoint/2010/main" val="161291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53A65-00C2-034E-ADDC-512273F4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2: Rethink Credentials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37EB-2C33-0046-A7CC-4F159ACE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Break out from the Carniege unit and stop basing credentials on time – use competencies / knowledge blocks to design programs.</a:t>
            </a:r>
          </a:p>
          <a:p>
            <a:r>
              <a:rPr lang="en-US" sz="2000"/>
              <a:t>Offer 2-year, 3-year degrees – and stop offering everything “by semester” – have more options on demand</a:t>
            </a:r>
          </a:p>
          <a:p>
            <a:r>
              <a:rPr lang="en-US" sz="2000"/>
              <a:t>Develop assessment only credentials - look at the University of Wisconsin</a:t>
            </a:r>
          </a:p>
          <a:p>
            <a:r>
              <a:rPr lang="en-US" sz="2000"/>
              <a:t>Develop more modular, stackable credentials</a:t>
            </a:r>
          </a:p>
          <a:p>
            <a:r>
              <a:rPr lang="en-US" sz="2000"/>
              <a:t>Offer genuine work-based accreditation in partnership with corporations</a:t>
            </a:r>
          </a:p>
        </p:txBody>
      </p:sp>
    </p:spTree>
    <p:extLst>
      <p:ext uri="{BB962C8B-B14F-4D97-AF65-F5344CB8AC3E}">
        <p14:creationId xmlns:p14="http://schemas.microsoft.com/office/powerpoint/2010/main" val="7633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169141-29C4-6541-B0FF-368D64F5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1" y="1194273"/>
            <a:ext cx="3985902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Who Am 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E98A6-222B-B549-A3F6-CEC583AA2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8371" y="2070457"/>
            <a:ext cx="4362261" cy="4241204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 sz="1600" dirty="0"/>
              <a:t>Teaching at the university level since 1973</a:t>
            </a:r>
          </a:p>
          <a:p>
            <a:r>
              <a:rPr lang="en-US" sz="1600" dirty="0"/>
              <a:t>Psychologist by training but have taught in both statistics programs and in business schools</a:t>
            </a:r>
          </a:p>
          <a:p>
            <a:r>
              <a:rPr lang="en-US" sz="1600" dirty="0"/>
              <a:t>Now act as Chief Innovation Officer for Contact North | Contact Nord</a:t>
            </a:r>
          </a:p>
          <a:p>
            <a:r>
              <a:rPr lang="en-US" sz="1600" dirty="0"/>
              <a:t>Now working on strategic foresight as a teacher at the University of Toronto (OISE) and University of Alberta and Athabasca University (MBA)</a:t>
            </a:r>
          </a:p>
          <a:p>
            <a:r>
              <a:rPr lang="en-US" sz="1600" dirty="0"/>
              <a:t>Created the world’s first fully online MBA in 1993-4 and have been building and working with technology enabled learning experiences ever since</a:t>
            </a:r>
          </a:p>
          <a:p>
            <a:r>
              <a:rPr lang="en-US" sz="1600" dirty="0"/>
              <a:t>Worked for 15 years at the Open University (UK) and for 14 years at Athabasca University</a:t>
            </a:r>
          </a:p>
          <a:p>
            <a:r>
              <a:rPr lang="en-US" sz="1600" dirty="0"/>
              <a:t>Consultant, writer and imagineer</a:t>
            </a:r>
          </a:p>
        </p:txBody>
      </p:sp>
      <p:pic>
        <p:nvPicPr>
          <p:cNvPr id="8" name="Content Placeholder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7FF6556-F92F-9E41-8C1C-30C48C745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132" r="19634" b="2"/>
          <a:stretch/>
        </p:blipFill>
        <p:spPr>
          <a:xfrm>
            <a:off x="6586606" y="1083392"/>
            <a:ext cx="4081394" cy="424120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290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4183-A44A-1C40-8893-12CDD0B0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 Reimagine Teaching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5265B-43C1-A244-AB32-9637A5FB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Stop seeing learning as a behaviourist / banking frame and see it more in terms of engaged experiences and project-based work – learn from the </a:t>
            </a:r>
            <a:r>
              <a:rPr lang="en-US" dirty="0" err="1"/>
              <a:t>Technologico</a:t>
            </a:r>
            <a:r>
              <a:rPr lang="en-US" dirty="0"/>
              <a:t> de Monterey Tec21 Engineering program</a:t>
            </a:r>
          </a:p>
          <a:p>
            <a:pPr lvl="1"/>
            <a:r>
              <a:rPr lang="en-US" dirty="0"/>
              <a:t>Challenge based learning, flexible modular courses based on emerging needs, inspired teaching and comprehensive community-based/work-based learning</a:t>
            </a:r>
          </a:p>
          <a:p>
            <a:pPr lvl="1"/>
            <a:r>
              <a:rPr lang="en-US" dirty="0"/>
              <a:t>Assessment by competencies and capabilities, including peer assessment</a:t>
            </a:r>
          </a:p>
          <a:p>
            <a:r>
              <a:rPr lang="en-US" dirty="0"/>
              <a:t>Stop seeing content as king and engage in creative, inspired instructional design</a:t>
            </a:r>
          </a:p>
          <a:p>
            <a:r>
              <a:rPr lang="en-US" dirty="0"/>
              <a:t>Stop seeing teaching as a lonely activity and start seeing a classroom as a collaboratory.</a:t>
            </a:r>
          </a:p>
        </p:txBody>
      </p:sp>
    </p:spTree>
    <p:extLst>
      <p:ext uri="{BB962C8B-B14F-4D97-AF65-F5344CB8AC3E}">
        <p14:creationId xmlns:p14="http://schemas.microsoft.com/office/powerpoint/2010/main" val="68350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D5D3-3E6B-4343-A02E-33F388FA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4: Rethink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0DFC-4509-A340-A4E9-FA4C1056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Universities and colleges generally do assessment badly – for all sorts of reasons.</a:t>
            </a:r>
          </a:p>
          <a:p>
            <a:r>
              <a:rPr lang="en-US" dirty="0"/>
              <a:t>Reimagine assessment by:</a:t>
            </a:r>
          </a:p>
          <a:p>
            <a:pPr lvl="1"/>
            <a:r>
              <a:rPr lang="en-US" dirty="0"/>
              <a:t>Developing competency-based assessment</a:t>
            </a:r>
          </a:p>
          <a:p>
            <a:pPr lvl="1"/>
            <a:r>
              <a:rPr lang="en-US" dirty="0"/>
              <a:t>Focusing more on authentic assessments for learning and less on assessment of learning</a:t>
            </a:r>
          </a:p>
          <a:p>
            <a:pPr lvl="1"/>
            <a:r>
              <a:rPr lang="en-US" dirty="0"/>
              <a:t>Stop using multiple choice – it is a discriminatory form of assessment and is a weak way of unlocking capabilities</a:t>
            </a:r>
          </a:p>
          <a:p>
            <a:pPr lvl="1"/>
            <a:r>
              <a:rPr lang="en-US" dirty="0"/>
              <a:t>Make more of use of peer assessment (</a:t>
            </a:r>
            <a:r>
              <a:rPr lang="en-US" dirty="0" err="1"/>
              <a:t>kritik.io</a:t>
            </a:r>
            <a:r>
              <a:rPr lang="en-US" dirty="0"/>
              <a:t>) and project--based assessment</a:t>
            </a:r>
          </a:p>
          <a:p>
            <a:pPr lvl="1"/>
            <a:r>
              <a:rPr lang="en-US" dirty="0"/>
              <a:t>Make more use of different media – video-based assessment (Valid-8), student presentations (Pecha Kucha), art and story-telling.</a:t>
            </a:r>
          </a:p>
        </p:txBody>
      </p:sp>
    </p:spTree>
    <p:extLst>
      <p:ext uri="{BB962C8B-B14F-4D97-AF65-F5344CB8AC3E}">
        <p14:creationId xmlns:p14="http://schemas.microsoft.com/office/powerpoint/2010/main" val="86103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9F79-0419-A34A-8297-9B8A87FE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Invest in Professional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9682-7306-E347-9F88-FBE50783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more to support not just individual professional development, but team development</a:t>
            </a:r>
          </a:p>
          <a:p>
            <a:r>
              <a:rPr lang="en-US" dirty="0"/>
              <a:t>Focus on design thinking and skills for learning, assessment and effective collaboration</a:t>
            </a:r>
          </a:p>
          <a:p>
            <a:r>
              <a:rPr lang="en-US" dirty="0"/>
              <a:t>Focus on learning from others around the world – look at the bold and courageous things be done in New Zealand (Open Polytechnic), Mexico, Dubai (Smart University) and imagine different ways of operating.</a:t>
            </a:r>
          </a:p>
        </p:txBody>
      </p:sp>
    </p:spTree>
    <p:extLst>
      <p:ext uri="{BB962C8B-B14F-4D97-AF65-F5344CB8AC3E}">
        <p14:creationId xmlns:p14="http://schemas.microsoft.com/office/powerpoint/2010/main" val="318426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g-covered mountain">
            <a:extLst>
              <a:ext uri="{FF2B5EF4-FFF2-40B4-BE49-F238E27FC236}">
                <a16:creationId xmlns:a16="http://schemas.microsoft.com/office/drawing/2014/main" id="{52591B37-2C31-43B8-B94D-3C05C8681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4" r="78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9244A-3B3D-874F-98A0-7C905DB4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Three </a:t>
            </a:r>
            <a:br>
              <a:rPr lang="en-US" sz="4800" dirty="0"/>
            </a:br>
            <a:r>
              <a:rPr lang="en-US" sz="4800" dirty="0"/>
              <a:t>Pitfalls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867B7-A035-F74D-BA25-9ABB3EA38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23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DFDB8-494F-2547-8B05-EF08A70B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Three Things Not to 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971F08A-C338-4992-99EF-B93C82FE7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0466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069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award ribbon">
            <a:extLst>
              <a:ext uri="{FF2B5EF4-FFF2-40B4-BE49-F238E27FC236}">
                <a16:creationId xmlns:a16="http://schemas.microsoft.com/office/drawing/2014/main" id="{6BF2034D-2B02-4BB6-B264-525A136BB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" r="1276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0CB7CF-96F8-2B4A-AEE1-B67CF91BB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986DD-1DBF-9E4E-932A-8A66FEE93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smurgatr@ualberta.ca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2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1F411-B666-A740-A085-658B8CE8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dirty="0"/>
              <a:t>This Presentation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Path winding through a grassy field">
            <a:extLst>
              <a:ext uri="{FF2B5EF4-FFF2-40B4-BE49-F238E27FC236}">
                <a16:creationId xmlns:a16="http://schemas.microsoft.com/office/drawing/2014/main" id="{8DB9A89F-DB2E-4915-9544-91E1F97E2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3" r="21566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39D524-004D-C140-8ADB-FCB77958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1800" dirty="0"/>
              <a:t>Outline some futures scenarios based on the work of Benjamin Bratton</a:t>
            </a:r>
          </a:p>
          <a:p>
            <a:r>
              <a:rPr lang="en-US" sz="1800" dirty="0"/>
              <a:t>Three features of our historical landscape that impact our future</a:t>
            </a:r>
          </a:p>
          <a:p>
            <a:r>
              <a:rPr lang="en-US" sz="1800" dirty="0"/>
              <a:t>Five dynamics in the current environment that we should pay attention to – they will shape our future</a:t>
            </a:r>
          </a:p>
          <a:p>
            <a:r>
              <a:rPr lang="en-US" sz="1800" dirty="0"/>
              <a:t>Four focal points for you to consider – action points</a:t>
            </a:r>
          </a:p>
        </p:txBody>
      </p:sp>
    </p:spTree>
    <p:extLst>
      <p:ext uri="{BB962C8B-B14F-4D97-AF65-F5344CB8AC3E}">
        <p14:creationId xmlns:p14="http://schemas.microsoft.com/office/powerpoint/2010/main" val="320665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6965B58B-EBD0-4740-8CAC-726D15C2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 b="11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D4976-499A-E449-9C4E-F77968A1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Four Scenarios for the Future</a:t>
            </a:r>
            <a:br>
              <a:rPr lang="en-US" sz="3700">
                <a:solidFill>
                  <a:schemeClr val="bg1"/>
                </a:solidFill>
              </a:rPr>
            </a:br>
            <a:r>
              <a:rPr lang="en-US" sz="3700">
                <a:solidFill>
                  <a:schemeClr val="bg1"/>
                </a:solidFill>
              </a:rPr>
              <a:t>(Based on the work of Benjamin Bratton)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7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0AE66-FAE3-5A41-9C47-FD816B17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64" y="-273331"/>
            <a:ext cx="10177272" cy="169435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Futures of the PSE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4EF56-5DF1-D443-940E-9C728CE6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71" y="2038350"/>
            <a:ext cx="10684865" cy="43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0777BC-F001-684E-A2A2-0F1C424E5515}"/>
              </a:ext>
            </a:extLst>
          </p:cNvPr>
          <p:cNvGraphicFramePr/>
          <p:nvPr/>
        </p:nvGraphicFramePr>
        <p:xfrm>
          <a:off x="3352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C99183-66A3-5D48-B27E-E9CDA0701818}"/>
              </a:ext>
            </a:extLst>
          </p:cNvPr>
          <p:cNvSpPr/>
          <p:nvPr/>
        </p:nvSpPr>
        <p:spPr>
          <a:xfrm>
            <a:off x="3209313" y="5042176"/>
            <a:ext cx="683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Times New Roman" panose="02020603050405020304" pitchFamily="18" charset="0"/>
                <a:cs typeface="+mn-cs"/>
              </a:rPr>
              <a:t>                                 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Sensing Low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Knowing, Not Wanting to Know – Indifference to Complexity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65822-DBF2-CA42-B0FD-B70A2F2222D4}"/>
              </a:ext>
            </a:extLst>
          </p:cNvPr>
          <p:cNvSpPr/>
          <p:nvPr/>
        </p:nvSpPr>
        <p:spPr>
          <a:xfrm>
            <a:off x="3027119" y="11705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Sensing High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Wanting to Know - Engaging Difference and Complexity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9BE3B-F253-5542-B460-B953C6E676F4}"/>
              </a:ext>
            </a:extLst>
          </p:cNvPr>
          <p:cNvSpPr/>
          <p:nvPr/>
        </p:nvSpPr>
        <p:spPr>
          <a:xfrm>
            <a:off x="1906670" y="257636"/>
            <a:ext cx="8607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Four </a:t>
            </a: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Futures in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a (Post-Pandemic?) World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rPr>
              <a:t>An Epidemiological View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 panose="02000503020000020003" pitchFamily="2" charset="0"/>
              <a:ea typeface="Avenir" panose="02000503020000020003" pitchFamily="2" charset="0"/>
              <a:cs typeface="Avenir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EB832-A86B-F346-B147-0D306C93EB58}"/>
              </a:ext>
            </a:extLst>
          </p:cNvPr>
          <p:cNvSpPr/>
          <p:nvPr/>
        </p:nvSpPr>
        <p:spPr>
          <a:xfrm>
            <a:off x="2048718" y="5964436"/>
            <a:ext cx="10984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Adapted from Bratton, B. (2020). 18 Lessons of Quarantine Urbanism. Strelka Mag.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  <a:hlinkClick r:id="" action="ppaction://noaction"/>
              </a:rPr>
              <a:t>https://strelkamag.com/en/article/18-lessons-from-quarantine-urbanism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D2451-0BD9-D84D-A2FD-E89A4826AD7B}"/>
              </a:ext>
            </a:extLst>
          </p:cNvPr>
          <p:cNvSpPr/>
          <p:nvPr/>
        </p:nvSpPr>
        <p:spPr>
          <a:xfrm>
            <a:off x="8171726" y="2967335"/>
            <a:ext cx="2615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Interconnected  Self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“It’s about all of us critters in ecologies of communities”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46C07-8A21-AF49-A5DA-D701F5EF2777}"/>
              </a:ext>
            </a:extLst>
          </p:cNvPr>
          <p:cNvSpPr/>
          <p:nvPr/>
        </p:nvSpPr>
        <p:spPr>
          <a:xfrm>
            <a:off x="1549077" y="2950205"/>
            <a:ext cx="2997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Atomistic Transactional Self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“What’s in it for me?”</a:t>
            </a:r>
          </a:p>
        </p:txBody>
      </p:sp>
    </p:spTree>
    <p:extLst>
      <p:ext uri="{BB962C8B-B14F-4D97-AF65-F5344CB8AC3E}">
        <p14:creationId xmlns:p14="http://schemas.microsoft.com/office/powerpoint/2010/main" val="389886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6965B58B-EBD0-4740-8CAC-726D15C2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 b="11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D4976-499A-E449-9C4E-F77968A1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3 Long Standing Patterns </a:t>
            </a:r>
          </a:p>
        </p:txBody>
      </p:sp>
    </p:spTree>
    <p:extLst>
      <p:ext uri="{BB962C8B-B14F-4D97-AF65-F5344CB8AC3E}">
        <p14:creationId xmlns:p14="http://schemas.microsoft.com/office/powerpoint/2010/main" val="274834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798FFF-C4D2-634E-B327-1CD75EB9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1: Tension Over Purpose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C44E3-D627-EB44-BD18-CC0359DB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900" b="1" dirty="0"/>
              <a:t>What is the purpose of the university?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Search for truth, meaning and understanding or vocational preparation and social change (Richard </a:t>
            </a:r>
            <a:r>
              <a:rPr lang="en-US" sz="1900" dirty="0" err="1"/>
              <a:t>Hofsteader</a:t>
            </a:r>
            <a:r>
              <a:rPr lang="en-US" sz="1900" dirty="0"/>
              <a:t>, 1968)?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Public good and active citizenship or commercialization and commodification?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What is the difference between a University, a College and a Polytechnic?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Development of highly qualified people and research aimed at innovative economic growth versus skills and applied research?</a:t>
            </a:r>
          </a:p>
          <a:p>
            <a:pPr>
              <a:lnSpc>
                <a:spcPct val="100000"/>
              </a:lnSpc>
            </a:pPr>
            <a:r>
              <a:rPr lang="en-US" sz="1900" b="1" dirty="0"/>
              <a:t>STEM versus Arts, Humanities and Social Sciences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Preoccupation with STEM is a distraction from what society needs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50% of those who work in STEM do not have STEM qualifications – design, arts, social science are just as important for STEM</a:t>
            </a:r>
          </a:p>
        </p:txBody>
      </p:sp>
    </p:spTree>
    <p:extLst>
      <p:ext uri="{BB962C8B-B14F-4D97-AF65-F5344CB8AC3E}">
        <p14:creationId xmlns:p14="http://schemas.microsoft.com/office/powerpoint/2010/main" val="20632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13FE5-4500-5945-87D8-529ED663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2: Tensions over Funding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E2EB-A9AA-EA4E-83B0-AA50F108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/>
              <a:t>Since 2016 other sources of funding (especially tuition) has exceed government funding of colleges and universities.</a:t>
            </a:r>
          </a:p>
          <a:p>
            <a:r>
              <a:rPr lang="en-US" sz="2000" dirty="0"/>
              <a:t>Tuition costs have risen faster than the rate of inflation.</a:t>
            </a:r>
          </a:p>
          <a:p>
            <a:r>
              <a:rPr lang="en-US" sz="1900" dirty="0"/>
              <a:t>Over the past 10 years, the increase in tuition for law (85%), dentistry (78%), pharmacy (144%), and MBAs (101%) far outpaced that of the average undergraduate degree (44%)</a:t>
            </a:r>
            <a:endParaRPr lang="en-US" sz="2600" dirty="0">
              <a:highlight>
                <a:srgbClr val="FFFF00"/>
              </a:highlight>
            </a:endParaRPr>
          </a:p>
          <a:p>
            <a:r>
              <a:rPr lang="en-US" sz="2000" dirty="0"/>
              <a:t>Student debt now $18 billion and is owed by 1.7 million students.</a:t>
            </a:r>
          </a:p>
          <a:p>
            <a:r>
              <a:rPr lang="en-US" sz="2000" dirty="0"/>
              <a:t>Student debt is a major reason for personal bankruptcies – 22,000 in 2018.</a:t>
            </a:r>
          </a:p>
          <a:p>
            <a:r>
              <a:rPr lang="en-US" sz="2000" dirty="0"/>
              <a:t>By 2036, a 4-year degree in arts could cost over $146,000 (according to Statistics Canada)</a:t>
            </a:r>
          </a:p>
        </p:txBody>
      </p:sp>
    </p:spTree>
    <p:extLst>
      <p:ext uri="{BB962C8B-B14F-4D97-AF65-F5344CB8AC3E}">
        <p14:creationId xmlns:p14="http://schemas.microsoft.com/office/powerpoint/2010/main" val="1616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412436"/>
      </a:dk2>
      <a:lt2>
        <a:srgbClr val="E2E8E4"/>
      </a:lt2>
      <a:accent1>
        <a:srgbClr val="C34D97"/>
      </a:accent1>
      <a:accent2>
        <a:srgbClr val="B13B53"/>
      </a:accent2>
      <a:accent3>
        <a:srgbClr val="C3654D"/>
      </a:accent3>
      <a:accent4>
        <a:srgbClr val="B1853B"/>
      </a:accent4>
      <a:accent5>
        <a:srgbClr val="A4A842"/>
      </a:accent5>
      <a:accent6>
        <a:srgbClr val="7BB13B"/>
      </a:accent6>
      <a:hlink>
        <a:srgbClr val="319356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1583</Words>
  <Application>Microsoft Macintosh PowerPoint</Application>
  <PresentationFormat>Widescreen</PresentationFormat>
  <Paragraphs>129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ArialMT</vt:lpstr>
      <vt:lpstr>Avenir</vt:lpstr>
      <vt:lpstr>Avenir Book</vt:lpstr>
      <vt:lpstr>Calibri</vt:lpstr>
      <vt:lpstr>Neue Haas Grotesk Text Pro</vt:lpstr>
      <vt:lpstr>AccentBoxVTI</vt:lpstr>
      <vt:lpstr>A TEST OF OUR FORESIGHT:  POSSIBLE FUTURES FOR HIGHER EDUCATION  </vt:lpstr>
      <vt:lpstr>Who Am I</vt:lpstr>
      <vt:lpstr>This Presentation </vt:lpstr>
      <vt:lpstr>Four Scenarios for the Future (Based on the work of Benjamin Bratton)</vt:lpstr>
      <vt:lpstr>The Futures of the PSE System</vt:lpstr>
      <vt:lpstr>PowerPoint Presentation</vt:lpstr>
      <vt:lpstr>3 Long Standing Patterns </vt:lpstr>
      <vt:lpstr>1: Tension Over Purpose</vt:lpstr>
      <vt:lpstr>2: Tensions over Funding</vt:lpstr>
      <vt:lpstr>3. Tensions Over Strategic Direction</vt:lpstr>
      <vt:lpstr>5 Patterns Emerging from the Time of COVID</vt:lpstr>
      <vt:lpstr>1:  Globalization of Learning</vt:lpstr>
      <vt:lpstr>2: Emergence of Microcredentials</vt:lpstr>
      <vt:lpstr>3: Continued Growth and Expansion of Online Learning</vt:lpstr>
      <vt:lpstr>4: Decline of Secure Academic Work</vt:lpstr>
      <vt:lpstr>5: The Digital Disruption of Work</vt:lpstr>
      <vt:lpstr>Five  Possible Actions</vt:lpstr>
      <vt:lpstr>1:  Strengthen Collaboration</vt:lpstr>
      <vt:lpstr>2: Rethink Credentials</vt:lpstr>
      <vt:lpstr>3: Reimagine Teaching &amp; Learning</vt:lpstr>
      <vt:lpstr>4: Rethink Assessment</vt:lpstr>
      <vt:lpstr>5: Invest in Professional Learning</vt:lpstr>
      <vt:lpstr>Three  Pitfalls</vt:lpstr>
      <vt:lpstr>Three Things Not to Do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TEST OF OUR FORESIGHT:  POSSIBLE FUTURES FOR HIGHER EDUCATION  </dc:title>
  <dc:creator>Stephen Murgatroyd</dc:creator>
  <cp:lastModifiedBy>Stephen Murgatroyd</cp:lastModifiedBy>
  <cp:revision>7</cp:revision>
  <dcterms:created xsi:type="dcterms:W3CDTF">2021-09-27T13:28:07Z</dcterms:created>
  <dcterms:modified xsi:type="dcterms:W3CDTF">2021-10-26T13:36:29Z</dcterms:modified>
</cp:coreProperties>
</file>