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handoutMasterIdLst>
    <p:handoutMasterId r:id="rId30"/>
  </p:handoutMasterIdLst>
  <p:sldIdLst>
    <p:sldId id="378" r:id="rId2"/>
    <p:sldId id="413" r:id="rId3"/>
    <p:sldId id="522" r:id="rId4"/>
    <p:sldId id="470" r:id="rId5"/>
    <p:sldId id="486" r:id="rId6"/>
    <p:sldId id="467" r:id="rId7"/>
    <p:sldId id="517" r:id="rId8"/>
    <p:sldId id="523" r:id="rId9"/>
    <p:sldId id="514" r:id="rId10"/>
    <p:sldId id="524" r:id="rId11"/>
    <p:sldId id="521" r:id="rId12"/>
    <p:sldId id="493" r:id="rId13"/>
    <p:sldId id="508" r:id="rId14"/>
    <p:sldId id="527" r:id="rId15"/>
    <p:sldId id="490" r:id="rId16"/>
    <p:sldId id="503" r:id="rId17"/>
    <p:sldId id="504" r:id="rId18"/>
    <p:sldId id="505" r:id="rId19"/>
    <p:sldId id="506" r:id="rId20"/>
    <p:sldId id="525" r:id="rId21"/>
    <p:sldId id="528" r:id="rId22"/>
    <p:sldId id="495" r:id="rId23"/>
    <p:sldId id="496" r:id="rId24"/>
    <p:sldId id="518" r:id="rId25"/>
    <p:sldId id="526" r:id="rId26"/>
    <p:sldId id="498" r:id="rId27"/>
    <p:sldId id="509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A4BF34-EC75-443D-B33A-4185920272B2}">
          <p14:sldIdLst>
            <p14:sldId id="378"/>
            <p14:sldId id="413"/>
            <p14:sldId id="522"/>
            <p14:sldId id="470"/>
            <p14:sldId id="486"/>
            <p14:sldId id="467"/>
            <p14:sldId id="517"/>
            <p14:sldId id="523"/>
            <p14:sldId id="514"/>
            <p14:sldId id="524"/>
            <p14:sldId id="521"/>
            <p14:sldId id="493"/>
            <p14:sldId id="508"/>
            <p14:sldId id="527"/>
            <p14:sldId id="490"/>
            <p14:sldId id="503"/>
            <p14:sldId id="504"/>
            <p14:sldId id="505"/>
            <p14:sldId id="506"/>
            <p14:sldId id="525"/>
            <p14:sldId id="528"/>
            <p14:sldId id="495"/>
            <p14:sldId id="496"/>
            <p14:sldId id="518"/>
            <p14:sldId id="526"/>
            <p14:sldId id="498"/>
            <p14:sldId id="509"/>
          </p14:sldIdLst>
        </p14:section>
        <p14:section name="Untitled Section" id="{24C5484C-AB26-4957-99F1-8FFFD744C2B8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4118">
          <p15:clr>
            <a:srgbClr val="A4A3A4"/>
          </p15:clr>
        </p15:guide>
        <p15:guide id="2" pos="547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38"/>
    <a:srgbClr val="FF56B3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76945" autoAdjust="0"/>
  </p:normalViewPr>
  <p:slideViewPr>
    <p:cSldViewPr snapToObjects="1">
      <p:cViewPr varScale="1">
        <p:scale>
          <a:sx n="83" d="100"/>
          <a:sy n="83" d="100"/>
        </p:scale>
        <p:origin x="-780" y="-90"/>
      </p:cViewPr>
      <p:guideLst>
        <p:guide orient="horz" pos="4118"/>
        <p:guide pos="5472"/>
      </p:guideLst>
    </p:cSldViewPr>
  </p:slideViewPr>
  <p:outlineViewPr>
    <p:cViewPr>
      <p:scale>
        <a:sx n="33" d="100"/>
        <a:sy n="33" d="100"/>
      </p:scale>
      <p:origin x="0" y="13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90" d="100"/>
          <a:sy n="90" d="100"/>
        </p:scale>
        <p:origin x="-1818" y="3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2CBF6B-2E9A-4C90-8F9E-C1E6057FC666}" type="datetime4">
              <a:rPr lang="en-US" smtClean="0"/>
              <a:pPr>
                <a:defRPr/>
              </a:pPr>
              <a:t>May 25,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9868DC-7F8E-4D0E-9FEA-14E6607D9E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7728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25, 2016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511175"/>
            <a:ext cx="5578475" cy="4183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5346" y="4799978"/>
            <a:ext cx="5608320" cy="3718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CA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3FE971-1D92-490D-A46B-ED988BD8BA7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10200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511175"/>
            <a:ext cx="5578475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25, 2016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987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1564A70-7469-4DF9-8ABB-443A9930C691}" type="datetime4">
              <a:rPr lang="en-US" smtClean="0"/>
              <a:pPr>
                <a:defRPr/>
              </a:pPr>
              <a:t>May 25, 2016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649F08-E25D-4BDE-AB85-C1E392135679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617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>
                <a:solidFill>
                  <a:prstClr val="black"/>
                </a:solidFill>
              </a:rPr>
              <a:pPr>
                <a:defRPr/>
              </a:pPr>
              <a:t>May 25, 2016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90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25, 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2832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5346" y="4799978"/>
            <a:ext cx="5608320" cy="3897455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25, 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5683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1564A70-7469-4DF9-8ABB-443A9930C691}" type="datetime4">
              <a:rPr lang="en-US" smtClean="0"/>
              <a:pPr>
                <a:defRPr/>
              </a:pPr>
              <a:t>May 25, 2016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649F08-E25D-4BDE-AB85-C1E392135679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617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25, 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1711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25, 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4974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25, 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0081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25, 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2892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25, 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236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42937" y="4799978"/>
            <a:ext cx="5608320" cy="3718560"/>
          </a:xfrm>
        </p:spPr>
        <p:txBody>
          <a:bodyPr/>
          <a:lstStyle/>
          <a:p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25, 2016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5199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1564A70-7469-4DF9-8ABB-443A9930C691}" type="datetime4">
              <a:rPr lang="en-US" smtClean="0"/>
              <a:pPr>
                <a:defRPr/>
              </a:pPr>
              <a:t>May 25, 2016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649F08-E25D-4BDE-AB85-C1E392135679}" type="slidenum">
              <a:rPr lang="en-CA" smtClean="0"/>
              <a:pPr>
                <a:defRPr/>
              </a:pPr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617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1400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25, 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9134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25, 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6334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25, 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7066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4834" y="4938202"/>
            <a:ext cx="5608320" cy="3718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25, 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953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1564A70-7469-4DF9-8ABB-443A9930C691}" type="datetime4">
              <a:rPr lang="en-US" smtClean="0"/>
              <a:pPr>
                <a:defRPr/>
              </a:pPr>
              <a:t>May 25, 2016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649F08-E25D-4BDE-AB85-C1E392135679}" type="slidenum">
              <a:rPr lang="en-CA" smtClean="0"/>
              <a:pPr>
                <a:defRPr/>
              </a:pPr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617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25, 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7208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25, 2016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770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1564A70-7469-4DF9-8ABB-443A9930C691}" type="datetime4">
              <a:rPr lang="en-US" smtClean="0"/>
              <a:pPr>
                <a:defRPr/>
              </a:pPr>
              <a:t>May 25, 2016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649F08-E25D-4BDE-AB85-C1E392135679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617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25, 2016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5199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25, 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4255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/>
              <a:pPr>
                <a:defRPr/>
              </a:pPr>
              <a:t>May 25, 2016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5199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0725" y="4799978"/>
            <a:ext cx="5608320" cy="3718560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>
                <a:solidFill>
                  <a:prstClr val="black"/>
                </a:solidFill>
              </a:rPr>
              <a:pPr>
                <a:defRPr/>
              </a:pPr>
              <a:t>May 25, 2016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87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1564A70-7469-4DF9-8ABB-443A9930C691}" type="datetime4">
              <a:rPr lang="en-US" smtClean="0"/>
              <a:pPr>
                <a:defRPr/>
              </a:pPr>
              <a:t>May 25, 2016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649F08-E25D-4BDE-AB85-C1E392135679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617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>
              <a:solidFill>
                <a:srgbClr val="40404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2C068F-A4CE-426A-BEB9-D48CD0BD9331}" type="datetime4">
              <a:rPr lang="en-US" smtClean="0">
                <a:solidFill>
                  <a:prstClr val="black"/>
                </a:solidFill>
              </a:rPr>
              <a:pPr>
                <a:defRPr/>
              </a:pPr>
              <a:t>May 25, 2016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3FE971-1D92-490D-A46B-ED988BD8BA72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9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252520" cy="6858000"/>
          </a:xfrm>
          <a:prstGeom prst="rect">
            <a:avLst/>
          </a:prstGeom>
          <a:solidFill>
            <a:srgbClr val="0067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tx2"/>
              </a:solidFill>
            </a:endParaRPr>
          </a:p>
        </p:txBody>
      </p:sp>
      <p:pic>
        <p:nvPicPr>
          <p:cNvPr id="20" name="Picture 19" descr="White Algonquin Colleg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15" y="517648"/>
            <a:ext cx="2890929" cy="607096"/>
          </a:xfrm>
          <a:prstGeom prst="rect">
            <a:avLst/>
          </a:prstGeom>
        </p:spPr>
      </p:pic>
      <p:pic>
        <p:nvPicPr>
          <p:cNvPr id="7" name="Picture 6" descr="The AC icon illustrates the Algonquin's connectivity theme.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7" b="2941"/>
          <a:stretch/>
        </p:blipFill>
        <p:spPr>
          <a:xfrm>
            <a:off x="0" y="2060849"/>
            <a:ext cx="4583701" cy="47971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102" y="3861048"/>
            <a:ext cx="3973959" cy="1368152"/>
          </a:xfrm>
        </p:spPr>
        <p:txBody>
          <a:bodyPr lIns="0" tIns="0" rIns="0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18347" y="1995317"/>
            <a:ext cx="3971628" cy="1807920"/>
          </a:xfrm>
          <a:noFill/>
        </p:spPr>
        <p:txBody>
          <a:bodyPr lIns="0" tIns="0" rIns="0"/>
          <a:lstStyle>
            <a:lvl1pPr algn="r">
              <a:lnSpc>
                <a:spcPct val="90000"/>
              </a:lnSpc>
              <a:defRPr sz="3200" b="1" i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545451"/>
            <a:ext cx="2133600" cy="22110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MARCH  2014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217920"/>
            <a:ext cx="2895600" cy="21602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ASCC Conference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7852" y="6537960"/>
            <a:ext cx="454025" cy="2125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04A53-8EAA-4377-8F75-9D5B078C024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rgbClr val="0067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MARCH  2014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ASCC Conference</a:t>
            </a:r>
            <a:endParaRPr lang="en-CA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5738"/>
            <a:ext cx="4038600" cy="44215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5739"/>
            <a:ext cx="4038600" cy="44215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MARCH  2014</a:t>
            </a:r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ASCC Conference</a:t>
            </a: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60B5B-858B-44FD-9F00-162A5F4279F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MARCH  2014</a:t>
            </a:r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ASCC Conference</a:t>
            </a: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974AA-0FE3-4477-8657-072AA76F8A4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MARCH  2014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ASCC Conference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0037-0F7A-404D-8294-52EB8DE293DC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1A064-70D4-459E-86BC-F1596012AF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709011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62960"/>
            <a:ext cx="9144000" cy="795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7545" y="1455738"/>
            <a:ext cx="8208912" cy="434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545451"/>
            <a:ext cx="2133600" cy="2211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CA" smtClean="0"/>
              <a:t>MARCH  2014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217920"/>
            <a:ext cx="2895600" cy="2160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CA" smtClean="0"/>
              <a:t>ASCC Conference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7852" y="6554009"/>
            <a:ext cx="454025" cy="212551"/>
          </a:xfrm>
          <a:prstGeom prst="rect">
            <a:avLst/>
          </a:prstGeom>
        </p:spPr>
        <p:txBody>
          <a:bodyPr vert="horz" lIns="0" tIns="0" rIns="9144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D860037-0F7A-404D-8294-52EB8DE293DC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467544" y="145678"/>
            <a:ext cx="8208912" cy="11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pic>
        <p:nvPicPr>
          <p:cNvPr id="2" name="Picture 1" descr="Algonquin College Log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217920"/>
            <a:ext cx="2232248" cy="468772"/>
          </a:xfrm>
          <a:prstGeom prst="rect">
            <a:avLst/>
          </a:prstGeom>
        </p:spPr>
      </p:pic>
      <p:pic>
        <p:nvPicPr>
          <p:cNvPr id="11" name="Picture 10" descr="Algonquin College Icon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9" t="5165" b="5138"/>
          <a:stretch/>
        </p:blipFill>
        <p:spPr>
          <a:xfrm>
            <a:off x="0" y="6061074"/>
            <a:ext cx="1043608" cy="796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79" r:id="rId3"/>
    <p:sldLayoutId id="2147483778" r:id="rId4"/>
    <p:sldLayoutId id="2147483776" r:id="rId5"/>
    <p:sldLayoutId id="2147483771" r:id="rId6"/>
    <p:sldLayoutId id="2147483795" r:id="rId7"/>
  </p:sldLayoutIdLst>
  <p:transition spd="slow">
    <p:cover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3200" kern="1200">
          <a:solidFill>
            <a:schemeClr val="accent5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2800" kern="1200">
          <a:solidFill>
            <a:schemeClr val="accent5"/>
          </a:solidFill>
          <a:latin typeface="Arial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2400" kern="1200">
          <a:solidFill>
            <a:schemeClr val="accent5"/>
          </a:solidFill>
          <a:latin typeface="Arial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2000" kern="1200">
          <a:solidFill>
            <a:schemeClr val="accent5"/>
          </a:solidFill>
          <a:latin typeface="Arial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2000" kern="1200">
          <a:solidFill>
            <a:schemeClr val="accent5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327" y="228600"/>
            <a:ext cx="7772400" cy="5105400"/>
          </a:xfrm>
        </p:spPr>
        <p:txBody>
          <a:bodyPr/>
          <a:lstStyle/>
          <a:p>
            <a:pPr algn="ctr"/>
            <a:r>
              <a:rPr lang="en-US" sz="2800" dirty="0" smtClean="0">
                <a:latin typeface="+mj-lt"/>
              </a:rPr>
              <a:t>Incredible Journey – Part 2:</a:t>
            </a:r>
          </a:p>
          <a:p>
            <a:pPr algn="ctr"/>
            <a:r>
              <a:rPr lang="en-US" dirty="0" smtClean="0">
                <a:latin typeface="+mj-lt"/>
              </a:rPr>
              <a:t>Algonquin’s Transition to </a:t>
            </a:r>
          </a:p>
          <a:p>
            <a:pPr algn="ctr"/>
            <a:r>
              <a:rPr lang="en-US" dirty="0" smtClean="0">
                <a:latin typeface="+mj-lt"/>
              </a:rPr>
              <a:t>Responsibility Center Management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 err="1" smtClean="0"/>
              <a:t>CiCan</a:t>
            </a:r>
            <a:r>
              <a:rPr lang="en-CA" dirty="0" smtClean="0"/>
              <a:t> Conference 2016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228600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319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9975" y="6537325"/>
            <a:ext cx="454025" cy="212725"/>
          </a:xfrm>
        </p:spPr>
        <p:txBody>
          <a:bodyPr/>
          <a:lstStyle/>
          <a:p>
            <a:pPr>
              <a:defRPr/>
            </a:pPr>
            <a:fld id="{6F359889-FAB6-4570-A872-ECACC67993B1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18691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RCM Operating Principles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838200"/>
            <a:ext cx="8208912" cy="5105400"/>
          </a:xfrm>
        </p:spPr>
        <p:txBody>
          <a:bodyPr/>
          <a:lstStyle/>
          <a:p>
            <a:pPr lvl="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College operates under provincial regulations &amp; laws.</a:t>
            </a:r>
          </a:p>
          <a:p>
            <a:pPr lvl="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RCM will be fair, transparent and data informed.</a:t>
            </a:r>
          </a:p>
          <a:p>
            <a:pPr lvl="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institutional practices will prevail 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&amp; core values are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wide projects must still go forward and be supported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strives for 70/30 split in academic to non-academic expenses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Departments use the central or corporate administration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217920"/>
            <a:ext cx="2895600" cy="216023"/>
          </a:xfrm>
        </p:spPr>
        <p:txBody>
          <a:bodyPr/>
          <a:lstStyle/>
          <a:p>
            <a:pPr>
              <a:defRPr/>
            </a:pPr>
            <a:r>
              <a:rPr lang="en-CA" dirty="0"/>
              <a:t>CiCan Conference 2016</a:t>
            </a:r>
          </a:p>
        </p:txBody>
      </p:sp>
    </p:spTree>
    <p:extLst>
      <p:ext uri="{BB962C8B-B14F-4D97-AF65-F5344CB8AC3E}">
        <p14:creationId xmlns:p14="http://schemas.microsoft.com/office/powerpoint/2010/main" val="9631657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 goals in RCM project charter: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447800"/>
            <a:ext cx="8208912" cy="4572000"/>
          </a:xfrm>
        </p:spPr>
        <p:txBody>
          <a:bodyPr/>
          <a:lstStyle/>
          <a:p>
            <a:pPr lvl="0"/>
            <a:r>
              <a:rPr lang="en-US" sz="2600" dirty="0" smtClean="0">
                <a:solidFill>
                  <a:schemeClr val="tx1"/>
                </a:solidFill>
              </a:rPr>
              <a:t>Assign </a:t>
            </a:r>
            <a:r>
              <a:rPr lang="en-US" sz="2600" dirty="0">
                <a:solidFill>
                  <a:schemeClr val="tx1"/>
                </a:solidFill>
              </a:rPr>
              <a:t>financial responsibility to decision makers 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0"/>
            <a:r>
              <a:rPr lang="en-US" sz="2600" dirty="0" smtClean="0">
                <a:solidFill>
                  <a:schemeClr val="tx1"/>
                </a:solidFill>
              </a:rPr>
              <a:t>Enhance </a:t>
            </a:r>
            <a:r>
              <a:rPr lang="en-US" sz="2600" dirty="0">
                <a:solidFill>
                  <a:schemeClr val="tx1"/>
                </a:solidFill>
              </a:rPr>
              <a:t>authority of the </a:t>
            </a:r>
            <a:r>
              <a:rPr lang="en-US" sz="2600" dirty="0" smtClean="0">
                <a:solidFill>
                  <a:schemeClr val="tx1"/>
                </a:solidFill>
              </a:rPr>
              <a:t>Dean/Director level</a:t>
            </a:r>
            <a:endParaRPr lang="en-US" sz="2600" dirty="0">
              <a:solidFill>
                <a:schemeClr val="tx1"/>
              </a:solidFill>
            </a:endParaRPr>
          </a:p>
          <a:p>
            <a:pPr lvl="0"/>
            <a:r>
              <a:rPr lang="en-US" sz="2600" dirty="0">
                <a:solidFill>
                  <a:schemeClr val="tx1"/>
                </a:solidFill>
              </a:rPr>
              <a:t>Provide incentives for effective resource management &amp; cost control </a:t>
            </a:r>
          </a:p>
          <a:p>
            <a:pPr lvl="0"/>
            <a:r>
              <a:rPr lang="en-US" sz="2600" dirty="0">
                <a:solidFill>
                  <a:schemeClr val="tx1"/>
                </a:solidFill>
              </a:rPr>
              <a:t>Create a budgetary structure that ties resources to performance 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0"/>
            <a:r>
              <a:rPr lang="en-US" sz="2600" dirty="0" smtClean="0">
                <a:solidFill>
                  <a:schemeClr val="tx1"/>
                </a:solidFill>
              </a:rPr>
              <a:t>Improve </a:t>
            </a:r>
            <a:r>
              <a:rPr lang="en-US" sz="2600" dirty="0">
                <a:solidFill>
                  <a:schemeClr val="tx1"/>
                </a:solidFill>
              </a:rPr>
              <a:t>budget forecasting and planning 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0"/>
            <a:r>
              <a:rPr lang="en-US" sz="2600" dirty="0" smtClean="0">
                <a:solidFill>
                  <a:schemeClr val="tx1"/>
                </a:solidFill>
              </a:rPr>
              <a:t>Bring </a:t>
            </a:r>
            <a:r>
              <a:rPr lang="en-US" sz="2600" dirty="0">
                <a:solidFill>
                  <a:schemeClr val="tx1"/>
                </a:solidFill>
              </a:rPr>
              <a:t>together responsibility, authority and accountability at the Dean/Director level</a:t>
            </a:r>
          </a:p>
          <a:p>
            <a:pPr lvl="0"/>
            <a:r>
              <a:rPr lang="en-US" sz="2600" dirty="0">
                <a:solidFill>
                  <a:schemeClr val="tx1"/>
                </a:solidFill>
              </a:rPr>
              <a:t>Decentralized decision </a:t>
            </a:r>
            <a:r>
              <a:rPr lang="en-US" sz="2600" dirty="0" smtClean="0">
                <a:solidFill>
                  <a:schemeClr val="tx1"/>
                </a:solidFill>
              </a:rPr>
              <a:t>making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CiCan Conference 2016</a:t>
            </a:r>
          </a:p>
        </p:txBody>
      </p:sp>
    </p:spTree>
    <p:extLst>
      <p:ext uri="{BB962C8B-B14F-4D97-AF65-F5344CB8AC3E}">
        <p14:creationId xmlns:p14="http://schemas.microsoft.com/office/powerpoint/2010/main" val="9786502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Accountability Framework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066800"/>
            <a:ext cx="8208912" cy="4738464"/>
          </a:xfrm>
        </p:spPr>
        <p:txBody>
          <a:bodyPr/>
          <a:lstStyle/>
          <a:p>
            <a:r>
              <a:rPr lang="en-US" sz="3000" dirty="0" smtClean="0">
                <a:solidFill>
                  <a:schemeClr val="tx1"/>
                </a:solidFill>
              </a:rPr>
              <a:t>Accountability Framework must reflect what a Dean or Director is accountable for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chose Contribution Margin</a:t>
            </a:r>
          </a:p>
          <a:p>
            <a:r>
              <a:rPr lang="en-US" sz="3000" dirty="0">
                <a:solidFill>
                  <a:schemeClr val="tx1"/>
                </a:solidFill>
              </a:rPr>
              <a:t>Surpluses achieved are shared with the Department to incent budget success</a:t>
            </a:r>
          </a:p>
          <a:p>
            <a:r>
              <a:rPr lang="en-US" sz="3000" dirty="0">
                <a:solidFill>
                  <a:schemeClr val="tx1"/>
                </a:solidFill>
              </a:rPr>
              <a:t>Deficits realized will be required to be paid back by Deans and Directors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In both situations, final results will be adjusted to reflect  non-controllable expenses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CiCan Conference 2016</a:t>
            </a:r>
          </a:p>
        </p:txBody>
      </p:sp>
    </p:spTree>
    <p:extLst>
      <p:ext uri="{BB962C8B-B14F-4D97-AF65-F5344CB8AC3E}">
        <p14:creationId xmlns:p14="http://schemas.microsoft.com/office/powerpoint/2010/main" val="5255975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9975" y="6537325"/>
            <a:ext cx="454025" cy="212725"/>
          </a:xfrm>
        </p:spPr>
        <p:txBody>
          <a:bodyPr/>
          <a:lstStyle/>
          <a:p>
            <a:pPr>
              <a:defRPr/>
            </a:pPr>
            <a:fld id="{6F359889-FAB6-4570-A872-ECACC67993B1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84437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145678"/>
            <a:ext cx="8208912" cy="119509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Key Financial Measurement: 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Net Contribution Margin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828800"/>
            <a:ext cx="8208912" cy="397646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REVENUE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-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EXPENSES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=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NET CONTRIBUTION </a:t>
            </a:r>
            <a:r>
              <a:rPr lang="en-US" dirty="0">
                <a:solidFill>
                  <a:schemeClr val="tx1"/>
                </a:solidFill>
              </a:rPr>
              <a:t>MARGIN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CiCan Conference 2016</a:t>
            </a:r>
          </a:p>
        </p:txBody>
      </p:sp>
    </p:spTree>
    <p:extLst>
      <p:ext uri="{BB962C8B-B14F-4D97-AF65-F5344CB8AC3E}">
        <p14:creationId xmlns:p14="http://schemas.microsoft.com/office/powerpoint/2010/main" val="17853396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Allocation Methodology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143000"/>
            <a:ext cx="8674333" cy="489086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Allocation model: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Tuition already allocated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&amp; Direct Revenue already allocated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Costs already budgeted 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we have to allocate to fully implement RCM: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Portion of the Provincial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Costs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CiCan Conference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1083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Grant Allocation Method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5" y="914400"/>
            <a:ext cx="8208912" cy="4890864"/>
          </a:xfrm>
        </p:spPr>
        <p:txBody>
          <a:bodyPr/>
          <a:lstStyle/>
          <a:p>
            <a:r>
              <a:rPr lang="en-US" sz="3000" dirty="0" smtClean="0">
                <a:solidFill>
                  <a:schemeClr val="tx1"/>
                </a:solidFill>
              </a:rPr>
              <a:t>Grant allocation assigned to Schools based on Weighted Funding Units derived from budgeted enrolment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90% of Provincial grant allocated 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Balance allocated to fund tuition hold back, subvention, fund new opportunities, Strategic Investment Priorities (SIP), capital and contingencies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Subvention only promised for 2 years as ‘hold harmless’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CiCan Conference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0037-0F7A-404D-8294-52EB8DE293DC}" type="slidenum">
              <a:rPr lang="en-CA" smtClean="0"/>
              <a:pPr>
                <a:defRPr/>
              </a:pPr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78582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Distribution of Central Administrative Costs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752600"/>
            <a:ext cx="8208912" cy="3429000"/>
          </a:xfrm>
        </p:spPr>
        <p:txBody>
          <a:bodyPr/>
          <a:lstStyle/>
          <a:p>
            <a:pPr marL="230188" lvl="2"/>
            <a:r>
              <a:rPr lang="en-US" sz="3000" dirty="0" smtClean="0">
                <a:solidFill>
                  <a:schemeClr val="tx1"/>
                </a:solidFill>
              </a:rPr>
              <a:t>% of total Direct Costs of Academic departments as defined by current practice </a:t>
            </a:r>
          </a:p>
          <a:p>
            <a:pPr marL="230188" lvl="2"/>
            <a:r>
              <a:rPr lang="en-US" sz="3000" dirty="0" smtClean="0">
                <a:solidFill>
                  <a:schemeClr val="tx1"/>
                </a:solidFill>
              </a:rPr>
              <a:t>Direct costs are defined as those expenses already budgeted at an academic department</a:t>
            </a:r>
          </a:p>
          <a:p>
            <a:pPr marL="230188" lvl="2"/>
            <a:r>
              <a:rPr lang="en-US" sz="3000" dirty="0" smtClean="0">
                <a:solidFill>
                  <a:schemeClr val="tx1"/>
                </a:solidFill>
              </a:rPr>
              <a:t>Central basket of services represents 18 of 21 non-academic departments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0" y="6217920"/>
            <a:ext cx="2895600" cy="216023"/>
          </a:xfrm>
        </p:spPr>
        <p:txBody>
          <a:bodyPr/>
          <a:lstStyle/>
          <a:p>
            <a:pPr>
              <a:defRPr/>
            </a:pPr>
            <a:r>
              <a:rPr lang="en-CA" dirty="0"/>
              <a:t>CiCan </a:t>
            </a:r>
            <a:r>
              <a:rPr lang="en-CA" dirty="0" smtClean="0"/>
              <a:t>Conference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92213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Distribution of Space Costs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66800"/>
            <a:ext cx="8447856" cy="4738464"/>
          </a:xfrm>
        </p:spPr>
        <p:txBody>
          <a:bodyPr/>
          <a:lstStyle/>
          <a:p>
            <a:pPr marL="230188" lvl="2"/>
            <a:r>
              <a:rPr lang="en-US" sz="2800" dirty="0">
                <a:solidFill>
                  <a:schemeClr val="tx1"/>
                </a:solidFill>
              </a:rPr>
              <a:t>Total Physical Resources net </a:t>
            </a:r>
            <a:r>
              <a:rPr lang="en-US" sz="2800" dirty="0" smtClean="0">
                <a:solidFill>
                  <a:schemeClr val="tx1"/>
                </a:solidFill>
              </a:rPr>
              <a:t>expenditure budget </a:t>
            </a:r>
            <a:r>
              <a:rPr lang="en-US" sz="2800" dirty="0">
                <a:solidFill>
                  <a:schemeClr val="tx1"/>
                </a:solidFill>
              </a:rPr>
              <a:t>broken down </a:t>
            </a:r>
            <a:r>
              <a:rPr lang="en-US" sz="2800" dirty="0" smtClean="0">
                <a:solidFill>
                  <a:schemeClr val="tx1"/>
                </a:solidFill>
              </a:rPr>
              <a:t>between:</a:t>
            </a:r>
          </a:p>
          <a:p>
            <a:pPr marL="687388" lvl="3"/>
            <a:r>
              <a:rPr lang="en-US" sz="2400" dirty="0" smtClean="0">
                <a:solidFill>
                  <a:schemeClr val="tx1"/>
                </a:solidFill>
              </a:rPr>
              <a:t>Overhead </a:t>
            </a:r>
          </a:p>
          <a:p>
            <a:pPr marL="687388" lvl="3"/>
            <a:r>
              <a:rPr lang="en-US" sz="2400" dirty="0" smtClean="0">
                <a:solidFill>
                  <a:schemeClr val="tx1"/>
                </a:solidFill>
              </a:rPr>
              <a:t>Main campus operating costs</a:t>
            </a:r>
          </a:p>
          <a:p>
            <a:pPr marL="230188" lvl="2"/>
            <a:r>
              <a:rPr lang="en-US" sz="2800" dirty="0" smtClean="0">
                <a:solidFill>
                  <a:schemeClr val="tx1"/>
                </a:solidFill>
              </a:rPr>
              <a:t>Per </a:t>
            </a:r>
            <a:r>
              <a:rPr lang="en-US" sz="2800" dirty="0">
                <a:solidFill>
                  <a:schemeClr val="tx1"/>
                </a:solidFill>
              </a:rPr>
              <a:t>square foot allocation (assignable space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</a:p>
          <a:p>
            <a:pPr marL="687388" lvl="3"/>
            <a:r>
              <a:rPr lang="en-US" sz="2400" dirty="0" smtClean="0">
                <a:solidFill>
                  <a:schemeClr val="tx1"/>
                </a:solidFill>
              </a:rPr>
              <a:t>3 calculations</a:t>
            </a:r>
            <a:endParaRPr lang="en-US" sz="2400" dirty="0">
              <a:solidFill>
                <a:schemeClr val="tx1"/>
              </a:solidFill>
            </a:endParaRPr>
          </a:p>
          <a:p>
            <a:pPr marL="687388" lvl="3"/>
            <a:r>
              <a:rPr lang="en-US" sz="2400" dirty="0" smtClean="0">
                <a:solidFill>
                  <a:schemeClr val="tx1"/>
                </a:solidFill>
              </a:rPr>
              <a:t>All departments charged overhead including </a:t>
            </a:r>
            <a:r>
              <a:rPr lang="en-US" sz="2400" dirty="0">
                <a:solidFill>
                  <a:schemeClr val="tx1"/>
                </a:solidFill>
              </a:rPr>
              <a:t>rural and leased </a:t>
            </a:r>
            <a:r>
              <a:rPr lang="en-US" sz="2400" dirty="0" smtClean="0">
                <a:solidFill>
                  <a:schemeClr val="tx1"/>
                </a:solidFill>
              </a:rPr>
              <a:t>space</a:t>
            </a:r>
          </a:p>
          <a:p>
            <a:pPr marL="687388" lvl="3"/>
            <a:r>
              <a:rPr lang="en-US" sz="2400" dirty="0">
                <a:solidFill>
                  <a:schemeClr val="tx1"/>
                </a:solidFill>
              </a:rPr>
              <a:t>At Main Campus only </a:t>
            </a:r>
            <a:r>
              <a:rPr lang="en-US" sz="2400" dirty="0" smtClean="0">
                <a:solidFill>
                  <a:schemeClr val="tx1"/>
                </a:solidFill>
              </a:rPr>
              <a:t>– </a:t>
            </a:r>
          </a:p>
          <a:p>
            <a:pPr marL="909638" lvl="4"/>
            <a:r>
              <a:rPr lang="en-US" sz="2400" dirty="0" smtClean="0">
                <a:solidFill>
                  <a:schemeClr val="tx1"/>
                </a:solidFill>
              </a:rPr>
              <a:t>Operating Costs</a:t>
            </a:r>
            <a:endParaRPr lang="en-US" sz="2400" dirty="0">
              <a:solidFill>
                <a:schemeClr val="tx1"/>
              </a:solidFill>
            </a:endParaRPr>
          </a:p>
          <a:p>
            <a:pPr marL="909638" lvl="4"/>
            <a:r>
              <a:rPr lang="en-US" sz="2400" dirty="0">
                <a:solidFill>
                  <a:schemeClr val="tx1"/>
                </a:solidFill>
              </a:rPr>
              <a:t>Open Classroom usage </a:t>
            </a:r>
            <a:r>
              <a:rPr lang="en-US" sz="2400" dirty="0" smtClean="0">
                <a:solidFill>
                  <a:schemeClr val="tx1"/>
                </a:solidFill>
              </a:rPr>
              <a:t>%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CiCan Conference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94232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71656" cy="1295400"/>
          </a:xfrm>
        </p:spPr>
        <p:txBody>
          <a:bodyPr/>
          <a:lstStyle/>
          <a:p>
            <a:r>
              <a:rPr lang="en-US" sz="4000" dirty="0" smtClean="0">
                <a:latin typeface="+mj-lt"/>
              </a:rPr>
              <a:t>Incredible Journey – </a:t>
            </a:r>
            <a:br>
              <a:rPr lang="en-US" sz="4000" dirty="0" smtClean="0">
                <a:latin typeface="+mj-lt"/>
              </a:rPr>
            </a:br>
            <a:r>
              <a:rPr lang="en-US" sz="4000" dirty="0" smtClean="0">
                <a:latin typeface="+mj-lt"/>
              </a:rPr>
              <a:t>Today’s Presentation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CiCan Conference 2016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1676400"/>
            <a:ext cx="745725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 engagement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Allocations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why and how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to Date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30202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to 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9975" y="6537325"/>
            <a:ext cx="454025" cy="212725"/>
          </a:xfrm>
        </p:spPr>
        <p:txBody>
          <a:bodyPr/>
          <a:lstStyle/>
          <a:p>
            <a:pPr>
              <a:defRPr/>
            </a:pPr>
            <a:fld id="{6F359889-FAB6-4570-A872-ECACC67993B1}" type="slidenum">
              <a:rPr lang="en-CA" smtClean="0"/>
              <a:pPr>
                <a:defRPr/>
              </a:pPr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51034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Operationalizing RCM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990600"/>
            <a:ext cx="8208912" cy="4814664"/>
          </a:xfrm>
        </p:spPr>
        <p:txBody>
          <a:bodyPr/>
          <a:lstStyle/>
          <a:p>
            <a:r>
              <a:rPr lang="en-US" sz="2600" dirty="0" smtClean="0">
                <a:solidFill>
                  <a:schemeClr val="tx1"/>
                </a:solidFill>
              </a:rPr>
              <a:t>Steering Committee ended after 2 years in November 2015, mandate largely complete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During first 24 months had dedicated Project Manager</a:t>
            </a:r>
          </a:p>
          <a:p>
            <a:r>
              <a:rPr lang="en-US" sz="2600" dirty="0">
                <a:solidFill>
                  <a:schemeClr val="tx1"/>
                </a:solidFill>
              </a:rPr>
              <a:t>Ownership of budget process</a:t>
            </a:r>
            <a:r>
              <a:rPr lang="en-US" sz="2600" dirty="0" smtClean="0">
                <a:solidFill>
                  <a:schemeClr val="tx1"/>
                </a:solidFill>
              </a:rPr>
              <a:t>, documentation, financial analysis &amp; day to day support for RCM </a:t>
            </a:r>
            <a:r>
              <a:rPr lang="en-US" sz="2600" dirty="0">
                <a:solidFill>
                  <a:schemeClr val="tx1"/>
                </a:solidFill>
              </a:rPr>
              <a:t>with Finance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College </a:t>
            </a:r>
            <a:r>
              <a:rPr lang="en-US" sz="2600" dirty="0">
                <a:solidFill>
                  <a:schemeClr val="tx1"/>
                </a:solidFill>
              </a:rPr>
              <a:t>Budget Committee (CBC) </a:t>
            </a:r>
            <a:r>
              <a:rPr lang="en-US" sz="2600" dirty="0" smtClean="0">
                <a:solidFill>
                  <a:schemeClr val="tx1"/>
                </a:solidFill>
              </a:rPr>
              <a:t>assumes Governance role and needs </a:t>
            </a:r>
            <a:r>
              <a:rPr lang="en-US" sz="2600" dirty="0">
                <a:solidFill>
                  <a:schemeClr val="tx1"/>
                </a:solidFill>
              </a:rPr>
              <a:t>to reinforce the trial aspect of </a:t>
            </a:r>
            <a:r>
              <a:rPr lang="en-US" sz="2600" dirty="0" smtClean="0">
                <a:solidFill>
                  <a:schemeClr val="tx1"/>
                </a:solidFill>
              </a:rPr>
              <a:t>RCM allocations, recommends changes in assumptions</a:t>
            </a:r>
            <a:r>
              <a:rPr lang="en-US" sz="2600" dirty="0">
                <a:solidFill>
                  <a:schemeClr val="tx1"/>
                </a:solidFill>
              </a:rPr>
              <a:t>, timing &amp; overall targets to Senior Management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ASCC Conference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79787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Lessons learned to date: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990600"/>
            <a:ext cx="8208912" cy="49530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Devil is in the details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2-year hold harmless period allows process issues to be raised and discussed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We did not fundamentally change accounting or overall budget principles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Level of transparency into financials is perceived differently by each group – generally positive 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There is a need for standardization of processes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Support for RCM, training &amp; communications must be on-going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Some Deans/Directors still struggling with concepts and decentralized approach under RCM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CiCan Conference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27918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Lessons learned to date: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14400"/>
            <a:ext cx="8600255" cy="4953000"/>
          </a:xfrm>
        </p:spPr>
        <p:txBody>
          <a:bodyPr/>
          <a:lstStyle/>
          <a:p>
            <a:pPr lvl="0"/>
            <a:r>
              <a:rPr lang="en-US" sz="2400" dirty="0" smtClean="0">
                <a:solidFill>
                  <a:schemeClr val="tx1"/>
                </a:solidFill>
              </a:rPr>
              <a:t>Challenges on what is “center” to the College budget and what is de-centralized continues to evolve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RCM </a:t>
            </a:r>
            <a:r>
              <a:rPr lang="en-US" sz="2400" dirty="0">
                <a:solidFill>
                  <a:schemeClr val="tx1"/>
                </a:solidFill>
              </a:rPr>
              <a:t>in the short term is not a BIG impact because we already had many of the RCM principles in place – next year may be a different impact in a full RCM budget </a:t>
            </a:r>
            <a:r>
              <a:rPr lang="en-US" sz="2400" dirty="0" smtClean="0">
                <a:solidFill>
                  <a:schemeClr val="tx1"/>
                </a:solidFill>
              </a:rPr>
              <a:t>cycle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There </a:t>
            </a:r>
            <a:r>
              <a:rPr lang="en-US" sz="2400" dirty="0">
                <a:solidFill>
                  <a:schemeClr val="tx1"/>
                </a:solidFill>
              </a:rPr>
              <a:t>will be other impacts around RCM in future years 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Involvement at all levels is good and was a key success </a:t>
            </a:r>
            <a:r>
              <a:rPr lang="en-US" sz="2400" dirty="0" smtClean="0">
                <a:solidFill>
                  <a:schemeClr val="tx1"/>
                </a:solidFill>
              </a:rPr>
              <a:t>factor - keep </a:t>
            </a:r>
            <a:r>
              <a:rPr lang="en-US" sz="2400" dirty="0">
                <a:solidFill>
                  <a:schemeClr val="tx1"/>
                </a:solidFill>
              </a:rPr>
              <a:t>up effective communication around RCM 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Area </a:t>
            </a:r>
            <a:r>
              <a:rPr lang="en-US" sz="2400" dirty="0">
                <a:solidFill>
                  <a:schemeClr val="tx1"/>
                </a:solidFill>
              </a:rPr>
              <a:t>target setting was utilized and need to be adjusted to give more time </a:t>
            </a:r>
            <a:r>
              <a:rPr lang="en-US" sz="2400" dirty="0" smtClean="0">
                <a:solidFill>
                  <a:schemeClr val="tx1"/>
                </a:solidFill>
              </a:rPr>
              <a:t>at department level for preparation</a:t>
            </a:r>
            <a:endParaRPr lang="en-US" sz="2400" dirty="0">
              <a:solidFill>
                <a:schemeClr val="tx1"/>
              </a:solidFill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An </a:t>
            </a:r>
            <a:r>
              <a:rPr lang="en-US" sz="2400" dirty="0">
                <a:solidFill>
                  <a:schemeClr val="tx1"/>
                </a:solidFill>
              </a:rPr>
              <a:t>excellent tool to learn about the College and </a:t>
            </a:r>
            <a:r>
              <a:rPr lang="en-US" sz="2400" dirty="0" smtClean="0">
                <a:solidFill>
                  <a:schemeClr val="tx1"/>
                </a:solidFill>
              </a:rPr>
              <a:t>its </a:t>
            </a:r>
            <a:r>
              <a:rPr lang="en-US" sz="2400" dirty="0">
                <a:solidFill>
                  <a:schemeClr val="tx1"/>
                </a:solidFill>
              </a:rPr>
              <a:t>processes as a whole </a:t>
            </a:r>
            <a:endParaRPr lang="en-US" sz="2400" dirty="0" smtClean="0"/>
          </a:p>
          <a:p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CiCan Conference 2016</a:t>
            </a:r>
          </a:p>
        </p:txBody>
      </p:sp>
    </p:spTree>
    <p:extLst>
      <p:ext uri="{BB962C8B-B14F-4D97-AF65-F5344CB8AC3E}">
        <p14:creationId xmlns:p14="http://schemas.microsoft.com/office/powerpoint/2010/main" val="27404293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Impact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762000"/>
            <a:ext cx="8208912" cy="5043264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We’ve changed the status quo – budgets are more of a discussion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More conversations on collaboration, alignment and standardization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Still challenged on financial confines of budgeting (shared resources) and “static” budgeting model (annual)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Success in surplus sharing – 22 of 31 departments in FY 2014-15 kept 25% of net surplus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FY2015-2016 surplus sharing at 40%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217920"/>
            <a:ext cx="2895600" cy="216023"/>
          </a:xfrm>
        </p:spPr>
        <p:txBody>
          <a:bodyPr/>
          <a:lstStyle/>
          <a:p>
            <a:r>
              <a:rPr lang="en-US" dirty="0"/>
              <a:t>CiCan Conference 2016</a:t>
            </a:r>
          </a:p>
        </p:txBody>
      </p:sp>
    </p:spTree>
    <p:extLst>
      <p:ext uri="{BB962C8B-B14F-4D97-AF65-F5344CB8AC3E}">
        <p14:creationId xmlns:p14="http://schemas.microsoft.com/office/powerpoint/2010/main" val="12613138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9975" y="6537325"/>
            <a:ext cx="454025" cy="212725"/>
          </a:xfrm>
        </p:spPr>
        <p:txBody>
          <a:bodyPr/>
          <a:lstStyle/>
          <a:p>
            <a:pPr>
              <a:defRPr/>
            </a:pPr>
            <a:fld id="{6F359889-FAB6-4570-A872-ECACC67993B1}" type="slidenum">
              <a:rPr lang="en-CA" smtClean="0"/>
              <a:pPr>
                <a:defRPr/>
              </a:pPr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01562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Future thoughts –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beyond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Y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ear-1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990600"/>
            <a:ext cx="8208912" cy="4814664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Space costs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Further refinement of allocation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Timeliness of vacating/changing space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Central Administrative cost allocations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Use of Gross margin or alternative base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Remove flow-through revenue &amp; costs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Allowing departments to “opt out” of certain cost categories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Revenue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% of grant allocation – flat or department specific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Subvention – use, and total dollar value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CiCan Conference 2016</a:t>
            </a:r>
          </a:p>
        </p:txBody>
      </p:sp>
    </p:spTree>
    <p:extLst>
      <p:ext uri="{BB962C8B-B14F-4D97-AF65-F5344CB8AC3E}">
        <p14:creationId xmlns:p14="http://schemas.microsoft.com/office/powerpoint/2010/main" val="7479336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CiCan Conference 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49" y="76200"/>
            <a:ext cx="2936102" cy="45733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3725" y="4435495"/>
            <a:ext cx="753655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  <a:latin typeface="+mj-lt"/>
              </a:rPr>
              <a:t>Stay tuned!  Further updates next year!</a:t>
            </a:r>
          </a:p>
          <a:p>
            <a:pPr algn="ctr"/>
            <a:endParaRPr lang="en-US" sz="2400" dirty="0">
              <a:solidFill>
                <a:srgbClr val="008000"/>
              </a:solidFill>
              <a:latin typeface="+mj-lt"/>
            </a:endParaRPr>
          </a:p>
          <a:p>
            <a:pPr algn="ctr"/>
            <a:r>
              <a:rPr lang="en-US" sz="3200" dirty="0" smtClean="0">
                <a:solidFill>
                  <a:srgbClr val="008000"/>
                </a:solidFill>
                <a:latin typeface="+mj-lt"/>
              </a:rPr>
              <a:t>Comments and Questions</a:t>
            </a:r>
            <a:endParaRPr lang="en-US" sz="3200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0204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pitchFamily="34" charset="0"/>
                <a:cs typeface="Arial" pitchFamily="34" charset="0"/>
              </a:rPr>
              <a:t>background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9975" y="6537325"/>
            <a:ext cx="454025" cy="212725"/>
          </a:xfrm>
        </p:spPr>
        <p:txBody>
          <a:bodyPr/>
          <a:lstStyle/>
          <a:p>
            <a:pPr>
              <a:defRPr/>
            </a:pPr>
            <a:fld id="{6F359889-FAB6-4570-A872-ECACC67993B1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5188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944" y="76200"/>
            <a:ext cx="7635056" cy="1035968"/>
          </a:xfrm>
        </p:spPr>
        <p:txBody>
          <a:bodyPr/>
          <a:lstStyle/>
          <a:p>
            <a:r>
              <a:rPr lang="en-US" sz="4000" dirty="0" smtClean="0">
                <a:latin typeface="+mj-lt"/>
              </a:rPr>
              <a:t>About Algonquin College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546" y="914400"/>
            <a:ext cx="806685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C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Delivers 272 </a:t>
            </a:r>
            <a:r>
              <a:rPr lang="en-CA" sz="2300" dirty="0">
                <a:latin typeface="Arial" panose="020B0604020202020204" pitchFamily="34" charset="0"/>
                <a:cs typeface="Arial" panose="020B0604020202020204" pitchFamily="34" charset="0"/>
              </a:rPr>
              <a:t>postsecondary programs plus a roster of apprenticeship, career and college preparation, continuing education, and corporate training </a:t>
            </a:r>
            <a:r>
              <a:rPr lang="en-C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C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Operates </a:t>
            </a:r>
            <a:r>
              <a:rPr lang="en-CA" sz="2300" dirty="0">
                <a:latin typeface="Arial" panose="020B0604020202020204" pitchFamily="34" charset="0"/>
                <a:cs typeface="Arial" panose="020B0604020202020204" pitchFamily="34" charset="0"/>
              </a:rPr>
              <a:t>with an annual budget of $</a:t>
            </a:r>
            <a:r>
              <a:rPr lang="en-C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320 </a:t>
            </a:r>
            <a:r>
              <a:rPr lang="en-CA" sz="2300" dirty="0">
                <a:latin typeface="Arial" panose="020B0604020202020204" pitchFamily="34" charset="0"/>
                <a:cs typeface="Arial" panose="020B0604020202020204" pitchFamily="34" charset="0"/>
              </a:rPr>
              <a:t>million </a:t>
            </a:r>
            <a:endParaRPr lang="en-CA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C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Serves </a:t>
            </a:r>
            <a:r>
              <a:rPr lang="en-CA" sz="2300" dirty="0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C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21,000 </a:t>
            </a:r>
            <a:r>
              <a:rPr lang="en-CA" sz="2300" dirty="0">
                <a:latin typeface="Arial" panose="020B0604020202020204" pitchFamily="34" charset="0"/>
                <a:cs typeface="Arial" panose="020B0604020202020204" pitchFamily="34" charset="0"/>
              </a:rPr>
              <a:t>fulltime and </a:t>
            </a:r>
            <a:r>
              <a:rPr lang="en-C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43,000 </a:t>
            </a:r>
            <a:r>
              <a:rPr lang="en-CA" sz="2300" dirty="0">
                <a:latin typeface="Arial" panose="020B0604020202020204" pitchFamily="34" charset="0"/>
                <a:cs typeface="Arial" panose="020B0604020202020204" pitchFamily="34" charset="0"/>
              </a:rPr>
              <a:t>part-time </a:t>
            </a:r>
            <a:r>
              <a:rPr lang="en-C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course registrants, including over 1,300 international 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C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Employs over 4,700 full- and part-time faculty </a:t>
            </a:r>
            <a:r>
              <a:rPr lang="en-CA" sz="23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C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10 Academic departments and 21 Non-academic Departments, including Ancillary and International 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C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Operates on 3 campuses in Ontario (Woodroffe, Pembroke &amp; Perth) as well as internationally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CiCan Conference 2016</a:t>
            </a:r>
          </a:p>
        </p:txBody>
      </p:sp>
    </p:spTree>
    <p:extLst>
      <p:ext uri="{BB962C8B-B14F-4D97-AF65-F5344CB8AC3E}">
        <p14:creationId xmlns:p14="http://schemas.microsoft.com/office/powerpoint/2010/main" val="16396674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5678"/>
            <a:ext cx="8371656" cy="1195090"/>
          </a:xfrm>
        </p:spPr>
        <p:txBody>
          <a:bodyPr/>
          <a:lstStyle/>
          <a:p>
            <a:r>
              <a:rPr lang="en-US" sz="4000" dirty="0">
                <a:latin typeface="+mj-lt"/>
              </a:rPr>
              <a:t>“Made at Algonquin</a:t>
            </a:r>
            <a:r>
              <a:rPr lang="en-US" sz="4000" dirty="0" smtClean="0">
                <a:latin typeface="+mj-lt"/>
              </a:rPr>
              <a:t>” approach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455738"/>
            <a:ext cx="5171255" cy="43495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Audiences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 on Fundamentals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Allocation Methodology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 descr="C:\Users\finnigs\AppData\Local\Microsoft\Windows\Temporary Internet Files\Content.IE5\3RQOLO1E\3325813776_877b3fd78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1806575"/>
            <a:ext cx="31750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217920"/>
            <a:ext cx="2895600" cy="216023"/>
          </a:xfrm>
        </p:spPr>
        <p:txBody>
          <a:bodyPr/>
          <a:lstStyle/>
          <a:p>
            <a:pPr>
              <a:defRPr/>
            </a:pPr>
            <a:r>
              <a:rPr lang="en-CA" dirty="0"/>
              <a:t>CiCan Conference 2016</a:t>
            </a:r>
          </a:p>
        </p:txBody>
      </p:sp>
    </p:spTree>
    <p:extLst>
      <p:ext uri="{BB962C8B-B14F-4D97-AF65-F5344CB8AC3E}">
        <p14:creationId xmlns:p14="http://schemas.microsoft.com/office/powerpoint/2010/main" val="23332577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71656" cy="1035968"/>
          </a:xfrm>
        </p:spPr>
        <p:txBody>
          <a:bodyPr/>
          <a:lstStyle/>
          <a:p>
            <a:r>
              <a:rPr lang="en-US" sz="4000" dirty="0" smtClean="0">
                <a:latin typeface="+mj-lt"/>
              </a:rPr>
              <a:t>RCM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smtClean="0">
                <a:latin typeface="+mj-lt"/>
              </a:rPr>
              <a:t>and Algonquin 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CiCan Conference 2016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5" y="1143000"/>
            <a:ext cx="7152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1" y="914400"/>
            <a:ext cx="83716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RCM is just a tool – one promoting transparency and </a:t>
            </a:r>
            <a:r>
              <a:rPr lang="en-US" sz="2400" dirty="0" smtClean="0"/>
              <a:t>accountability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were looking to change the “norm” and share responsibility for fiscal sustainability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did internal &amp; external feasibility studies and examined </a:t>
            </a:r>
            <a:r>
              <a:rPr lang="en-US" sz="2400" dirty="0"/>
              <a:t>the risks </a:t>
            </a:r>
            <a:endParaRPr lang="en-US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</a:t>
            </a:r>
            <a:r>
              <a:rPr lang="en-US" sz="2400" dirty="0" smtClean="0"/>
              <a:t>ad wide internal stakeholder participation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Built internal principles of Fair, Transparent and Data informed decision making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Have a robust, cross-college leadership team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Took small, informed steps and kept exploring options and communicating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1" indent="-342900"/>
            <a:endParaRPr lang="en-US" sz="2400" dirty="0" smtClean="0">
              <a:solidFill>
                <a:srgbClr val="40404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9165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143000"/>
            <a:ext cx="8208912" cy="4662264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Feasibility studies - 2013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Project for “made in Algonquin” model 2014-15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Stakeholder engagement - 2014-2015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First year effective April 1, 2015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Budgeted using RCM principles for FY 2016-17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First Customer Survey against SLA’s Fall 2016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Currently planning for Budget FY 2017-18 in full RCM model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Implementing formal budget feedback process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>
                <a:solidFill>
                  <a:prstClr val="white"/>
                </a:solidFill>
              </a:rPr>
              <a:t>CiCan Conference 2016</a:t>
            </a:r>
          </a:p>
        </p:txBody>
      </p:sp>
    </p:spTree>
    <p:extLst>
      <p:ext uri="{BB962C8B-B14F-4D97-AF65-F5344CB8AC3E}">
        <p14:creationId xmlns:p14="http://schemas.microsoft.com/office/powerpoint/2010/main" val="40683053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Engagement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9975" y="6537325"/>
            <a:ext cx="454025" cy="212725"/>
          </a:xfrm>
        </p:spPr>
        <p:txBody>
          <a:bodyPr/>
          <a:lstStyle/>
          <a:p>
            <a:pPr>
              <a:defRPr/>
            </a:pPr>
            <a:fld id="{6F359889-FAB6-4570-A872-ECACC67993B1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54058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j-lt"/>
              </a:rPr>
              <a:t>Fostering Stakeholder </a:t>
            </a:r>
            <a:r>
              <a:rPr lang="en-US" sz="4000" dirty="0">
                <a:latin typeface="+mj-lt"/>
              </a:rPr>
              <a:t>S</a:t>
            </a:r>
            <a:r>
              <a:rPr lang="en-US" sz="4000" dirty="0" smtClean="0">
                <a:latin typeface="+mj-lt"/>
              </a:rPr>
              <a:t>upport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838200"/>
            <a:ext cx="7457255" cy="4967064"/>
          </a:xfrm>
        </p:spPr>
        <p:txBody>
          <a:bodyPr/>
          <a:lstStyle/>
          <a:p>
            <a:pPr marL="342900" lvl="1" indent="-342900"/>
            <a:r>
              <a:rPr lang="en-US" sz="2600" dirty="0" smtClean="0">
                <a:solidFill>
                  <a:srgbClr val="404040"/>
                </a:solidFill>
              </a:rPr>
              <a:t>Strong, visible Leadership </a:t>
            </a:r>
            <a:endParaRPr lang="en-US" sz="2600" dirty="0">
              <a:solidFill>
                <a:srgbClr val="404040"/>
              </a:solidFill>
            </a:endParaRPr>
          </a:p>
          <a:p>
            <a:pPr marL="342900" lvl="1" indent="-342900"/>
            <a:r>
              <a:rPr lang="en-US" sz="2600" dirty="0" smtClean="0">
                <a:solidFill>
                  <a:srgbClr val="404040"/>
                </a:solidFill>
              </a:rPr>
              <a:t>Pan-department </a:t>
            </a:r>
            <a:r>
              <a:rPr lang="en-US" sz="2600" dirty="0">
                <a:solidFill>
                  <a:srgbClr val="404040"/>
                </a:solidFill>
              </a:rPr>
              <a:t>representation </a:t>
            </a:r>
            <a:endParaRPr lang="en-US" sz="2600" dirty="0" smtClean="0">
              <a:solidFill>
                <a:srgbClr val="404040"/>
              </a:solidFill>
            </a:endParaRPr>
          </a:p>
          <a:p>
            <a:pPr marL="342900" lvl="1" indent="-342900"/>
            <a:r>
              <a:rPr lang="en-US" sz="2600" dirty="0" smtClean="0">
                <a:solidFill>
                  <a:srgbClr val="404040"/>
                </a:solidFill>
              </a:rPr>
              <a:t>Gap </a:t>
            </a:r>
            <a:r>
              <a:rPr lang="en-US" sz="2600" dirty="0">
                <a:solidFill>
                  <a:srgbClr val="404040"/>
                </a:solidFill>
              </a:rPr>
              <a:t>analysis and Risk Framework</a:t>
            </a:r>
          </a:p>
          <a:p>
            <a:pPr marL="342900" lvl="1" indent="-342900"/>
            <a:r>
              <a:rPr lang="en-US" sz="2600" dirty="0" smtClean="0">
                <a:solidFill>
                  <a:srgbClr val="404040"/>
                </a:solidFill>
              </a:rPr>
              <a:t>Town </a:t>
            </a:r>
            <a:r>
              <a:rPr lang="en-US" sz="2600" dirty="0">
                <a:solidFill>
                  <a:srgbClr val="404040"/>
                </a:solidFill>
              </a:rPr>
              <a:t>Hall </a:t>
            </a:r>
            <a:r>
              <a:rPr lang="en-US" sz="2600" dirty="0" smtClean="0">
                <a:solidFill>
                  <a:srgbClr val="404040"/>
                </a:solidFill>
              </a:rPr>
              <a:t>presentations</a:t>
            </a:r>
          </a:p>
          <a:p>
            <a:pPr marL="342900" lvl="1" indent="-342900"/>
            <a:r>
              <a:rPr lang="en-US" sz="2600" dirty="0" smtClean="0">
                <a:solidFill>
                  <a:srgbClr val="404040"/>
                </a:solidFill>
              </a:rPr>
              <a:t>“</a:t>
            </a:r>
            <a:r>
              <a:rPr lang="en-US" sz="2600" dirty="0">
                <a:solidFill>
                  <a:srgbClr val="404040"/>
                </a:solidFill>
              </a:rPr>
              <a:t>About RCM” </a:t>
            </a:r>
            <a:r>
              <a:rPr lang="en-US" sz="2600" dirty="0" smtClean="0">
                <a:solidFill>
                  <a:srgbClr val="404040"/>
                </a:solidFill>
              </a:rPr>
              <a:t>sessions</a:t>
            </a:r>
          </a:p>
          <a:p>
            <a:pPr marL="342900" lvl="1" indent="-342900"/>
            <a:r>
              <a:rPr lang="en-US" sz="2600" dirty="0" smtClean="0">
                <a:solidFill>
                  <a:srgbClr val="404040"/>
                </a:solidFill>
              </a:rPr>
              <a:t>Internal training focus, including soft skills ‘toolkit’ under development</a:t>
            </a:r>
            <a:endParaRPr lang="en-US" sz="2600" dirty="0">
              <a:solidFill>
                <a:srgbClr val="404040"/>
              </a:solidFill>
            </a:endParaRPr>
          </a:p>
          <a:p>
            <a:pPr marL="342900" lvl="1" indent="-342900"/>
            <a:r>
              <a:rPr lang="en-US" sz="2600" dirty="0" smtClean="0">
                <a:solidFill>
                  <a:srgbClr val="404040"/>
                </a:solidFill>
              </a:rPr>
              <a:t>Department </a:t>
            </a:r>
            <a:r>
              <a:rPr lang="en-US" sz="2600" dirty="0">
                <a:solidFill>
                  <a:srgbClr val="404040"/>
                </a:solidFill>
              </a:rPr>
              <a:t>by department “road show”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404040"/>
                </a:solidFill>
              </a:rPr>
              <a:t>Key </a:t>
            </a:r>
            <a:r>
              <a:rPr lang="en-US" sz="2600" dirty="0">
                <a:solidFill>
                  <a:srgbClr val="404040"/>
                </a:solidFill>
              </a:rPr>
              <a:t>audience groups </a:t>
            </a:r>
            <a:endParaRPr lang="en-US" sz="2600" dirty="0" smtClean="0">
              <a:solidFill>
                <a:srgbClr val="40404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404040"/>
                </a:solidFill>
              </a:rPr>
              <a:t>Communication </a:t>
            </a:r>
            <a:r>
              <a:rPr lang="en-US" sz="2600" dirty="0">
                <a:solidFill>
                  <a:srgbClr val="404040"/>
                </a:solidFill>
              </a:rPr>
              <a:t>is key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>
                <a:solidFill>
                  <a:prstClr val="white"/>
                </a:solidFill>
              </a:rPr>
              <a:t>CiCan Conference 2016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5" y="1143000"/>
            <a:ext cx="7152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prstClr val="black"/>
                </a:solidFill>
              </a:rPr>
              <a:t> 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29" name="Picture 9" descr="C:\Users\finnigs\AppData\Local\Microsoft\Windows\Temporary Internet Files\Content.IE5\58NAICHQ\BasicElementsInterpersonalCommunicationsSmallvector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3400"/>
            <a:ext cx="2112383" cy="156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0788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_Master_final_ver1">
  <a:themeElements>
    <a:clrScheme name="Algonquin College">
      <a:dk1>
        <a:sysClr val="windowText" lastClr="000000"/>
      </a:dk1>
      <a:lt1>
        <a:sysClr val="window" lastClr="FFFFFF"/>
      </a:lt1>
      <a:dk2>
        <a:srgbClr val="00673E"/>
      </a:dk2>
      <a:lt2>
        <a:srgbClr val="A0C93C"/>
      </a:lt2>
      <a:accent1>
        <a:srgbClr val="00675A"/>
      </a:accent1>
      <a:accent2>
        <a:srgbClr val="009AA6"/>
      </a:accent2>
      <a:accent3>
        <a:srgbClr val="007096"/>
      </a:accent3>
      <a:accent4>
        <a:srgbClr val="EAAB00"/>
      </a:accent4>
      <a:accent5>
        <a:srgbClr val="63666A"/>
      </a:accent5>
      <a:accent6>
        <a:srgbClr val="63666A"/>
      </a:accent6>
      <a:hlink>
        <a:srgbClr val="009AA6"/>
      </a:hlink>
      <a:folHlink>
        <a:srgbClr val="6366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AC_Master_final_ver1</Template>
  <TotalTime>4287</TotalTime>
  <Words>1219</Words>
  <Application>Microsoft Office PowerPoint</Application>
  <PresentationFormat>On-screen Show (4:3)</PresentationFormat>
  <Paragraphs>242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AC_Master_final_ver1</vt:lpstr>
      <vt:lpstr>PowerPoint Presentation</vt:lpstr>
      <vt:lpstr>Incredible Journey –  Today’s Presentation</vt:lpstr>
      <vt:lpstr>background</vt:lpstr>
      <vt:lpstr>About Algonquin College</vt:lpstr>
      <vt:lpstr>“Made at Algonquin” approach</vt:lpstr>
      <vt:lpstr>RCM and Algonquin </vt:lpstr>
      <vt:lpstr>Timelines</vt:lpstr>
      <vt:lpstr>Stakeholder Engagement</vt:lpstr>
      <vt:lpstr>Fostering Stakeholder Support</vt:lpstr>
      <vt:lpstr>Principles</vt:lpstr>
      <vt:lpstr>RCM Operating Principles</vt:lpstr>
      <vt:lpstr>Accountability goals in RCM project charter:</vt:lpstr>
      <vt:lpstr>Accountability Framework</vt:lpstr>
      <vt:lpstr>Allocations</vt:lpstr>
      <vt:lpstr>Key Financial Measurement:  Net Contribution Margin</vt:lpstr>
      <vt:lpstr>Allocation Methodology</vt:lpstr>
      <vt:lpstr>Grant Allocation Method</vt:lpstr>
      <vt:lpstr>Distribution of Central Administrative Costs</vt:lpstr>
      <vt:lpstr>Distribution of Space Costs</vt:lpstr>
      <vt:lpstr>Impact to date</vt:lpstr>
      <vt:lpstr>Operationalizing RCM</vt:lpstr>
      <vt:lpstr>Lessons learned to date:</vt:lpstr>
      <vt:lpstr>Lessons learned to date:</vt:lpstr>
      <vt:lpstr>Impact</vt:lpstr>
      <vt:lpstr>Next Steps</vt:lpstr>
      <vt:lpstr>Future thoughts – beyond Year-1</vt:lpstr>
      <vt:lpstr>PowerPoint Presentation</vt:lpstr>
    </vt:vector>
  </TitlesOfParts>
  <Company>Algonquin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title goes hear</dc:title>
  <dc:creator>Staff</dc:creator>
  <cp:lastModifiedBy>Administrator</cp:lastModifiedBy>
  <cp:revision>237</cp:revision>
  <cp:lastPrinted>2014-08-06T12:40:37Z</cp:lastPrinted>
  <dcterms:created xsi:type="dcterms:W3CDTF">2012-09-17T17:57:25Z</dcterms:created>
  <dcterms:modified xsi:type="dcterms:W3CDTF">2016-05-25T18:40:35Z</dcterms:modified>
</cp:coreProperties>
</file>